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43272075" cy="18000663"/>
  <p:notesSz cx="15087600" cy="9601200"/>
  <p:defaultTextStyle>
    <a:defPPr>
      <a:defRPr lang="es-MX"/>
    </a:defPPr>
    <a:lvl1pPr marL="0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1pPr>
    <a:lvl2pPr marL="574609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2pPr>
    <a:lvl3pPr marL="1149218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3pPr>
    <a:lvl4pPr marL="1723827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4pPr>
    <a:lvl5pPr marL="2298436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5pPr>
    <a:lvl6pPr marL="2873045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6pPr>
    <a:lvl7pPr marL="3447654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7pPr>
    <a:lvl8pPr marL="4022263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8pPr>
    <a:lvl9pPr marL="4596872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45" userDrawn="1">
          <p15:clr>
            <a:srgbClr val="A4A3A4"/>
          </p15:clr>
        </p15:guide>
        <p15:guide id="2" pos="46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7419" autoAdjust="0"/>
    <p:restoredTop sz="95901" autoAdjust="0"/>
  </p:normalViewPr>
  <p:slideViewPr>
    <p:cSldViewPr>
      <p:cViewPr varScale="1">
        <p:scale>
          <a:sx n="26" d="100"/>
          <a:sy n="26" d="100"/>
        </p:scale>
        <p:origin x="282" y="216"/>
      </p:cViewPr>
      <p:guideLst>
        <p:guide orient="horz" pos="4545"/>
        <p:guide pos="465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537325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8545513" y="0"/>
            <a:ext cx="6538912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DE9A15-9BFB-439B-B4B3-422E430299C1}" type="datetimeFigureOut">
              <a:rPr lang="es-MX" smtClean="0"/>
              <a:t>07/03/2024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649663" y="1200150"/>
            <a:ext cx="77882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508125" y="4621213"/>
            <a:ext cx="12071350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6537325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8545513" y="9120188"/>
            <a:ext cx="6538912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455D6B-04B7-4B84-A6BB-F5BE69F8218F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42967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455D6B-04B7-4B84-A6BB-F5BE69F8218F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26668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784442" rtl="0" eaLnBrk="1" latinLnBrk="0" hangingPunct="1">
        <a:spcBef>
          <a:spcPct val="0"/>
        </a:spcBef>
        <a:buNone/>
        <a:defRPr sz="37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4166" indent="-294166" algn="l" defTabSz="784442" rtl="0" eaLnBrk="1" latinLnBrk="0" hangingPunct="1">
        <a:spcBef>
          <a:spcPct val="20000"/>
        </a:spcBef>
        <a:buFont typeface="Arial" pitchFamily="34" charset="0"/>
        <a:buChar char="•"/>
        <a:defRPr sz="2745" kern="1200">
          <a:solidFill>
            <a:schemeClr val="tx1"/>
          </a:solidFill>
          <a:latin typeface="+mn-lt"/>
          <a:ea typeface="+mn-ea"/>
          <a:cs typeface="+mn-cs"/>
        </a:defRPr>
      </a:lvl1pPr>
      <a:lvl2pPr marL="637358" indent="-245138" algn="l" defTabSz="784442" rtl="0" eaLnBrk="1" latinLnBrk="0" hangingPunct="1">
        <a:spcBef>
          <a:spcPct val="20000"/>
        </a:spcBef>
        <a:buFont typeface="Arial" pitchFamily="34" charset="0"/>
        <a:buChar char="–"/>
        <a:defRPr sz="2402" kern="1200">
          <a:solidFill>
            <a:schemeClr val="tx1"/>
          </a:solidFill>
          <a:latin typeface="+mn-lt"/>
          <a:ea typeface="+mn-ea"/>
          <a:cs typeface="+mn-cs"/>
        </a:defRPr>
      </a:lvl2pPr>
      <a:lvl3pPr marL="980553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2060" kern="1200">
          <a:solidFill>
            <a:schemeClr val="tx1"/>
          </a:solidFill>
          <a:latin typeface="+mn-lt"/>
          <a:ea typeface="+mn-ea"/>
          <a:cs typeface="+mn-cs"/>
        </a:defRPr>
      </a:lvl3pPr>
      <a:lvl4pPr marL="1372774" indent="-196111" algn="l" defTabSz="784442" rtl="0" eaLnBrk="1" latinLnBrk="0" hangingPunct="1">
        <a:spcBef>
          <a:spcPct val="20000"/>
        </a:spcBef>
        <a:buFont typeface="Arial" pitchFamily="34" charset="0"/>
        <a:buChar char="–"/>
        <a:defRPr sz="1715" kern="1200">
          <a:solidFill>
            <a:schemeClr val="tx1"/>
          </a:solidFill>
          <a:latin typeface="+mn-lt"/>
          <a:ea typeface="+mn-ea"/>
          <a:cs typeface="+mn-cs"/>
        </a:defRPr>
      </a:lvl4pPr>
      <a:lvl5pPr marL="1764995" indent="-196111" algn="l" defTabSz="784442" rtl="0" eaLnBrk="1" latinLnBrk="0" hangingPunct="1">
        <a:spcBef>
          <a:spcPct val="20000"/>
        </a:spcBef>
        <a:buFont typeface="Arial" pitchFamily="34" charset="0"/>
        <a:buChar char="»"/>
        <a:defRPr sz="1715" kern="1200">
          <a:solidFill>
            <a:schemeClr val="tx1"/>
          </a:solidFill>
          <a:latin typeface="+mn-lt"/>
          <a:ea typeface="+mn-ea"/>
          <a:cs typeface="+mn-cs"/>
        </a:defRPr>
      </a:lvl5pPr>
      <a:lvl6pPr marL="2157216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6pPr>
      <a:lvl7pPr marL="2549437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7pPr>
      <a:lvl8pPr marL="2941657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8pPr>
      <a:lvl9pPr marL="3333879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1pPr>
      <a:lvl2pPr marL="392222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2pPr>
      <a:lvl3pPr marL="784442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3pPr>
      <a:lvl4pPr marL="1176664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4pPr>
      <a:lvl5pPr marL="1568885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5pPr>
      <a:lvl6pPr marL="1961106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6pPr>
      <a:lvl7pPr marL="2353327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7pPr>
      <a:lvl8pPr marL="2745548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8pPr>
      <a:lvl9pPr marL="3137768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1937">
            <a:extLst>
              <a:ext uri="{FF2B5EF4-FFF2-40B4-BE49-F238E27FC236}">
                <a16:creationId xmlns:a16="http://schemas.microsoft.com/office/drawing/2014/main" id="{5CB31A39-8DB5-4AA6-8B0F-7BFB534CC4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589372"/>
              </p:ext>
            </p:extLst>
          </p:nvPr>
        </p:nvGraphicFramePr>
        <p:xfrm>
          <a:off x="23019" y="2555085"/>
          <a:ext cx="43253818" cy="133032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80892">
                  <a:extLst>
                    <a:ext uri="{9D8B030D-6E8A-4147-A177-3AD203B41FA5}">
                      <a16:colId xmlns:a16="http://schemas.microsoft.com/office/drawing/2014/main" val="350443615"/>
                    </a:ext>
                  </a:extLst>
                </a:gridCol>
                <a:gridCol w="3287326">
                  <a:extLst>
                    <a:ext uri="{9D8B030D-6E8A-4147-A177-3AD203B41FA5}">
                      <a16:colId xmlns:a16="http://schemas.microsoft.com/office/drawing/2014/main" val="144784523"/>
                    </a:ext>
                  </a:extLst>
                </a:gridCol>
                <a:gridCol w="33832800">
                  <a:extLst>
                    <a:ext uri="{9D8B030D-6E8A-4147-A177-3AD203B41FA5}">
                      <a16:colId xmlns:a16="http://schemas.microsoft.com/office/drawing/2014/main" val="624143867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580585507"/>
                    </a:ext>
                  </a:extLst>
                </a:gridCol>
              </a:tblGrid>
              <a:tr h="1107798">
                <a:tc>
                  <a:txBody>
                    <a:bodyPr/>
                    <a:lstStyle/>
                    <a:p>
                      <a:pPr algn="ctr"/>
                      <a:r>
                        <a:rPr lang="es-MX" sz="3200" b="1" dirty="0"/>
                        <a:t>RESPONSABLES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200" b="1" dirty="0"/>
                        <a:t>ENTRADA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200" b="1" dirty="0"/>
                        <a:t>PROCESO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200" b="1" dirty="0"/>
                        <a:t>SALIDAS</a:t>
                      </a:r>
                    </a:p>
                  </a:txBody>
                  <a:tcPr marL="78442" marR="78442" marT="39221" marB="39221" anchor="ctr"/>
                </a:tc>
                <a:extLst>
                  <a:ext uri="{0D108BD9-81ED-4DB2-BD59-A6C34878D82A}">
                    <a16:rowId xmlns:a16="http://schemas.microsoft.com/office/drawing/2014/main" val="2681361494"/>
                  </a:ext>
                </a:extLst>
              </a:tr>
              <a:tr h="25683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800" dirty="0"/>
                        <a:t>DEPARTAMENTO DE ADQUISICIONES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3852611327"/>
                  </a:ext>
                </a:extLst>
              </a:tr>
              <a:tr h="3118715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UNIDADES ACADÉMICAS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2868203042"/>
                  </a:ext>
                </a:extLst>
              </a:tr>
              <a:tr h="3118715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DEPARTAMENTO DE BIENES PATRIMONIALES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2960626501"/>
                  </a:ext>
                </a:extLst>
              </a:tr>
              <a:tr h="3389668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DEPARTAMENTO DE BIENES PATRIMONIALES (</a:t>
                      </a:r>
                      <a:r>
                        <a:rPr lang="es-MX" sz="2800" dirty="0" err="1"/>
                        <a:t>PRODEP</a:t>
                      </a:r>
                      <a:r>
                        <a:rPr lang="es-MX" sz="2800" dirty="0"/>
                        <a:t>)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772504739"/>
                  </a:ext>
                </a:extLst>
              </a:tr>
            </a:tbl>
          </a:graphicData>
        </a:graphic>
      </p:graphicFrame>
      <p:sp>
        <p:nvSpPr>
          <p:cNvPr id="5" name="object 837">
            <a:extLst>
              <a:ext uri="{FF2B5EF4-FFF2-40B4-BE49-F238E27FC236}">
                <a16:creationId xmlns:a16="http://schemas.microsoft.com/office/drawing/2014/main" id="{3FCFB0B9-D12A-4DB9-B3C2-97B0EAF72BC9}"/>
              </a:ext>
            </a:extLst>
          </p:cNvPr>
          <p:cNvSpPr/>
          <p:nvPr/>
        </p:nvSpPr>
        <p:spPr>
          <a:xfrm>
            <a:off x="3027997" y="4352489"/>
            <a:ext cx="2910840" cy="1066441"/>
          </a:xfrm>
          <a:prstGeom prst="roundRect">
            <a:avLst>
              <a:gd name="adj" fmla="val 50000"/>
            </a:avLst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1800" dirty="0"/>
              <a:t>Entrega copias de factura y contrato pedido mediante oficio.</a:t>
            </a:r>
            <a:endParaRPr sz="1800" dirty="0"/>
          </a:p>
        </p:txBody>
      </p:sp>
      <p:cxnSp>
        <p:nvCxnSpPr>
          <p:cNvPr id="11" name="Conector: angular 10">
            <a:extLst>
              <a:ext uri="{FF2B5EF4-FFF2-40B4-BE49-F238E27FC236}">
                <a16:creationId xmlns:a16="http://schemas.microsoft.com/office/drawing/2014/main" id="{9A717A26-B49E-42A4-AC4D-B19AE962597C}"/>
              </a:ext>
            </a:extLst>
          </p:cNvPr>
          <p:cNvCxnSpPr>
            <a:cxnSpLocks/>
            <a:stCxn id="5" idx="3"/>
            <a:endCxn id="22" idx="1"/>
          </p:cNvCxnSpPr>
          <p:nvPr/>
        </p:nvCxnSpPr>
        <p:spPr>
          <a:xfrm>
            <a:off x="5938837" y="4885710"/>
            <a:ext cx="1524000" cy="5920241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CuadroTexto 193">
            <a:extLst>
              <a:ext uri="{FF2B5EF4-FFF2-40B4-BE49-F238E27FC236}">
                <a16:creationId xmlns:a16="http://schemas.microsoft.com/office/drawing/2014/main" id="{4F0A2F6C-06DB-442F-A583-B67B99DECBBD}"/>
              </a:ext>
            </a:extLst>
          </p:cNvPr>
          <p:cNvSpPr txBox="1"/>
          <p:nvPr/>
        </p:nvSpPr>
        <p:spPr>
          <a:xfrm>
            <a:off x="15320850" y="1230398"/>
            <a:ext cx="131084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atin typeface="Arial Narrow" panose="020B0606020202030204" pitchFamily="34" charset="0"/>
              </a:rPr>
              <a:t>MAPA DE PROCESO DE CONTROL DE BIENES PATRIMONIALES</a:t>
            </a:r>
          </a:p>
        </p:txBody>
      </p:sp>
      <p:pic>
        <p:nvPicPr>
          <p:cNvPr id="1026" name="Imagen 1" descr="C:\Documents and Settings\Administrador\Mis documentos\Downloads\ESCUDO UACH 2016-2022 (1).jpg">
            <a:extLst>
              <a:ext uri="{FF2B5EF4-FFF2-40B4-BE49-F238E27FC236}">
                <a16:creationId xmlns:a16="http://schemas.microsoft.com/office/drawing/2014/main" id="{ABEE96FA-A459-4E04-A3CF-0A4ABDD3A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0" t="13727" r="10372" b="9193"/>
          <a:stretch/>
        </p:blipFill>
        <p:spPr bwMode="auto">
          <a:xfrm>
            <a:off x="147637" y="8731"/>
            <a:ext cx="2575560" cy="245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8" name="Tabla 197">
            <a:extLst>
              <a:ext uri="{FF2B5EF4-FFF2-40B4-BE49-F238E27FC236}">
                <a16:creationId xmlns:a16="http://schemas.microsoft.com/office/drawing/2014/main" id="{3C6D1F94-56AF-4443-938F-359DBB3A49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517689"/>
              </p:ext>
            </p:extLst>
          </p:nvPr>
        </p:nvGraphicFramePr>
        <p:xfrm>
          <a:off x="11546766" y="16541608"/>
          <a:ext cx="25822583" cy="1220225"/>
        </p:xfrm>
        <a:graphic>
          <a:graphicData uri="http://schemas.openxmlformats.org/drawingml/2006/table">
            <a:tbl>
              <a:tblPr/>
              <a:tblGrid>
                <a:gridCol w="4340222">
                  <a:extLst>
                    <a:ext uri="{9D8B030D-6E8A-4147-A177-3AD203B41FA5}">
                      <a16:colId xmlns:a16="http://schemas.microsoft.com/office/drawing/2014/main" val="955927447"/>
                    </a:ext>
                  </a:extLst>
                </a:gridCol>
                <a:gridCol w="5123202">
                  <a:extLst>
                    <a:ext uri="{9D8B030D-6E8A-4147-A177-3AD203B41FA5}">
                      <a16:colId xmlns:a16="http://schemas.microsoft.com/office/drawing/2014/main" val="3840804409"/>
                    </a:ext>
                  </a:extLst>
                </a:gridCol>
                <a:gridCol w="734647">
                  <a:extLst>
                    <a:ext uri="{9D8B030D-6E8A-4147-A177-3AD203B41FA5}">
                      <a16:colId xmlns:a16="http://schemas.microsoft.com/office/drawing/2014/main" val="2419593434"/>
                    </a:ext>
                  </a:extLst>
                </a:gridCol>
                <a:gridCol w="4881540">
                  <a:extLst>
                    <a:ext uri="{9D8B030D-6E8A-4147-A177-3AD203B41FA5}">
                      <a16:colId xmlns:a16="http://schemas.microsoft.com/office/drawing/2014/main" val="528394626"/>
                    </a:ext>
                  </a:extLst>
                </a:gridCol>
                <a:gridCol w="3293387">
                  <a:extLst>
                    <a:ext uri="{9D8B030D-6E8A-4147-A177-3AD203B41FA5}">
                      <a16:colId xmlns:a16="http://schemas.microsoft.com/office/drawing/2014/main" val="1431324780"/>
                    </a:ext>
                  </a:extLst>
                </a:gridCol>
                <a:gridCol w="3293387">
                  <a:extLst>
                    <a:ext uri="{9D8B030D-6E8A-4147-A177-3AD203B41FA5}">
                      <a16:colId xmlns:a16="http://schemas.microsoft.com/office/drawing/2014/main" val="2848831819"/>
                    </a:ext>
                  </a:extLst>
                </a:gridCol>
                <a:gridCol w="4156198">
                  <a:extLst>
                    <a:ext uri="{9D8B030D-6E8A-4147-A177-3AD203B41FA5}">
                      <a16:colId xmlns:a16="http://schemas.microsoft.com/office/drawing/2014/main" val="2573655920"/>
                    </a:ext>
                  </a:extLst>
                </a:gridCol>
              </a:tblGrid>
              <a:tr h="213872">
                <a:tc>
                  <a:txBody>
                    <a:bodyPr/>
                    <a:lstStyle/>
                    <a:p>
                      <a:pPr algn="just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5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Elaboró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Aprobó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70012166"/>
                  </a:ext>
                </a:extLst>
              </a:tr>
              <a:tr h="412468"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3200" dirty="0">
                        <a:effectLst/>
                        <a:highlight>
                          <a:srgbClr val="FFFF00"/>
                        </a:highlight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3461321"/>
                  </a:ext>
                </a:extLst>
              </a:tr>
              <a:tr h="427745"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Jefe del Departamento de Bienes Patrimoniales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Director Administrativo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298207"/>
                  </a:ext>
                </a:extLst>
              </a:tr>
            </a:tbl>
          </a:graphicData>
        </a:graphic>
      </p:graphicFrame>
      <p:sp>
        <p:nvSpPr>
          <p:cNvPr id="116" name="object 837">
            <a:extLst>
              <a:ext uri="{FF2B5EF4-FFF2-40B4-BE49-F238E27FC236}">
                <a16:creationId xmlns:a16="http://schemas.microsoft.com/office/drawing/2014/main" id="{7EE1F1EF-A2C2-43B3-A495-BC35EE73764D}"/>
              </a:ext>
            </a:extLst>
          </p:cNvPr>
          <p:cNvSpPr/>
          <p:nvPr/>
        </p:nvSpPr>
        <p:spPr>
          <a:xfrm>
            <a:off x="3027997" y="7077668"/>
            <a:ext cx="2910840" cy="1066441"/>
          </a:xfrm>
          <a:prstGeom prst="roundRect">
            <a:avLst>
              <a:gd name="adj" fmla="val 50000"/>
            </a:avLst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1800" dirty="0"/>
              <a:t>Entrega copia de facturas  mediante oficio.</a:t>
            </a:r>
            <a:endParaRPr sz="1800" dirty="0"/>
          </a:p>
        </p:txBody>
      </p:sp>
      <p:cxnSp>
        <p:nvCxnSpPr>
          <p:cNvPr id="118" name="Conector: angular 117">
            <a:extLst>
              <a:ext uri="{FF2B5EF4-FFF2-40B4-BE49-F238E27FC236}">
                <a16:creationId xmlns:a16="http://schemas.microsoft.com/office/drawing/2014/main" id="{4E567A4D-CC5C-45B7-8C14-913D20D4B4F5}"/>
              </a:ext>
            </a:extLst>
          </p:cNvPr>
          <p:cNvCxnSpPr>
            <a:cxnSpLocks/>
            <a:stCxn id="116" idx="3"/>
            <a:endCxn id="22" idx="1"/>
          </p:cNvCxnSpPr>
          <p:nvPr/>
        </p:nvCxnSpPr>
        <p:spPr>
          <a:xfrm>
            <a:off x="5938837" y="7610889"/>
            <a:ext cx="1524000" cy="3195062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Diagrama de flujo: documento 21">
            <a:extLst>
              <a:ext uri="{FF2B5EF4-FFF2-40B4-BE49-F238E27FC236}">
                <a16:creationId xmlns:a16="http://schemas.microsoft.com/office/drawing/2014/main" id="{40C2894F-1CE9-46F0-81B5-A425F4A1F776}"/>
              </a:ext>
            </a:extLst>
          </p:cNvPr>
          <p:cNvSpPr/>
          <p:nvPr/>
        </p:nvSpPr>
        <p:spPr>
          <a:xfrm>
            <a:off x="7462837" y="9792170"/>
            <a:ext cx="2584126" cy="2027561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Revisa documentación</a:t>
            </a:r>
          </a:p>
        </p:txBody>
      </p:sp>
      <p:sp>
        <p:nvSpPr>
          <p:cNvPr id="122" name="object 837">
            <a:extLst>
              <a:ext uri="{FF2B5EF4-FFF2-40B4-BE49-F238E27FC236}">
                <a16:creationId xmlns:a16="http://schemas.microsoft.com/office/drawing/2014/main" id="{D6E7DD6E-C89F-44FC-9129-05BB09385280}"/>
              </a:ext>
            </a:extLst>
          </p:cNvPr>
          <p:cNvSpPr/>
          <p:nvPr/>
        </p:nvSpPr>
        <p:spPr>
          <a:xfrm>
            <a:off x="3027997" y="13404839"/>
            <a:ext cx="2910840" cy="1066441"/>
          </a:xfrm>
          <a:prstGeom prst="roundRect">
            <a:avLst>
              <a:gd name="adj" fmla="val 50000"/>
            </a:avLst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1800" dirty="0"/>
              <a:t>Imprime listados y genera etiquetas</a:t>
            </a:r>
            <a:endParaRPr sz="1800" dirty="0"/>
          </a:p>
        </p:txBody>
      </p:sp>
      <p:cxnSp>
        <p:nvCxnSpPr>
          <p:cNvPr id="125" name="Conector: angular 124">
            <a:extLst>
              <a:ext uri="{FF2B5EF4-FFF2-40B4-BE49-F238E27FC236}">
                <a16:creationId xmlns:a16="http://schemas.microsoft.com/office/drawing/2014/main" id="{1A29769E-EEC8-4B24-9157-163C1E1C92FE}"/>
              </a:ext>
            </a:extLst>
          </p:cNvPr>
          <p:cNvCxnSpPr>
            <a:cxnSpLocks/>
            <a:stCxn id="122" idx="3"/>
          </p:cNvCxnSpPr>
          <p:nvPr/>
        </p:nvCxnSpPr>
        <p:spPr>
          <a:xfrm flipV="1">
            <a:off x="5938837" y="12142100"/>
            <a:ext cx="13182600" cy="1795960"/>
          </a:xfrm>
          <a:prstGeom prst="bentConnector3">
            <a:avLst>
              <a:gd name="adj1" fmla="val 99942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6" name="object 1317">
            <a:extLst>
              <a:ext uri="{FF2B5EF4-FFF2-40B4-BE49-F238E27FC236}">
                <a16:creationId xmlns:a16="http://schemas.microsoft.com/office/drawing/2014/main" id="{2A1FBDDF-13AA-45B9-ABC6-A800CD5E7319}"/>
              </a:ext>
            </a:extLst>
          </p:cNvPr>
          <p:cNvSpPr/>
          <p:nvPr/>
        </p:nvSpPr>
        <p:spPr>
          <a:xfrm>
            <a:off x="10737101" y="10154142"/>
            <a:ext cx="2820285" cy="1304679"/>
          </a:xfrm>
          <a:prstGeom prst="flowChartDecision">
            <a:avLst/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2000" dirty="0"/>
              <a:t>¿Procede solicitud?</a:t>
            </a:r>
            <a:endParaRPr sz="2000" dirty="0"/>
          </a:p>
        </p:txBody>
      </p:sp>
      <p:sp>
        <p:nvSpPr>
          <p:cNvPr id="127" name="object 4">
            <a:extLst>
              <a:ext uri="{FF2B5EF4-FFF2-40B4-BE49-F238E27FC236}">
                <a16:creationId xmlns:a16="http://schemas.microsoft.com/office/drawing/2014/main" id="{EC4B9A27-3846-4004-8FDF-FB335A2DADAB}"/>
              </a:ext>
            </a:extLst>
          </p:cNvPr>
          <p:cNvSpPr txBox="1"/>
          <p:nvPr/>
        </p:nvSpPr>
        <p:spPr>
          <a:xfrm>
            <a:off x="11361312" y="11643068"/>
            <a:ext cx="788652" cy="41398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800" dirty="0"/>
              <a:t>SI</a:t>
            </a:r>
            <a:endParaRPr sz="2800" dirty="0"/>
          </a:p>
        </p:txBody>
      </p:sp>
      <p:sp>
        <p:nvSpPr>
          <p:cNvPr id="128" name="object 4">
            <a:extLst>
              <a:ext uri="{FF2B5EF4-FFF2-40B4-BE49-F238E27FC236}">
                <a16:creationId xmlns:a16="http://schemas.microsoft.com/office/drawing/2014/main" id="{0919C6E2-8EC6-4A97-BD7E-48A2E7ADD7F0}"/>
              </a:ext>
            </a:extLst>
          </p:cNvPr>
          <p:cNvSpPr txBox="1"/>
          <p:nvPr/>
        </p:nvSpPr>
        <p:spPr>
          <a:xfrm>
            <a:off x="13378655" y="10221831"/>
            <a:ext cx="506466" cy="33462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800" dirty="0"/>
              <a:t>NO</a:t>
            </a:r>
            <a:endParaRPr sz="2800" dirty="0"/>
          </a:p>
        </p:txBody>
      </p:sp>
      <p:cxnSp>
        <p:nvCxnSpPr>
          <p:cNvPr id="129" name="Conector recto de flecha 128">
            <a:extLst>
              <a:ext uri="{FF2B5EF4-FFF2-40B4-BE49-F238E27FC236}">
                <a16:creationId xmlns:a16="http://schemas.microsoft.com/office/drawing/2014/main" id="{4D6D5636-6543-46AA-B535-4B28DF85F67B}"/>
              </a:ext>
            </a:extLst>
          </p:cNvPr>
          <p:cNvCxnSpPr>
            <a:cxnSpLocks/>
            <a:stCxn id="22" idx="3"/>
            <a:endCxn id="126" idx="1"/>
          </p:cNvCxnSpPr>
          <p:nvPr/>
        </p:nvCxnSpPr>
        <p:spPr>
          <a:xfrm>
            <a:off x="10046963" y="10805951"/>
            <a:ext cx="690138" cy="53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5" name="Diagrama de flujo: documento 134">
            <a:extLst>
              <a:ext uri="{FF2B5EF4-FFF2-40B4-BE49-F238E27FC236}">
                <a16:creationId xmlns:a16="http://schemas.microsoft.com/office/drawing/2014/main" id="{B2EF7E38-F374-49B8-A030-662207581023}"/>
              </a:ext>
            </a:extLst>
          </p:cNvPr>
          <p:cNvSpPr/>
          <p:nvPr/>
        </p:nvSpPr>
        <p:spPr>
          <a:xfrm>
            <a:off x="14092237" y="9800030"/>
            <a:ext cx="2584126" cy="2027561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Revisa documentación</a:t>
            </a:r>
          </a:p>
        </p:txBody>
      </p:sp>
      <p:cxnSp>
        <p:nvCxnSpPr>
          <p:cNvPr id="136" name="Conector recto de flecha 135">
            <a:extLst>
              <a:ext uri="{FF2B5EF4-FFF2-40B4-BE49-F238E27FC236}">
                <a16:creationId xmlns:a16="http://schemas.microsoft.com/office/drawing/2014/main" id="{DCF6273D-1BCB-478E-A6E8-C06384754A3A}"/>
              </a:ext>
            </a:extLst>
          </p:cNvPr>
          <p:cNvCxnSpPr>
            <a:cxnSpLocks/>
            <a:stCxn id="126" idx="3"/>
            <a:endCxn id="135" idx="1"/>
          </p:cNvCxnSpPr>
          <p:nvPr/>
        </p:nvCxnSpPr>
        <p:spPr>
          <a:xfrm>
            <a:off x="13557386" y="10806482"/>
            <a:ext cx="534851" cy="732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1" name="object 4">
            <a:extLst>
              <a:ext uri="{FF2B5EF4-FFF2-40B4-BE49-F238E27FC236}">
                <a16:creationId xmlns:a16="http://schemas.microsoft.com/office/drawing/2014/main" id="{2C7DD205-62BC-4EF7-8EDB-71FB6C36E7EF}"/>
              </a:ext>
            </a:extLst>
          </p:cNvPr>
          <p:cNvSpPr txBox="1"/>
          <p:nvPr/>
        </p:nvSpPr>
        <p:spPr>
          <a:xfrm>
            <a:off x="16648154" y="6910078"/>
            <a:ext cx="2584126" cy="140560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Efectúan modificaciones correspondientes.</a:t>
            </a:r>
            <a:endParaRPr sz="2400" dirty="0"/>
          </a:p>
        </p:txBody>
      </p:sp>
      <p:sp>
        <p:nvSpPr>
          <p:cNvPr id="142" name="object 4">
            <a:extLst>
              <a:ext uri="{FF2B5EF4-FFF2-40B4-BE49-F238E27FC236}">
                <a16:creationId xmlns:a16="http://schemas.microsoft.com/office/drawing/2014/main" id="{1480B146-C7E3-4735-A735-71EBEA300217}"/>
              </a:ext>
            </a:extLst>
          </p:cNvPr>
          <p:cNvSpPr txBox="1"/>
          <p:nvPr/>
        </p:nvSpPr>
        <p:spPr>
          <a:xfrm>
            <a:off x="16676363" y="4302379"/>
            <a:ext cx="2584126" cy="140560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Efectúan modificaciones correspondientes.</a:t>
            </a:r>
            <a:endParaRPr sz="2400" dirty="0"/>
          </a:p>
        </p:txBody>
      </p:sp>
      <p:cxnSp>
        <p:nvCxnSpPr>
          <p:cNvPr id="150" name="Conector: angular 149">
            <a:extLst>
              <a:ext uri="{FF2B5EF4-FFF2-40B4-BE49-F238E27FC236}">
                <a16:creationId xmlns:a16="http://schemas.microsoft.com/office/drawing/2014/main" id="{CF4DF440-28C8-4880-ACF1-1CC307AE9F03}"/>
              </a:ext>
            </a:extLst>
          </p:cNvPr>
          <p:cNvCxnSpPr>
            <a:cxnSpLocks/>
            <a:stCxn id="135" idx="0"/>
            <a:endCxn id="141" idx="1"/>
          </p:cNvCxnSpPr>
          <p:nvPr/>
        </p:nvCxnSpPr>
        <p:spPr>
          <a:xfrm rot="5400000" flipH="1" flipV="1">
            <a:off x="14922652" y="8074528"/>
            <a:ext cx="2187150" cy="1263854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Conector: angular 150">
            <a:extLst>
              <a:ext uri="{FF2B5EF4-FFF2-40B4-BE49-F238E27FC236}">
                <a16:creationId xmlns:a16="http://schemas.microsoft.com/office/drawing/2014/main" id="{5108E89E-BBE5-4A87-9106-F8333513BB49}"/>
              </a:ext>
            </a:extLst>
          </p:cNvPr>
          <p:cNvCxnSpPr>
            <a:cxnSpLocks/>
            <a:stCxn id="135" idx="0"/>
            <a:endCxn id="142" idx="1"/>
          </p:cNvCxnSpPr>
          <p:nvPr/>
        </p:nvCxnSpPr>
        <p:spPr>
          <a:xfrm rot="5400000" flipH="1" flipV="1">
            <a:off x="13632907" y="6756575"/>
            <a:ext cx="4794849" cy="1292063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Conector: angular 151">
            <a:extLst>
              <a:ext uri="{FF2B5EF4-FFF2-40B4-BE49-F238E27FC236}">
                <a16:creationId xmlns:a16="http://schemas.microsoft.com/office/drawing/2014/main" id="{0ED5755A-AB38-4D7A-AF4F-4B391837C7A8}"/>
              </a:ext>
            </a:extLst>
          </p:cNvPr>
          <p:cNvCxnSpPr>
            <a:cxnSpLocks/>
            <a:stCxn id="142" idx="3"/>
            <a:endCxn id="22" idx="0"/>
          </p:cNvCxnSpPr>
          <p:nvPr/>
        </p:nvCxnSpPr>
        <p:spPr>
          <a:xfrm flipH="1">
            <a:off x="8754900" y="5005181"/>
            <a:ext cx="10505589" cy="4786989"/>
          </a:xfrm>
          <a:prstGeom prst="bentConnector4">
            <a:avLst>
              <a:gd name="adj1" fmla="val -2176"/>
              <a:gd name="adj2" fmla="val -23474"/>
            </a:avLst>
          </a:prstGeom>
          <a:ln w="28575"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Conector: angular 155">
            <a:extLst>
              <a:ext uri="{FF2B5EF4-FFF2-40B4-BE49-F238E27FC236}">
                <a16:creationId xmlns:a16="http://schemas.microsoft.com/office/drawing/2014/main" id="{FEB7CAC1-9612-4830-B1BD-DBA9E0F09550}"/>
              </a:ext>
            </a:extLst>
          </p:cNvPr>
          <p:cNvCxnSpPr>
            <a:cxnSpLocks/>
            <a:stCxn id="141" idx="3"/>
            <a:endCxn id="22" idx="0"/>
          </p:cNvCxnSpPr>
          <p:nvPr/>
        </p:nvCxnSpPr>
        <p:spPr>
          <a:xfrm flipH="1">
            <a:off x="8754900" y="7612880"/>
            <a:ext cx="10477380" cy="2179290"/>
          </a:xfrm>
          <a:prstGeom prst="bentConnector4">
            <a:avLst>
              <a:gd name="adj1" fmla="val -2473"/>
              <a:gd name="adj2" fmla="val -171123"/>
            </a:avLst>
          </a:prstGeom>
          <a:ln w="28575"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0" name="object 4">
            <a:extLst>
              <a:ext uri="{FF2B5EF4-FFF2-40B4-BE49-F238E27FC236}">
                <a16:creationId xmlns:a16="http://schemas.microsoft.com/office/drawing/2014/main" id="{9F6CD5B1-62E6-4EA1-9FED-8C3A4F952678}"/>
              </a:ext>
            </a:extLst>
          </p:cNvPr>
          <p:cNvSpPr txBox="1"/>
          <p:nvPr/>
        </p:nvSpPr>
        <p:spPr>
          <a:xfrm>
            <a:off x="20399955" y="9915885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000" dirty="0"/>
              <a:t>Revisa los activos en el SAGU submódulo de Bienes Patrimoniales.</a:t>
            </a:r>
            <a:endParaRPr sz="2000" dirty="0"/>
          </a:p>
        </p:txBody>
      </p:sp>
      <p:cxnSp>
        <p:nvCxnSpPr>
          <p:cNvPr id="161" name="Conector: angular 160">
            <a:extLst>
              <a:ext uri="{FF2B5EF4-FFF2-40B4-BE49-F238E27FC236}">
                <a16:creationId xmlns:a16="http://schemas.microsoft.com/office/drawing/2014/main" id="{606562BD-8F07-46CC-8FA2-A27310BBFD42}"/>
              </a:ext>
            </a:extLst>
          </p:cNvPr>
          <p:cNvCxnSpPr>
            <a:cxnSpLocks/>
            <a:stCxn id="126" idx="2"/>
            <a:endCxn id="160" idx="1"/>
          </p:cNvCxnSpPr>
          <p:nvPr/>
        </p:nvCxnSpPr>
        <p:spPr>
          <a:xfrm rot="5400000" flipH="1" flipV="1">
            <a:off x="15959042" y="7017909"/>
            <a:ext cx="629113" cy="8252711"/>
          </a:xfrm>
          <a:prstGeom prst="bentConnector4">
            <a:avLst>
              <a:gd name="adj1" fmla="val -107147"/>
              <a:gd name="adj2" fmla="val 84681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1" name="Diagrama de flujo: documento 170">
            <a:extLst>
              <a:ext uri="{FF2B5EF4-FFF2-40B4-BE49-F238E27FC236}">
                <a16:creationId xmlns:a16="http://schemas.microsoft.com/office/drawing/2014/main" id="{A0516EDC-509D-4D70-83D9-8E30E0123671}"/>
              </a:ext>
            </a:extLst>
          </p:cNvPr>
          <p:cNvSpPr/>
          <p:nvPr/>
        </p:nvSpPr>
        <p:spPr>
          <a:xfrm>
            <a:off x="23769637" y="9815927"/>
            <a:ext cx="2584126" cy="2027561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Imprime listados y genera etiquetas de acuerdo al </a:t>
            </a:r>
            <a:r>
              <a:rPr lang="es-MX" dirty="0" err="1"/>
              <a:t>CBP</a:t>
            </a:r>
            <a:r>
              <a:rPr lang="es-MX" dirty="0"/>
              <a:t> PRO 01</a:t>
            </a:r>
          </a:p>
        </p:txBody>
      </p:sp>
      <p:cxnSp>
        <p:nvCxnSpPr>
          <p:cNvPr id="174" name="Conector recto de flecha 173">
            <a:extLst>
              <a:ext uri="{FF2B5EF4-FFF2-40B4-BE49-F238E27FC236}">
                <a16:creationId xmlns:a16="http://schemas.microsoft.com/office/drawing/2014/main" id="{561FCDDF-44D2-43D4-8576-D9A607D2D35A}"/>
              </a:ext>
            </a:extLst>
          </p:cNvPr>
          <p:cNvCxnSpPr>
            <a:cxnSpLocks/>
            <a:stCxn id="160" idx="3"/>
            <a:endCxn id="171" idx="1"/>
          </p:cNvCxnSpPr>
          <p:nvPr/>
        </p:nvCxnSpPr>
        <p:spPr>
          <a:xfrm>
            <a:off x="22931437" y="10829708"/>
            <a:ext cx="8382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7" name="Diagrama de flujo: documento 176">
            <a:extLst>
              <a:ext uri="{FF2B5EF4-FFF2-40B4-BE49-F238E27FC236}">
                <a16:creationId xmlns:a16="http://schemas.microsoft.com/office/drawing/2014/main" id="{59987BB9-E03D-4C07-A4A2-B3C7A6310BBA}"/>
              </a:ext>
            </a:extLst>
          </p:cNvPr>
          <p:cNvSpPr/>
          <p:nvPr/>
        </p:nvSpPr>
        <p:spPr>
          <a:xfrm>
            <a:off x="27274837" y="9822497"/>
            <a:ext cx="2584126" cy="2027561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Identifica los activos con etiquetas y genera resguardos Ver </a:t>
            </a:r>
            <a:r>
              <a:rPr lang="es-MX" dirty="0" err="1"/>
              <a:t>CBP</a:t>
            </a:r>
            <a:r>
              <a:rPr lang="es-MX" dirty="0"/>
              <a:t> PRO 01</a:t>
            </a:r>
            <a:endParaRPr lang="es-MX" b="1" dirty="0"/>
          </a:p>
        </p:txBody>
      </p:sp>
      <p:sp>
        <p:nvSpPr>
          <p:cNvPr id="187" name="object 4">
            <a:extLst>
              <a:ext uri="{FF2B5EF4-FFF2-40B4-BE49-F238E27FC236}">
                <a16:creationId xmlns:a16="http://schemas.microsoft.com/office/drawing/2014/main" id="{95D8A1C5-96C3-48B2-A077-CA589235BA4F}"/>
              </a:ext>
            </a:extLst>
          </p:cNvPr>
          <p:cNvSpPr txBox="1"/>
          <p:nvPr/>
        </p:nvSpPr>
        <p:spPr>
          <a:xfrm>
            <a:off x="33405720" y="10126905"/>
            <a:ext cx="2584126" cy="140560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Recaba firma del responsable del Activo.</a:t>
            </a:r>
          </a:p>
          <a:p>
            <a:pPr marL="13102" algn="ctr"/>
            <a:r>
              <a:rPr lang="es-MX" sz="2400" b="1" dirty="0"/>
              <a:t>VER NOTA 1</a:t>
            </a:r>
            <a:endParaRPr sz="2400" b="1" dirty="0"/>
          </a:p>
        </p:txBody>
      </p:sp>
      <p:cxnSp>
        <p:nvCxnSpPr>
          <p:cNvPr id="188" name="Conector recto de flecha 187">
            <a:extLst>
              <a:ext uri="{FF2B5EF4-FFF2-40B4-BE49-F238E27FC236}">
                <a16:creationId xmlns:a16="http://schemas.microsoft.com/office/drawing/2014/main" id="{A31E2868-2BEA-4572-ABB9-8F423D0AD39C}"/>
              </a:ext>
            </a:extLst>
          </p:cNvPr>
          <p:cNvCxnSpPr>
            <a:cxnSpLocks/>
            <a:stCxn id="171" idx="3"/>
            <a:endCxn id="177" idx="1"/>
          </p:cNvCxnSpPr>
          <p:nvPr/>
        </p:nvCxnSpPr>
        <p:spPr>
          <a:xfrm>
            <a:off x="26353763" y="10829708"/>
            <a:ext cx="921074" cy="657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9" name="Conector recto de flecha 188">
            <a:extLst>
              <a:ext uri="{FF2B5EF4-FFF2-40B4-BE49-F238E27FC236}">
                <a16:creationId xmlns:a16="http://schemas.microsoft.com/office/drawing/2014/main" id="{98414043-4C9D-46D1-86B7-3DE4F2A33B42}"/>
              </a:ext>
            </a:extLst>
          </p:cNvPr>
          <p:cNvCxnSpPr>
            <a:cxnSpLocks/>
            <a:stCxn id="177" idx="3"/>
            <a:endCxn id="187" idx="1"/>
          </p:cNvCxnSpPr>
          <p:nvPr/>
        </p:nvCxnSpPr>
        <p:spPr>
          <a:xfrm flipV="1">
            <a:off x="29858963" y="10829707"/>
            <a:ext cx="3546757" cy="657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0" name="object 4">
            <a:extLst>
              <a:ext uri="{FF2B5EF4-FFF2-40B4-BE49-F238E27FC236}">
                <a16:creationId xmlns:a16="http://schemas.microsoft.com/office/drawing/2014/main" id="{F976BB25-1956-4531-8542-7B735BD7E765}"/>
              </a:ext>
            </a:extLst>
          </p:cNvPr>
          <p:cNvSpPr txBox="1"/>
          <p:nvPr/>
        </p:nvSpPr>
        <p:spPr>
          <a:xfrm>
            <a:off x="27274837" y="13235257"/>
            <a:ext cx="2584126" cy="140560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000" dirty="0"/>
              <a:t>Solicita a catedrático que valide especificaciones .</a:t>
            </a:r>
            <a:endParaRPr sz="2000" dirty="0"/>
          </a:p>
        </p:txBody>
      </p:sp>
      <p:cxnSp>
        <p:nvCxnSpPr>
          <p:cNvPr id="192" name="Conector recto de flecha 191">
            <a:extLst>
              <a:ext uri="{FF2B5EF4-FFF2-40B4-BE49-F238E27FC236}">
                <a16:creationId xmlns:a16="http://schemas.microsoft.com/office/drawing/2014/main" id="{FB59D415-0F73-41DD-8E27-84AB4CDA9612}"/>
              </a:ext>
            </a:extLst>
          </p:cNvPr>
          <p:cNvCxnSpPr>
            <a:cxnSpLocks/>
            <a:stCxn id="177" idx="2"/>
            <a:endCxn id="190" idx="0"/>
          </p:cNvCxnSpPr>
          <p:nvPr/>
        </p:nvCxnSpPr>
        <p:spPr>
          <a:xfrm>
            <a:off x="28566900" y="11716014"/>
            <a:ext cx="0" cy="151924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3" name="object 1317">
            <a:extLst>
              <a:ext uri="{FF2B5EF4-FFF2-40B4-BE49-F238E27FC236}">
                <a16:creationId xmlns:a16="http://schemas.microsoft.com/office/drawing/2014/main" id="{D98C42C3-6140-4366-A791-FC6C50612AE4}"/>
              </a:ext>
            </a:extLst>
          </p:cNvPr>
          <p:cNvSpPr/>
          <p:nvPr/>
        </p:nvSpPr>
        <p:spPr>
          <a:xfrm>
            <a:off x="30885836" y="13076699"/>
            <a:ext cx="2820285" cy="1714341"/>
          </a:xfrm>
          <a:prstGeom prst="flowChartDecision">
            <a:avLst/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2000" dirty="0"/>
              <a:t>¿Bien correcto?</a:t>
            </a:r>
            <a:endParaRPr sz="2000" dirty="0"/>
          </a:p>
        </p:txBody>
      </p:sp>
      <p:sp>
        <p:nvSpPr>
          <p:cNvPr id="196" name="object 4">
            <a:extLst>
              <a:ext uri="{FF2B5EF4-FFF2-40B4-BE49-F238E27FC236}">
                <a16:creationId xmlns:a16="http://schemas.microsoft.com/office/drawing/2014/main" id="{8A75D1D0-CC20-4578-872B-D3DE4CFD77F8}"/>
              </a:ext>
            </a:extLst>
          </p:cNvPr>
          <p:cNvSpPr txBox="1"/>
          <p:nvPr/>
        </p:nvSpPr>
        <p:spPr>
          <a:xfrm>
            <a:off x="31301000" y="12733189"/>
            <a:ext cx="788652" cy="41398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800" dirty="0"/>
              <a:t>SI</a:t>
            </a:r>
            <a:endParaRPr sz="2800" dirty="0"/>
          </a:p>
        </p:txBody>
      </p:sp>
      <p:sp>
        <p:nvSpPr>
          <p:cNvPr id="197" name="object 4">
            <a:extLst>
              <a:ext uri="{FF2B5EF4-FFF2-40B4-BE49-F238E27FC236}">
                <a16:creationId xmlns:a16="http://schemas.microsoft.com/office/drawing/2014/main" id="{41414AB7-AAA1-4FAD-89EA-61F30F769103}"/>
              </a:ext>
            </a:extLst>
          </p:cNvPr>
          <p:cNvSpPr txBox="1"/>
          <p:nvPr/>
        </p:nvSpPr>
        <p:spPr>
          <a:xfrm>
            <a:off x="33526430" y="13181625"/>
            <a:ext cx="506466" cy="33462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800" dirty="0"/>
              <a:t>NO</a:t>
            </a:r>
            <a:endParaRPr sz="2800" dirty="0"/>
          </a:p>
        </p:txBody>
      </p:sp>
      <p:cxnSp>
        <p:nvCxnSpPr>
          <p:cNvPr id="199" name="Conector recto de flecha 198">
            <a:extLst>
              <a:ext uri="{FF2B5EF4-FFF2-40B4-BE49-F238E27FC236}">
                <a16:creationId xmlns:a16="http://schemas.microsoft.com/office/drawing/2014/main" id="{210573C4-6C55-4747-B2D8-CAEFA9DEE137}"/>
              </a:ext>
            </a:extLst>
          </p:cNvPr>
          <p:cNvCxnSpPr>
            <a:cxnSpLocks/>
            <a:stCxn id="190" idx="3"/>
            <a:endCxn id="193" idx="1"/>
          </p:cNvCxnSpPr>
          <p:nvPr/>
        </p:nvCxnSpPr>
        <p:spPr>
          <a:xfrm flipV="1">
            <a:off x="29858963" y="13933870"/>
            <a:ext cx="1026873" cy="418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1" name="Conector: angular 200">
            <a:extLst>
              <a:ext uri="{FF2B5EF4-FFF2-40B4-BE49-F238E27FC236}">
                <a16:creationId xmlns:a16="http://schemas.microsoft.com/office/drawing/2014/main" id="{C527BE13-9E3C-4F35-8BCE-5CB460537B30}"/>
              </a:ext>
            </a:extLst>
          </p:cNvPr>
          <p:cNvCxnSpPr>
            <a:cxnSpLocks/>
            <a:stCxn id="193" idx="0"/>
          </p:cNvCxnSpPr>
          <p:nvPr/>
        </p:nvCxnSpPr>
        <p:spPr>
          <a:xfrm rot="5400000" flipH="1" flipV="1">
            <a:off x="31175769" y="11956487"/>
            <a:ext cx="2240422" cy="2"/>
          </a:xfrm>
          <a:prstGeom prst="bentConnector3">
            <a:avLst>
              <a:gd name="adj1" fmla="val 50000"/>
            </a:avLst>
          </a:prstGeom>
          <a:ln w="28575"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0" name="object 4">
            <a:extLst>
              <a:ext uri="{FF2B5EF4-FFF2-40B4-BE49-F238E27FC236}">
                <a16:creationId xmlns:a16="http://schemas.microsoft.com/office/drawing/2014/main" id="{137C3235-97F8-4C45-A577-1A083C04C04B}"/>
              </a:ext>
            </a:extLst>
          </p:cNvPr>
          <p:cNvSpPr txBox="1"/>
          <p:nvPr/>
        </p:nvSpPr>
        <p:spPr>
          <a:xfrm>
            <a:off x="34638987" y="13235257"/>
            <a:ext cx="2584126" cy="140560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000" dirty="0"/>
              <a:t>Devuelve a adquisiciones y para reposición de conformidad.</a:t>
            </a:r>
            <a:endParaRPr sz="2000" dirty="0"/>
          </a:p>
        </p:txBody>
      </p:sp>
      <p:cxnSp>
        <p:nvCxnSpPr>
          <p:cNvPr id="221" name="Conector recto de flecha 220">
            <a:extLst>
              <a:ext uri="{FF2B5EF4-FFF2-40B4-BE49-F238E27FC236}">
                <a16:creationId xmlns:a16="http://schemas.microsoft.com/office/drawing/2014/main" id="{7AF144E2-5AC6-4CA4-AEC3-722751809EF8}"/>
              </a:ext>
            </a:extLst>
          </p:cNvPr>
          <p:cNvCxnSpPr>
            <a:cxnSpLocks/>
            <a:stCxn id="193" idx="3"/>
            <a:endCxn id="220" idx="1"/>
          </p:cNvCxnSpPr>
          <p:nvPr/>
        </p:nvCxnSpPr>
        <p:spPr>
          <a:xfrm>
            <a:off x="33706121" y="13933870"/>
            <a:ext cx="932866" cy="418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7" name="CuadroTexto 1026">
            <a:extLst>
              <a:ext uri="{FF2B5EF4-FFF2-40B4-BE49-F238E27FC236}">
                <a16:creationId xmlns:a16="http://schemas.microsoft.com/office/drawing/2014/main" id="{4482868E-001E-4284-9E71-A005BFCE11B5}"/>
              </a:ext>
            </a:extLst>
          </p:cNvPr>
          <p:cNvSpPr txBox="1"/>
          <p:nvPr/>
        </p:nvSpPr>
        <p:spPr>
          <a:xfrm>
            <a:off x="6700837" y="14640861"/>
            <a:ext cx="5446406" cy="113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NOTA 1</a:t>
            </a:r>
            <a:r>
              <a:rPr lang="es-MX" dirty="0"/>
              <a:t>: El resguardo del activo deberá ser revalidado cada año por parte del resguardante.</a:t>
            </a:r>
          </a:p>
        </p:txBody>
      </p:sp>
      <p:sp>
        <p:nvSpPr>
          <p:cNvPr id="225" name="object 4">
            <a:extLst>
              <a:ext uri="{FF2B5EF4-FFF2-40B4-BE49-F238E27FC236}">
                <a16:creationId xmlns:a16="http://schemas.microsoft.com/office/drawing/2014/main" id="{DF18B4E8-C0EF-49B3-B5F9-46AD741CA2FD}"/>
              </a:ext>
            </a:extLst>
          </p:cNvPr>
          <p:cNvSpPr txBox="1"/>
          <p:nvPr/>
        </p:nvSpPr>
        <p:spPr>
          <a:xfrm>
            <a:off x="36681373" y="10126905"/>
            <a:ext cx="2584126" cy="140560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Archiva Resguardos</a:t>
            </a:r>
            <a:endParaRPr sz="2400" dirty="0"/>
          </a:p>
        </p:txBody>
      </p:sp>
      <p:sp>
        <p:nvSpPr>
          <p:cNvPr id="226" name="object 837">
            <a:extLst>
              <a:ext uri="{FF2B5EF4-FFF2-40B4-BE49-F238E27FC236}">
                <a16:creationId xmlns:a16="http://schemas.microsoft.com/office/drawing/2014/main" id="{5FC09CCA-7E77-4A69-B845-38B1D4B8A278}"/>
              </a:ext>
            </a:extLst>
          </p:cNvPr>
          <p:cNvSpPr/>
          <p:nvPr/>
        </p:nvSpPr>
        <p:spPr>
          <a:xfrm>
            <a:off x="40129085" y="10303056"/>
            <a:ext cx="2910840" cy="1066441"/>
          </a:xfrm>
          <a:prstGeom prst="roundRect">
            <a:avLst>
              <a:gd name="adj" fmla="val 50000"/>
            </a:avLst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2000" dirty="0"/>
              <a:t>FIN DE PROCESO</a:t>
            </a:r>
            <a:endParaRPr sz="1800" dirty="0"/>
          </a:p>
        </p:txBody>
      </p:sp>
      <p:cxnSp>
        <p:nvCxnSpPr>
          <p:cNvPr id="227" name="Conector recto de flecha 226">
            <a:extLst>
              <a:ext uri="{FF2B5EF4-FFF2-40B4-BE49-F238E27FC236}">
                <a16:creationId xmlns:a16="http://schemas.microsoft.com/office/drawing/2014/main" id="{6A59C02B-4772-42B8-9AEE-C65BD29AFEE9}"/>
              </a:ext>
            </a:extLst>
          </p:cNvPr>
          <p:cNvCxnSpPr>
            <a:cxnSpLocks/>
            <a:stCxn id="187" idx="3"/>
            <a:endCxn id="225" idx="1"/>
          </p:cNvCxnSpPr>
          <p:nvPr/>
        </p:nvCxnSpPr>
        <p:spPr>
          <a:xfrm>
            <a:off x="35989846" y="10829707"/>
            <a:ext cx="69152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Conector recto de flecha 230">
            <a:extLst>
              <a:ext uri="{FF2B5EF4-FFF2-40B4-BE49-F238E27FC236}">
                <a16:creationId xmlns:a16="http://schemas.microsoft.com/office/drawing/2014/main" id="{3F240DF7-2486-4AE4-BF27-07ADBDED6F5E}"/>
              </a:ext>
            </a:extLst>
          </p:cNvPr>
          <p:cNvCxnSpPr>
            <a:cxnSpLocks/>
            <a:stCxn id="225" idx="3"/>
            <a:endCxn id="226" idx="1"/>
          </p:cNvCxnSpPr>
          <p:nvPr/>
        </p:nvCxnSpPr>
        <p:spPr>
          <a:xfrm>
            <a:off x="39265499" y="10829707"/>
            <a:ext cx="863586" cy="657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8" name="Conector: angular 237">
            <a:extLst>
              <a:ext uri="{FF2B5EF4-FFF2-40B4-BE49-F238E27FC236}">
                <a16:creationId xmlns:a16="http://schemas.microsoft.com/office/drawing/2014/main" id="{E191273A-E119-480D-9D19-0B455C1AAD72}"/>
              </a:ext>
            </a:extLst>
          </p:cNvPr>
          <p:cNvCxnSpPr>
            <a:cxnSpLocks/>
            <a:stCxn id="220" idx="2"/>
            <a:endCxn id="193" idx="2"/>
          </p:cNvCxnSpPr>
          <p:nvPr/>
        </p:nvCxnSpPr>
        <p:spPr>
          <a:xfrm rot="5400000">
            <a:off x="34038426" y="12898415"/>
            <a:ext cx="150179" cy="3635071"/>
          </a:xfrm>
          <a:prstGeom prst="bentConnector3">
            <a:avLst>
              <a:gd name="adj1" fmla="val 252218"/>
            </a:avLst>
          </a:prstGeom>
          <a:ln w="28575"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uadroTexto 1"/>
          <p:cNvSpPr txBox="1"/>
          <p:nvPr/>
        </p:nvSpPr>
        <p:spPr>
          <a:xfrm>
            <a:off x="528637" y="16925131"/>
            <a:ext cx="3962688" cy="4404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Fecha de Revisión:  01/09/2021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938837" y="16948872"/>
            <a:ext cx="2343077" cy="4404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No. de Revisión: 0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9265499" y="16931499"/>
            <a:ext cx="1396536" cy="4404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CBP DF 01</a:t>
            </a:r>
          </a:p>
        </p:txBody>
      </p:sp>
    </p:spTree>
    <p:extLst>
      <p:ext uri="{BB962C8B-B14F-4D97-AF65-F5344CB8AC3E}">
        <p14:creationId xmlns:p14="http://schemas.microsoft.com/office/powerpoint/2010/main" val="373748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2352</TotalTime>
  <Words>194</Words>
  <Application>Microsoft Office PowerPoint</Application>
  <PresentationFormat>Personalizado</PresentationFormat>
  <Paragraphs>53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Times New Roman</vt:lpstr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Hugo Ballesteros</dc:creator>
  <cp:lastModifiedBy>Certificacion02</cp:lastModifiedBy>
  <cp:revision>66</cp:revision>
  <cp:lastPrinted>2020-10-29T22:34:38Z</cp:lastPrinted>
  <dcterms:modified xsi:type="dcterms:W3CDTF">2024-03-07T22:23:42Z</dcterms:modified>
</cp:coreProperties>
</file>