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36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3521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2515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4014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262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6490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924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3755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7033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587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28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65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0A936-203C-4900-922F-36FB7541B763}" type="datetimeFigureOut">
              <a:rPr lang="es-MX" smtClean="0"/>
              <a:t>22/mar/2013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F3256-0CF3-464B-987F-5C4B010B06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10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672" y="1313868"/>
            <a:ext cx="5580112" cy="449707"/>
          </a:xfrm>
        </p:spPr>
        <p:txBody>
          <a:bodyPr>
            <a:noAutofit/>
          </a:bodyPr>
          <a:lstStyle/>
          <a:p>
            <a:r>
              <a:rPr lang="es-MX" sz="1400" b="1" dirty="0" smtClean="0"/>
              <a:t>Diagrama de Interacción del DRT para Atención de Solicitudes de Servicio</a:t>
            </a:r>
            <a:endParaRPr lang="es-MX" sz="1400" b="1" dirty="0"/>
          </a:p>
        </p:txBody>
      </p:sp>
      <p:pic>
        <p:nvPicPr>
          <p:cNvPr id="4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1884"/>
            <a:ext cx="9461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33363" y="95250"/>
            <a:ext cx="8677275" cy="66135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6" name="2 CuadroTexto"/>
          <p:cNvSpPr txBox="1">
            <a:spLocks noChangeArrowheads="1"/>
          </p:cNvSpPr>
          <p:nvPr/>
        </p:nvSpPr>
        <p:spPr bwMode="auto">
          <a:xfrm>
            <a:off x="1341686" y="171884"/>
            <a:ext cx="27495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000" b="1" dirty="0">
                <a:latin typeface="Arial Narrow" pitchFamily="34" charset="0"/>
              </a:rPr>
              <a:t>Universidad Autónoma de Chihuahua</a:t>
            </a:r>
          </a:p>
          <a:p>
            <a:pPr eaLnBrk="1" hangingPunct="1"/>
            <a:endParaRPr lang="es-MX" sz="1000" dirty="0">
              <a:latin typeface="Arial Narrow" pitchFamily="34" charset="0"/>
            </a:endParaRPr>
          </a:p>
          <a:p>
            <a:pPr eaLnBrk="1" hangingPunct="1"/>
            <a:r>
              <a:rPr lang="es-MX" sz="1000" dirty="0">
                <a:latin typeface="Arial Narrow" pitchFamily="34" charset="0"/>
              </a:rPr>
              <a:t>Coordinación General de </a:t>
            </a:r>
          </a:p>
          <a:p>
            <a:pPr eaLnBrk="1" hangingPunct="1"/>
            <a:r>
              <a:rPr lang="es-MX" sz="1000" dirty="0">
                <a:latin typeface="Arial Narrow" pitchFamily="34" charset="0"/>
              </a:rPr>
              <a:t>Tecnologías de Información</a:t>
            </a:r>
          </a:p>
          <a:p>
            <a:pPr eaLnBrk="1" hangingPunct="1"/>
            <a:endParaRPr lang="es-MX" sz="1000" dirty="0">
              <a:latin typeface="Arial Narrow" pitchFamily="34" charset="0"/>
            </a:endParaRPr>
          </a:p>
          <a:p>
            <a:pPr eaLnBrk="1" hangingPunct="1"/>
            <a:r>
              <a:rPr lang="es-MX" sz="1000" dirty="0">
                <a:latin typeface="Arial Narrow" pitchFamily="34" charset="0"/>
              </a:rPr>
              <a:t>Sistema de Gestión de Calidad</a:t>
            </a:r>
          </a:p>
          <a:p>
            <a:pPr eaLnBrk="1" hangingPunct="1"/>
            <a:endParaRPr lang="es-MX" sz="1000" dirty="0">
              <a:latin typeface="Arial Narrow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035077"/>
              </p:ext>
            </p:extLst>
          </p:nvPr>
        </p:nvGraphicFramePr>
        <p:xfrm>
          <a:off x="5856039" y="258539"/>
          <a:ext cx="2892425" cy="938213"/>
        </p:xfrm>
        <a:graphic>
          <a:graphicData uri="http://schemas.openxmlformats.org/drawingml/2006/table">
            <a:tbl>
              <a:tblPr/>
              <a:tblGrid>
                <a:gridCol w="1553340"/>
                <a:gridCol w="1339085"/>
              </a:tblGrid>
              <a:tr h="190714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Código: DOC </a:t>
                      </a: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Pagina: 1 de 1</a:t>
                      </a: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71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Fecha de emisión: </a:t>
                      </a:r>
                    </a:p>
                  </a:txBody>
                  <a:tcPr marL="9528" marR="9528" marT="9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Fecha de Rev.: </a:t>
                      </a:r>
                      <a:endParaRPr lang="es-MX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  <a:p>
                      <a:pPr algn="l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Núm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. de Rev</a:t>
                      </a:r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.: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7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Elaboró: Coordinación de </a:t>
                      </a:r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Normatividad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7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Aprobado por: Coordinador </a:t>
                      </a:r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General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2" name="51 Grupo"/>
          <p:cNvGrpSpPr/>
          <p:nvPr/>
        </p:nvGrpSpPr>
        <p:grpSpPr>
          <a:xfrm>
            <a:off x="3433140" y="1968599"/>
            <a:ext cx="2277720" cy="963092"/>
            <a:chOff x="395536" y="3437384"/>
            <a:chExt cx="2136948" cy="963092"/>
          </a:xfrm>
        </p:grpSpPr>
        <p:sp>
          <p:nvSpPr>
            <p:cNvPr id="13" name="12 Proceso"/>
            <p:cNvSpPr/>
            <p:nvPr/>
          </p:nvSpPr>
          <p:spPr>
            <a:xfrm>
              <a:off x="395536" y="3437384"/>
              <a:ext cx="2136948" cy="963092"/>
            </a:xfrm>
            <a:prstGeom prst="flowChartProcess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9" name="38 CuadroTexto"/>
            <p:cNvSpPr txBox="1"/>
            <p:nvPr/>
          </p:nvSpPr>
          <p:spPr>
            <a:xfrm>
              <a:off x="438742" y="3549598"/>
              <a:ext cx="209374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dirty="0" smtClean="0"/>
                <a:t>Atención de la solicitud de servicio de acuerdo a las Políticas de Servicio.</a:t>
              </a:r>
            </a:p>
            <a:p>
              <a:pPr algn="ctr"/>
              <a:r>
                <a:rPr lang="es-MX" sz="1050" b="1" dirty="0" smtClean="0"/>
                <a:t>DOC 7.2 DRT 06</a:t>
              </a:r>
              <a:endParaRPr lang="es-MX" sz="1050" b="1" dirty="0"/>
            </a:p>
          </p:txBody>
        </p:sp>
      </p:grpSp>
      <p:grpSp>
        <p:nvGrpSpPr>
          <p:cNvPr id="51" name="50 Grupo"/>
          <p:cNvGrpSpPr/>
          <p:nvPr/>
        </p:nvGrpSpPr>
        <p:grpSpPr>
          <a:xfrm>
            <a:off x="3503526" y="4778549"/>
            <a:ext cx="2136948" cy="963092"/>
            <a:chOff x="3503526" y="1929469"/>
            <a:chExt cx="2136948" cy="963092"/>
          </a:xfrm>
        </p:grpSpPr>
        <p:sp>
          <p:nvSpPr>
            <p:cNvPr id="14" name="13 Proceso"/>
            <p:cNvSpPr/>
            <p:nvPr/>
          </p:nvSpPr>
          <p:spPr>
            <a:xfrm>
              <a:off x="3503526" y="1929469"/>
              <a:ext cx="2136948" cy="963092"/>
            </a:xfrm>
            <a:prstGeom prst="flowChartProcess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0" name="39 CuadroTexto"/>
            <p:cNvSpPr txBox="1"/>
            <p:nvPr/>
          </p:nvSpPr>
          <p:spPr>
            <a:xfrm>
              <a:off x="3503526" y="2066796"/>
              <a:ext cx="213694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dirty="0" smtClean="0"/>
                <a:t>Seguimiento a los servicios de Videoconferencias, hasta cumplir con las fechas solicitadas</a:t>
              </a:r>
              <a:endParaRPr lang="es-MX" sz="1050" b="1" dirty="0"/>
            </a:p>
          </p:txBody>
        </p:sp>
      </p:grpSp>
      <p:grpSp>
        <p:nvGrpSpPr>
          <p:cNvPr id="60" name="59 Grupo"/>
          <p:cNvGrpSpPr/>
          <p:nvPr/>
        </p:nvGrpSpPr>
        <p:grpSpPr>
          <a:xfrm>
            <a:off x="407653" y="4274884"/>
            <a:ext cx="2713239" cy="1967593"/>
            <a:chOff x="3203848" y="4053695"/>
            <a:chExt cx="2713239" cy="1967593"/>
          </a:xfrm>
        </p:grpSpPr>
        <p:sp>
          <p:nvSpPr>
            <p:cNvPr id="56" name="55 Rectángulo redondeado"/>
            <p:cNvSpPr/>
            <p:nvPr/>
          </p:nvSpPr>
          <p:spPr>
            <a:xfrm>
              <a:off x="3203848" y="4054685"/>
              <a:ext cx="2713239" cy="196660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3419872" y="4400476"/>
              <a:ext cx="2325772" cy="1323132"/>
              <a:chOff x="3419872" y="4400476"/>
              <a:chExt cx="2325772" cy="1323132"/>
            </a:xfrm>
          </p:grpSpPr>
          <p:grpSp>
            <p:nvGrpSpPr>
              <p:cNvPr id="16" name="15 Grupo"/>
              <p:cNvGrpSpPr/>
              <p:nvPr/>
            </p:nvGrpSpPr>
            <p:grpSpPr>
              <a:xfrm>
                <a:off x="3419872" y="4400476"/>
                <a:ext cx="2304256" cy="1323132"/>
                <a:chOff x="1259632" y="2564904"/>
                <a:chExt cx="2304256" cy="1323132"/>
              </a:xfrm>
            </p:grpSpPr>
            <p:grpSp>
              <p:nvGrpSpPr>
                <p:cNvPr id="17" name="16 Grupo"/>
                <p:cNvGrpSpPr/>
                <p:nvPr/>
              </p:nvGrpSpPr>
              <p:grpSpPr>
                <a:xfrm>
                  <a:off x="1259632" y="2564904"/>
                  <a:ext cx="2304256" cy="360040"/>
                  <a:chOff x="1259632" y="2564904"/>
                  <a:chExt cx="2304256" cy="360040"/>
                </a:xfrm>
              </p:grpSpPr>
              <p:sp>
                <p:nvSpPr>
                  <p:cNvPr id="20" name="19 Proceso"/>
                  <p:cNvSpPr/>
                  <p:nvPr/>
                </p:nvSpPr>
                <p:spPr>
                  <a:xfrm>
                    <a:off x="1259632" y="2564904"/>
                    <a:ext cx="1152128" cy="360040"/>
                  </a:xfrm>
                  <a:prstGeom prst="flowChartProcess">
                    <a:avLst/>
                  </a:prstGeom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MX"/>
                  </a:p>
                </p:txBody>
              </p:sp>
              <p:sp>
                <p:nvSpPr>
                  <p:cNvPr id="21" name="20 Proceso"/>
                  <p:cNvSpPr/>
                  <p:nvPr/>
                </p:nvSpPr>
                <p:spPr>
                  <a:xfrm>
                    <a:off x="2411760" y="2564904"/>
                    <a:ext cx="1152128" cy="360040"/>
                  </a:xfrm>
                  <a:prstGeom prst="flowChartProcess">
                    <a:avLst/>
                  </a:prstGeom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MX"/>
                  </a:p>
                </p:txBody>
              </p:sp>
            </p:grpSp>
            <p:sp>
              <p:nvSpPr>
                <p:cNvPr id="18" name="17 Proceso"/>
                <p:cNvSpPr/>
                <p:nvPr/>
              </p:nvSpPr>
              <p:spPr>
                <a:xfrm>
                  <a:off x="1259632" y="2924944"/>
                  <a:ext cx="1152128" cy="963092"/>
                </a:xfrm>
                <a:prstGeom prst="flowChartProcess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sp>
              <p:nvSpPr>
                <p:cNvPr id="19" name="18 Proceso"/>
                <p:cNvSpPr/>
                <p:nvPr/>
              </p:nvSpPr>
              <p:spPr>
                <a:xfrm>
                  <a:off x="2411760" y="2924944"/>
                  <a:ext cx="1152128" cy="963092"/>
                </a:xfrm>
                <a:prstGeom prst="flowChartProcess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sp>
            <p:nvSpPr>
              <p:cNvPr id="43" name="42 CuadroTexto"/>
              <p:cNvSpPr txBox="1"/>
              <p:nvPr/>
            </p:nvSpPr>
            <p:spPr>
              <a:xfrm>
                <a:off x="3474726" y="4872730"/>
                <a:ext cx="110892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50" dirty="0" smtClean="0"/>
                  <a:t>Cerrar solicitud de servicio (SGAUS)</a:t>
                </a:r>
              </a:p>
              <a:p>
                <a:pPr algn="ctr"/>
                <a:r>
                  <a:rPr lang="es-MX" sz="1050" b="1" dirty="0" smtClean="0"/>
                  <a:t>FOR 7.2 DAU 04</a:t>
                </a:r>
                <a:endParaRPr lang="es-MX" sz="1050" b="1" dirty="0"/>
              </a:p>
            </p:txBody>
          </p:sp>
          <p:sp>
            <p:nvSpPr>
              <p:cNvPr id="44" name="43 CuadroTexto"/>
              <p:cNvSpPr txBox="1"/>
              <p:nvPr/>
            </p:nvSpPr>
            <p:spPr>
              <a:xfrm>
                <a:off x="4583649" y="4890955"/>
                <a:ext cx="110892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50" dirty="0" smtClean="0"/>
                  <a:t>Cualquier persona que requiera de un servicio del DRT</a:t>
                </a:r>
                <a:endParaRPr lang="es-MX" sz="1050" b="1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3419872" y="4437112"/>
                <a:ext cx="11354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b="1" dirty="0" smtClean="0"/>
                  <a:t>SALIDA</a:t>
                </a:r>
                <a:endParaRPr lang="es-MX" sz="1400" b="1" dirty="0"/>
              </a:p>
            </p:txBody>
          </p:sp>
          <p:sp>
            <p:nvSpPr>
              <p:cNvPr id="48" name="47 CuadroTexto"/>
              <p:cNvSpPr txBox="1"/>
              <p:nvPr/>
            </p:nvSpPr>
            <p:spPr>
              <a:xfrm>
                <a:off x="4610185" y="4426607"/>
                <a:ext cx="11354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b="1" dirty="0" smtClean="0"/>
                  <a:t>CLIENTES</a:t>
                </a:r>
                <a:endParaRPr lang="es-MX" sz="1400" b="1" dirty="0"/>
              </a:p>
            </p:txBody>
          </p:sp>
        </p:grpSp>
        <p:sp>
          <p:nvSpPr>
            <p:cNvPr id="58" name="57 CuadroTexto"/>
            <p:cNvSpPr txBox="1"/>
            <p:nvPr/>
          </p:nvSpPr>
          <p:spPr>
            <a:xfrm>
              <a:off x="3436541" y="4053695"/>
              <a:ext cx="22709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600" b="1" dirty="0" smtClean="0"/>
                <a:t>Producto Final</a:t>
              </a:r>
              <a:endParaRPr lang="es-MX" sz="1600" b="1" dirty="0"/>
            </a:p>
          </p:txBody>
        </p:sp>
      </p:grpSp>
      <p:grpSp>
        <p:nvGrpSpPr>
          <p:cNvPr id="61" name="60 Grupo"/>
          <p:cNvGrpSpPr/>
          <p:nvPr/>
        </p:nvGrpSpPr>
        <p:grpSpPr>
          <a:xfrm>
            <a:off x="6107233" y="2939308"/>
            <a:ext cx="2713239" cy="3514028"/>
            <a:chOff x="6179241" y="2723284"/>
            <a:chExt cx="2713239" cy="3514028"/>
          </a:xfrm>
        </p:grpSpPr>
        <p:sp>
          <p:nvSpPr>
            <p:cNvPr id="57" name="56 Rectángulo redondeado"/>
            <p:cNvSpPr/>
            <p:nvPr/>
          </p:nvSpPr>
          <p:spPr>
            <a:xfrm>
              <a:off x="6179241" y="2731509"/>
              <a:ext cx="2713239" cy="350580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54" name="53 Grupo"/>
            <p:cNvGrpSpPr/>
            <p:nvPr/>
          </p:nvGrpSpPr>
          <p:grpSpPr>
            <a:xfrm>
              <a:off x="6372200" y="3077343"/>
              <a:ext cx="2304256" cy="2867730"/>
              <a:chOff x="6372200" y="3077343"/>
              <a:chExt cx="2304256" cy="2867730"/>
            </a:xfrm>
          </p:grpSpPr>
          <p:grpSp>
            <p:nvGrpSpPr>
              <p:cNvPr id="49" name="48 Grupo"/>
              <p:cNvGrpSpPr/>
              <p:nvPr/>
            </p:nvGrpSpPr>
            <p:grpSpPr>
              <a:xfrm>
                <a:off x="6372200" y="3077343"/>
                <a:ext cx="2304256" cy="2831116"/>
                <a:chOff x="6372200" y="3077343"/>
                <a:chExt cx="2304256" cy="2831116"/>
              </a:xfrm>
            </p:grpSpPr>
            <p:grpSp>
              <p:nvGrpSpPr>
                <p:cNvPr id="23" name="22 Grupo"/>
                <p:cNvGrpSpPr/>
                <p:nvPr/>
              </p:nvGrpSpPr>
              <p:grpSpPr>
                <a:xfrm>
                  <a:off x="6372200" y="3077343"/>
                  <a:ext cx="2304256" cy="360041"/>
                  <a:chOff x="1259632" y="2564904"/>
                  <a:chExt cx="2304256" cy="360040"/>
                </a:xfrm>
              </p:grpSpPr>
              <p:sp>
                <p:nvSpPr>
                  <p:cNvPr id="26" name="25 Proceso"/>
                  <p:cNvSpPr/>
                  <p:nvPr/>
                </p:nvSpPr>
                <p:spPr>
                  <a:xfrm>
                    <a:off x="1259632" y="2564904"/>
                    <a:ext cx="1152128" cy="360040"/>
                  </a:xfrm>
                  <a:prstGeom prst="flowChartProcess">
                    <a:avLst/>
                  </a:prstGeom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MX"/>
                  </a:p>
                </p:txBody>
              </p:sp>
              <p:sp>
                <p:nvSpPr>
                  <p:cNvPr id="27" name="26 Proceso"/>
                  <p:cNvSpPr/>
                  <p:nvPr/>
                </p:nvSpPr>
                <p:spPr>
                  <a:xfrm>
                    <a:off x="2411760" y="2564904"/>
                    <a:ext cx="1152128" cy="360040"/>
                  </a:xfrm>
                  <a:prstGeom prst="flowChartProcess">
                    <a:avLst/>
                  </a:prstGeom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MX"/>
                  </a:p>
                </p:txBody>
              </p:sp>
            </p:grpSp>
            <p:sp>
              <p:nvSpPr>
                <p:cNvPr id="24" name="23 Proceso"/>
                <p:cNvSpPr/>
                <p:nvPr/>
              </p:nvSpPr>
              <p:spPr>
                <a:xfrm>
                  <a:off x="6372200" y="3437385"/>
                  <a:ext cx="1152128" cy="2471073"/>
                </a:xfrm>
                <a:prstGeom prst="flowChartProcess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sp>
              <p:nvSpPr>
                <p:cNvPr id="25" name="24 Proceso"/>
                <p:cNvSpPr/>
                <p:nvPr/>
              </p:nvSpPr>
              <p:spPr>
                <a:xfrm>
                  <a:off x="7524328" y="3437385"/>
                  <a:ext cx="1152128" cy="2471074"/>
                </a:xfrm>
                <a:prstGeom prst="flowChartProcess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sp>
            <p:nvSpPr>
              <p:cNvPr id="41" name="40 CuadroTexto"/>
              <p:cNvSpPr txBox="1"/>
              <p:nvPr/>
            </p:nvSpPr>
            <p:spPr>
              <a:xfrm>
                <a:off x="6372200" y="3522781"/>
                <a:ext cx="1108923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50" dirty="0" smtClean="0"/>
                  <a:t>Procedimiento para medir la satisfacción del usuario</a:t>
                </a:r>
              </a:p>
              <a:p>
                <a:pPr algn="ctr"/>
                <a:r>
                  <a:rPr lang="es-MX" sz="1050" b="1" dirty="0" smtClean="0"/>
                  <a:t>FOR 8.2 DAU 01</a:t>
                </a:r>
              </a:p>
              <a:p>
                <a:pPr algn="ctr"/>
                <a:r>
                  <a:rPr lang="es-MX" sz="1050" b="1" dirty="0" smtClean="0"/>
                  <a:t> </a:t>
                </a:r>
              </a:p>
            </p:txBody>
          </p:sp>
          <p:sp>
            <p:nvSpPr>
              <p:cNvPr id="42" name="41 CuadroTexto"/>
              <p:cNvSpPr txBox="1"/>
              <p:nvPr/>
            </p:nvSpPr>
            <p:spPr>
              <a:xfrm>
                <a:off x="7502725" y="3429000"/>
                <a:ext cx="1108923" cy="2516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50" dirty="0" smtClean="0"/>
                  <a:t>Mantener el índice de satisfacción de los usuarios de TI al menos en 92%</a:t>
                </a:r>
                <a:endParaRPr lang="es-MX" sz="1050" b="1" dirty="0" smtClean="0"/>
              </a:p>
              <a:p>
                <a:pPr algn="ctr"/>
                <a:endParaRPr lang="es-MX" sz="1050" b="1" dirty="0"/>
              </a:p>
              <a:p>
                <a:pPr algn="ctr"/>
                <a:r>
                  <a:rPr lang="es-MX" sz="1050" dirty="0" smtClean="0"/>
                  <a:t>Mantener la disponibilidad de los servicios especializados de telecomunicaciones en un 85%</a:t>
                </a:r>
              </a:p>
              <a:p>
                <a:pPr algn="ctr"/>
                <a:r>
                  <a:rPr lang="es-MX" sz="1050" b="1" dirty="0" smtClean="0"/>
                  <a:t>DOC 5.4 CGE 01</a:t>
                </a:r>
                <a:endParaRPr lang="es-MX" sz="1050" b="1" dirty="0"/>
              </a:p>
            </p:txBody>
          </p:sp>
          <p:sp>
            <p:nvSpPr>
              <p:cNvPr id="45" name="44 CuadroTexto"/>
              <p:cNvSpPr txBox="1"/>
              <p:nvPr/>
            </p:nvSpPr>
            <p:spPr>
              <a:xfrm>
                <a:off x="6393802" y="3121223"/>
                <a:ext cx="11354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b="1" dirty="0" smtClean="0"/>
                  <a:t>MÉTRICO</a:t>
                </a:r>
                <a:endParaRPr lang="es-MX" sz="1400" b="1" dirty="0"/>
              </a:p>
            </p:txBody>
          </p:sp>
          <p:sp>
            <p:nvSpPr>
              <p:cNvPr id="46" name="45 CuadroTexto"/>
              <p:cNvSpPr txBox="1"/>
              <p:nvPr/>
            </p:nvSpPr>
            <p:spPr>
              <a:xfrm>
                <a:off x="7489456" y="3094235"/>
                <a:ext cx="11354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b="1" dirty="0" smtClean="0"/>
                  <a:t>OBJETIVO</a:t>
                </a:r>
                <a:endParaRPr lang="es-MX" sz="1400" b="1" dirty="0"/>
              </a:p>
            </p:txBody>
          </p:sp>
        </p:grpSp>
        <p:sp>
          <p:nvSpPr>
            <p:cNvPr id="59" name="58 CuadroTexto"/>
            <p:cNvSpPr txBox="1"/>
            <p:nvPr/>
          </p:nvSpPr>
          <p:spPr>
            <a:xfrm>
              <a:off x="6372200" y="2723284"/>
              <a:ext cx="22709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600" b="1" dirty="0" smtClean="0"/>
                <a:t>Medible</a:t>
              </a:r>
              <a:endParaRPr lang="es-MX" sz="1600" b="1" dirty="0"/>
            </a:p>
          </p:txBody>
        </p:sp>
      </p:grpSp>
      <p:cxnSp>
        <p:nvCxnSpPr>
          <p:cNvPr id="63" name="62 Conector recto de flecha"/>
          <p:cNvCxnSpPr>
            <a:stCxn id="12" idx="3"/>
            <a:endCxn id="39" idx="1"/>
          </p:cNvCxnSpPr>
          <p:nvPr/>
        </p:nvCxnSpPr>
        <p:spPr>
          <a:xfrm flipV="1">
            <a:off x="2716461" y="2450145"/>
            <a:ext cx="762731" cy="14879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69 Grupo"/>
          <p:cNvGrpSpPr/>
          <p:nvPr/>
        </p:nvGrpSpPr>
        <p:grpSpPr>
          <a:xfrm>
            <a:off x="412205" y="1903338"/>
            <a:ext cx="2304257" cy="1093615"/>
            <a:chOff x="412205" y="1903338"/>
            <a:chExt cx="2304257" cy="1093615"/>
          </a:xfrm>
        </p:grpSpPr>
        <p:grpSp>
          <p:nvGrpSpPr>
            <p:cNvPr id="50" name="49 Grupo"/>
            <p:cNvGrpSpPr/>
            <p:nvPr/>
          </p:nvGrpSpPr>
          <p:grpSpPr>
            <a:xfrm>
              <a:off x="412205" y="1903338"/>
              <a:ext cx="2304256" cy="1093614"/>
              <a:chOff x="412205" y="1903338"/>
              <a:chExt cx="2304256" cy="1093614"/>
            </a:xfrm>
          </p:grpSpPr>
          <p:grpSp>
            <p:nvGrpSpPr>
              <p:cNvPr id="15" name="14 Grupo"/>
              <p:cNvGrpSpPr/>
              <p:nvPr/>
            </p:nvGrpSpPr>
            <p:grpSpPr>
              <a:xfrm>
                <a:off x="412205" y="1903338"/>
                <a:ext cx="2304256" cy="1093614"/>
                <a:chOff x="1259632" y="2564904"/>
                <a:chExt cx="2304256" cy="1323132"/>
              </a:xfrm>
            </p:grpSpPr>
            <p:grpSp>
              <p:nvGrpSpPr>
                <p:cNvPr id="10" name="9 Grupo"/>
                <p:cNvGrpSpPr/>
                <p:nvPr/>
              </p:nvGrpSpPr>
              <p:grpSpPr>
                <a:xfrm>
                  <a:off x="1259632" y="2564904"/>
                  <a:ext cx="2304256" cy="360040"/>
                  <a:chOff x="1259632" y="2564904"/>
                  <a:chExt cx="2304256" cy="360040"/>
                </a:xfrm>
              </p:grpSpPr>
              <p:sp>
                <p:nvSpPr>
                  <p:cNvPr id="8" name="7 Proceso"/>
                  <p:cNvSpPr/>
                  <p:nvPr/>
                </p:nvSpPr>
                <p:spPr>
                  <a:xfrm>
                    <a:off x="1259632" y="2564904"/>
                    <a:ext cx="1152128" cy="360040"/>
                  </a:xfrm>
                  <a:prstGeom prst="flowChartProcess">
                    <a:avLst/>
                  </a:prstGeom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MX"/>
                  </a:p>
                </p:txBody>
              </p:sp>
              <p:sp>
                <p:nvSpPr>
                  <p:cNvPr id="9" name="8 Proceso"/>
                  <p:cNvSpPr/>
                  <p:nvPr/>
                </p:nvSpPr>
                <p:spPr>
                  <a:xfrm>
                    <a:off x="2411760" y="2564904"/>
                    <a:ext cx="1152128" cy="360040"/>
                  </a:xfrm>
                  <a:prstGeom prst="flowChartProcess">
                    <a:avLst/>
                  </a:prstGeom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MX"/>
                  </a:p>
                </p:txBody>
              </p:sp>
            </p:grpSp>
            <p:sp>
              <p:nvSpPr>
                <p:cNvPr id="11" name="10 Proceso"/>
                <p:cNvSpPr/>
                <p:nvPr/>
              </p:nvSpPr>
              <p:spPr>
                <a:xfrm>
                  <a:off x="1259632" y="2924944"/>
                  <a:ext cx="1152128" cy="963092"/>
                </a:xfrm>
                <a:prstGeom prst="flowChartProcess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sp>
              <p:nvSpPr>
                <p:cNvPr id="12" name="11 Proceso"/>
                <p:cNvSpPr/>
                <p:nvPr/>
              </p:nvSpPr>
              <p:spPr>
                <a:xfrm>
                  <a:off x="2411760" y="2924944"/>
                  <a:ext cx="1152128" cy="963092"/>
                </a:xfrm>
                <a:prstGeom prst="flowChartProcess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sp>
            <p:nvSpPr>
              <p:cNvPr id="28" name="27 CuadroTexto"/>
              <p:cNvSpPr txBox="1"/>
              <p:nvPr/>
            </p:nvSpPr>
            <p:spPr>
              <a:xfrm>
                <a:off x="412205" y="1929469"/>
                <a:ext cx="11354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b="1" dirty="0" smtClean="0"/>
                  <a:t>PROVEEDOR</a:t>
                </a:r>
                <a:endParaRPr lang="es-MX" sz="1400" b="1" dirty="0"/>
              </a:p>
            </p:txBody>
          </p:sp>
          <p:sp>
            <p:nvSpPr>
              <p:cNvPr id="35" name="34 CuadroTexto"/>
              <p:cNvSpPr txBox="1"/>
              <p:nvPr/>
            </p:nvSpPr>
            <p:spPr>
              <a:xfrm>
                <a:off x="1619672" y="1916832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b="1" dirty="0" smtClean="0"/>
                  <a:t>ENTRADA</a:t>
                </a:r>
                <a:endParaRPr lang="es-MX" sz="1400" b="1" dirty="0"/>
              </a:p>
            </p:txBody>
          </p:sp>
          <p:sp>
            <p:nvSpPr>
              <p:cNvPr id="36" name="35 CuadroTexto"/>
              <p:cNvSpPr txBox="1"/>
              <p:nvPr/>
            </p:nvSpPr>
            <p:spPr>
              <a:xfrm>
                <a:off x="438741" y="2258288"/>
                <a:ext cx="110892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50" dirty="0" smtClean="0"/>
                  <a:t>Procedimiento para atención a usuarios</a:t>
                </a:r>
              </a:p>
              <a:p>
                <a:pPr algn="ctr"/>
                <a:r>
                  <a:rPr lang="es-MX" sz="1050" b="1" dirty="0" smtClean="0"/>
                  <a:t>PRO 7.2 DAU 01</a:t>
                </a:r>
                <a:endParaRPr lang="es-MX" sz="1050" b="1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569266" y="2237863"/>
                <a:ext cx="1108923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50" dirty="0" smtClean="0"/>
                  <a:t>Solicitud de servicio (SGAUS)</a:t>
                </a:r>
              </a:p>
              <a:p>
                <a:pPr algn="ctr"/>
                <a:r>
                  <a:rPr lang="es-MX" sz="1050" b="1" dirty="0" smtClean="0"/>
                  <a:t>FOR 7.2 DAU 04</a:t>
                </a:r>
                <a:endParaRPr lang="es-MX" sz="1050" b="1" dirty="0"/>
              </a:p>
            </p:txBody>
          </p:sp>
        </p:grpSp>
        <p:sp>
          <p:nvSpPr>
            <p:cNvPr id="69" name="68 Proceso"/>
            <p:cNvSpPr/>
            <p:nvPr/>
          </p:nvSpPr>
          <p:spPr>
            <a:xfrm>
              <a:off x="438742" y="1903338"/>
              <a:ext cx="2277720" cy="1093615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cxnSp>
        <p:nvCxnSpPr>
          <p:cNvPr id="72" name="71 Conector recto de flecha"/>
          <p:cNvCxnSpPr>
            <a:stCxn id="13" idx="2"/>
            <a:endCxn id="56" idx="0"/>
          </p:cNvCxnSpPr>
          <p:nvPr/>
        </p:nvCxnSpPr>
        <p:spPr>
          <a:xfrm rot="5400000">
            <a:off x="2496046" y="2199919"/>
            <a:ext cx="1344183" cy="280772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Conector recto de flecha"/>
          <p:cNvCxnSpPr>
            <a:stCxn id="13" idx="2"/>
            <a:endCxn id="14" idx="0"/>
          </p:cNvCxnSpPr>
          <p:nvPr/>
        </p:nvCxnSpPr>
        <p:spPr>
          <a:xfrm rot="5400000">
            <a:off x="3648571" y="3855120"/>
            <a:ext cx="1846858" cy="127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78 Conector recto de flecha"/>
          <p:cNvCxnSpPr>
            <a:stCxn id="57" idx="1"/>
            <a:endCxn id="40" idx="3"/>
          </p:cNvCxnSpPr>
          <p:nvPr/>
        </p:nvCxnSpPr>
        <p:spPr>
          <a:xfrm rot="10800000" flipV="1">
            <a:off x="5640475" y="4700435"/>
            <a:ext cx="466759" cy="503982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lg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71 Conector recto de flecha"/>
          <p:cNvCxnSpPr>
            <a:stCxn id="39" idx="3"/>
            <a:endCxn id="57" idx="0"/>
          </p:cNvCxnSpPr>
          <p:nvPr/>
        </p:nvCxnSpPr>
        <p:spPr>
          <a:xfrm>
            <a:off x="5710860" y="2450145"/>
            <a:ext cx="1752993" cy="497388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181</Words>
  <Application>Microsoft Office PowerPoint</Application>
  <PresentationFormat>Presentación en pantalla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Diagrama de Interacción del DRT para Atención de Solicitudes de Servicio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Diagrama de Interacción del DRT para Atención de Solicitudes de Servicio</dc:title>
  <dc:creator>Elier Barrios</dc:creator>
  <cp:lastModifiedBy>Elier Barrios</cp:lastModifiedBy>
  <cp:revision>8</cp:revision>
  <cp:lastPrinted>2013-03-22T20:06:57Z</cp:lastPrinted>
  <dcterms:created xsi:type="dcterms:W3CDTF">2013-03-22T19:09:28Z</dcterms:created>
  <dcterms:modified xsi:type="dcterms:W3CDTF">2013-03-22T20:52:15Z</dcterms:modified>
</cp:coreProperties>
</file>