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400" r:id="rId2"/>
    <p:sldId id="260" r:id="rId3"/>
    <p:sldId id="326" r:id="rId4"/>
    <p:sldId id="374" r:id="rId5"/>
    <p:sldId id="373" r:id="rId6"/>
    <p:sldId id="306" r:id="rId7"/>
    <p:sldId id="375" r:id="rId8"/>
    <p:sldId id="377" r:id="rId9"/>
    <p:sldId id="394" r:id="rId10"/>
    <p:sldId id="399" r:id="rId11"/>
    <p:sldId id="378" r:id="rId12"/>
    <p:sldId id="379" r:id="rId13"/>
    <p:sldId id="380" r:id="rId14"/>
    <p:sldId id="393" r:id="rId15"/>
    <p:sldId id="396" r:id="rId16"/>
    <p:sldId id="382" r:id="rId17"/>
    <p:sldId id="383" r:id="rId18"/>
    <p:sldId id="384" r:id="rId19"/>
    <p:sldId id="385" r:id="rId20"/>
    <p:sldId id="386" r:id="rId21"/>
    <p:sldId id="338" r:id="rId22"/>
    <p:sldId id="339" r:id="rId23"/>
    <p:sldId id="340" r:id="rId24"/>
    <p:sldId id="333" r:id="rId25"/>
    <p:sldId id="398" r:id="rId26"/>
    <p:sldId id="397" r:id="rId27"/>
    <p:sldId id="347" r:id="rId28"/>
    <p:sldId id="371" r:id="rId29"/>
    <p:sldId id="354" r:id="rId30"/>
    <p:sldId id="352" r:id="rId31"/>
    <p:sldId id="359" r:id="rId32"/>
    <p:sldId id="358" r:id="rId33"/>
    <p:sldId id="372" r:id="rId34"/>
  </p:sldIdLst>
  <p:sldSz cx="9144000" cy="6858000" type="screen4x3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9900"/>
    <a:srgbClr val="F3EDF3"/>
    <a:srgbClr val="ECDF94"/>
    <a:srgbClr val="FFC4C1"/>
    <a:srgbClr val="993300"/>
    <a:srgbClr val="990000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7535" autoAdjust="0"/>
  </p:normalViewPr>
  <p:slideViewPr>
    <p:cSldViewPr>
      <p:cViewPr>
        <p:scale>
          <a:sx n="84" d="100"/>
          <a:sy n="84" d="100"/>
        </p:scale>
        <p:origin x="-115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DGAR\MEEV\EVALUACION%20ALIANZA\DX%20ESTATAL\pib%20estat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dgar\EVALUACION%20ALIANZA\DX%20ESTATAL\BASES_UNICAS_2009_NOROESTE_abril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K:\DATOS%20POTENCIALIDADES\datos%20para%20graficos%20potencialidad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K:\DATOS%20POTENCIALIDADES\datos%20para%20graficos%20potencialidade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G:\DATOS%20POTENCIALIDADES\DATOS%20PARA%20GRAFICOS%20POTENCIALIDAD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EM\Documents\DIAGNOSTICO%20CHIHUAHUA\TALLER%2030%2004%202010\RESULTAD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>
        <c:manualLayout>
          <c:layoutTarget val="inner"/>
          <c:xMode val="edge"/>
          <c:yMode val="edge"/>
          <c:x val="5.7727338471825984E-2"/>
          <c:y val="6.0453484981045448E-2"/>
          <c:w val="0.90893936313155954"/>
          <c:h val="0.62076025643615562"/>
        </c:manualLayout>
      </c:layout>
      <c:lineChart>
        <c:grouping val="standard"/>
        <c:ser>
          <c:idx val="0"/>
          <c:order val="0"/>
          <c:tx>
            <c:strRef>
              <c:f>Hoja1!$B$46</c:f>
              <c:strCache>
                <c:ptCount val="1"/>
                <c:pt idx="0">
                  <c:v>CHIHUAHUA</c:v>
                </c:pt>
              </c:strCache>
            </c:strRef>
          </c:tx>
          <c:cat>
            <c:strRef>
              <c:f>Hoja1!$C$45:$E$45</c:f>
              <c:strCache>
                <c:ptCount val="3"/>
                <c:pt idx="0">
                  <c:v>Alimentaria</c:v>
                </c:pt>
                <c:pt idx="1">
                  <c:v>Capacidades</c:v>
                </c:pt>
                <c:pt idx="2">
                  <c:v>Patrimonial</c:v>
                </c:pt>
              </c:strCache>
            </c:strRef>
          </c:cat>
          <c:val>
            <c:numRef>
              <c:f>Hoja1!$C$46:$E$46</c:f>
              <c:numCache>
                <c:formatCode>General</c:formatCode>
                <c:ptCount val="3"/>
                <c:pt idx="0">
                  <c:v>8.6</c:v>
                </c:pt>
                <c:pt idx="1">
                  <c:v>13.3</c:v>
                </c:pt>
                <c:pt idx="2">
                  <c:v>34.200000000000003</c:v>
                </c:pt>
              </c:numCache>
            </c:numRef>
          </c:val>
        </c:ser>
        <c:ser>
          <c:idx val="1"/>
          <c:order val="1"/>
          <c:tx>
            <c:strRef>
              <c:f>Hoja1!$B$47</c:f>
              <c:strCache>
                <c:ptCount val="1"/>
                <c:pt idx="0">
                  <c:v>NACIONAL </c:v>
                </c:pt>
              </c:strCache>
            </c:strRef>
          </c:tx>
          <c:cat>
            <c:strRef>
              <c:f>Hoja1!$C$45:$E$45</c:f>
              <c:strCache>
                <c:ptCount val="3"/>
                <c:pt idx="0">
                  <c:v>Alimentaria</c:v>
                </c:pt>
                <c:pt idx="1">
                  <c:v>Capacidades</c:v>
                </c:pt>
                <c:pt idx="2">
                  <c:v>Patrimonial</c:v>
                </c:pt>
              </c:strCache>
            </c:strRef>
          </c:cat>
          <c:val>
            <c:numRef>
              <c:f>Hoja1!$C$47:$E$47</c:f>
              <c:numCache>
                <c:formatCode>General</c:formatCode>
                <c:ptCount val="3"/>
                <c:pt idx="0">
                  <c:v>18.2</c:v>
                </c:pt>
                <c:pt idx="1">
                  <c:v>24.7</c:v>
                </c:pt>
                <c:pt idx="2">
                  <c:v>47</c:v>
                </c:pt>
              </c:numCache>
            </c:numRef>
          </c:val>
        </c:ser>
        <c:dLbls>
          <c:showVal val="1"/>
        </c:dLbls>
        <c:marker val="1"/>
        <c:axId val="193114112"/>
        <c:axId val="193117568"/>
      </c:lineChart>
      <c:catAx>
        <c:axId val="193114112"/>
        <c:scaling>
          <c:orientation val="minMax"/>
        </c:scaling>
        <c:axPos val="b"/>
        <c:majorTickMark val="none"/>
        <c:tickLblPos val="nextTo"/>
        <c:crossAx val="193117568"/>
        <c:crosses val="autoZero"/>
        <c:auto val="1"/>
        <c:lblAlgn val="ctr"/>
        <c:lblOffset val="100"/>
      </c:catAx>
      <c:valAx>
        <c:axId val="193117568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Porcentaje</a:t>
                </a:r>
              </a:p>
            </c:rich>
          </c:tx>
        </c:title>
        <c:numFmt formatCode="General" sourceLinked="1"/>
        <c:majorTickMark val="none"/>
        <c:tickLblPos val="none"/>
        <c:crossAx val="1931141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6774168853892816"/>
          <c:y val="0.81972836351516565"/>
          <c:w val="0.48118328958880652"/>
          <c:h val="0.17591037864479742"/>
        </c:manualLayout>
      </c:layout>
    </c:legend>
    <c:plotVisOnly val="1"/>
  </c:chart>
  <c:spPr>
    <a:ln>
      <a:noFill/>
    </a:ln>
  </c:spPr>
  <c:txPr>
    <a:bodyPr/>
    <a:lstStyle/>
    <a:p>
      <a:pPr>
        <a:defRPr sz="1400"/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>
        <c:manualLayout>
          <c:layoutTarget val="inner"/>
          <c:xMode val="edge"/>
          <c:yMode val="edge"/>
          <c:x val="0"/>
          <c:y val="5.3240740740740762E-2"/>
          <c:w val="0.99444444444444469"/>
          <c:h val="0.94444444444444464"/>
        </c:manualLayout>
      </c:layout>
      <c:ofPieChart>
        <c:ofPieType val="bar"/>
        <c:varyColors val="1"/>
        <c:ser>
          <c:idx val="0"/>
          <c:order val="0"/>
          <c:dLbls>
            <c:dLbl>
              <c:idx val="0"/>
              <c:layout>
                <c:manualLayout>
                  <c:x val="-8.6280227770874934E-2"/>
                  <c:y val="-4.6293467392512014E-3"/>
                </c:manualLayout>
              </c:layout>
              <c:dLblPos val="bestFit"/>
              <c:showCatName val="1"/>
              <c:showPercent val="1"/>
            </c:dLbl>
            <c:dLbl>
              <c:idx val="1"/>
              <c:layout>
                <c:manualLayout>
                  <c:x val="-8.4867264726237762E-2"/>
                  <c:y val="-4.7009049241979194E-7"/>
                </c:manualLayout>
              </c:layout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-0.10207283791018662"/>
                  <c:y val="0"/>
                </c:manualLayout>
              </c:layout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9.3117614029589582E-2"/>
                  <c:y val="-1.5229521682924078E-2"/>
                </c:manualLayout>
              </c:layout>
              <c:dLblPos val="bestFit"/>
              <c:showCatName val="1"/>
              <c:showPercent val="1"/>
            </c:dLbl>
            <c:dLbl>
              <c:idx val="4"/>
              <c:layout>
                <c:manualLayout>
                  <c:x val="-0.10315091210613599"/>
                  <c:y val="-4.6294511693500996E-3"/>
                </c:manualLayout>
              </c:layout>
              <c:dLblPos val="bestFit"/>
              <c:showCatName val="1"/>
              <c:showPercent val="1"/>
            </c:dLbl>
            <c:dLbl>
              <c:idx val="5"/>
              <c:layout>
                <c:manualLayout>
                  <c:x val="-9.3760460458757078E-2"/>
                  <c:y val="1.6431044698737257E-3"/>
                </c:manualLayout>
              </c:layout>
              <c:dLblPos val="bestFit"/>
              <c:showCatName val="1"/>
              <c:showPercent val="1"/>
            </c:dLbl>
            <c:dLbl>
              <c:idx val="6"/>
              <c:layout>
                <c:manualLayout>
                  <c:x val="-0.16299563206427448"/>
                  <c:y val="9.2126703270786724E-3"/>
                </c:manualLayout>
              </c:layout>
              <c:dLblPos val="bestFit"/>
              <c:showCatName val="1"/>
              <c:showPercent val="1"/>
            </c:dLbl>
            <c:dLbl>
              <c:idx val="7"/>
              <c:layout>
                <c:manualLayout>
                  <c:x val="-7.9119245920302936E-2"/>
                  <c:y val="8.795087582861176E-3"/>
                </c:manualLayout>
              </c:layout>
              <c:dLblPos val="bestFit"/>
              <c:showCatName val="1"/>
              <c:showPercent val="1"/>
            </c:dLbl>
            <c:dLbl>
              <c:idx val="8"/>
              <c:layout>
                <c:manualLayout>
                  <c:x val="-0.21357561883364817"/>
                  <c:y val="9.5787968003556555E-3"/>
                </c:manualLayout>
              </c:layout>
              <c:dLblPos val="bestFit"/>
              <c:showCatName val="1"/>
              <c:showPercent val="1"/>
            </c:dLbl>
            <c:dLbl>
              <c:idx val="9"/>
              <c:layout>
                <c:manualLayout>
                  <c:x val="-8.7579806799464116E-2"/>
                  <c:y val="-2.9394882050142587E-3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N. </a:t>
                    </a:r>
                    <a:r>
                      <a:rPr lang="en-US" sz="1100" dirty="0"/>
                      <a:t>CASAS GRANDES
3%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10"/>
              <c:layout>
                <c:manualLayout>
                  <c:x val="8.7423556430446192E-2"/>
                  <c:y val="5.3127734033246617E-3"/>
                </c:manualLayout>
              </c:layout>
              <c:dLblPos val="bestFit"/>
              <c:showCatName val="1"/>
              <c:showPercent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1100"/>
                </a:pPr>
                <a:endParaRPr lang="es-MX"/>
              </a:p>
            </c:txPr>
            <c:dLblPos val="bestFit"/>
            <c:showCatName val="1"/>
            <c:showPercent val="1"/>
            <c:showLeaderLines val="1"/>
          </c:dLbls>
          <c:cat>
            <c:strRef>
              <c:f>Hoja2!$A$3:$A$13</c:f>
              <c:strCache>
                <c:ptCount val="11"/>
                <c:pt idx="0">
                  <c:v>DELICIAS</c:v>
                </c:pt>
                <c:pt idx="1">
                  <c:v>CHIHUAHUA</c:v>
                </c:pt>
                <c:pt idx="2">
                  <c:v>CAMARGO</c:v>
                </c:pt>
                <c:pt idx="3">
                  <c:v>CUAUHTEMOC</c:v>
                </c:pt>
                <c:pt idx="4">
                  <c:v>GUERRERO</c:v>
                </c:pt>
                <c:pt idx="5">
                  <c:v>ALDAMA</c:v>
                </c:pt>
                <c:pt idx="6">
                  <c:v>ALLENDE</c:v>
                </c:pt>
                <c:pt idx="7">
                  <c:v>BOCOYNA</c:v>
                </c:pt>
                <c:pt idx="8">
                  <c:v>MADERA</c:v>
                </c:pt>
                <c:pt idx="9">
                  <c:v>NUEVO CASAS GRANDES</c:v>
                </c:pt>
                <c:pt idx="10">
                  <c:v>RESTO DE MUNICIPIOS</c:v>
                </c:pt>
              </c:strCache>
            </c:strRef>
          </c:cat>
          <c:val>
            <c:numRef>
              <c:f>Hoja2!$B$3:$B$13</c:f>
              <c:numCache>
                <c:formatCode>General</c:formatCode>
                <c:ptCount val="11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7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67</c:v>
                </c:pt>
              </c:numCache>
            </c:numRef>
          </c:val>
        </c:ser>
        <c:dLbls>
          <c:showCatName val="1"/>
          <c:showPercent val="1"/>
        </c:dLbls>
        <c:gapWidth val="100"/>
        <c:splitType val="percent"/>
        <c:splitPos val="10"/>
        <c:secondPieSize val="100"/>
        <c:serLines/>
      </c:ofPieChart>
    </c:plotArea>
    <c:plotVisOnly val="1"/>
  </c:chart>
  <c:spPr>
    <a:ln>
      <a:noFill/>
    </a:ln>
  </c:spPr>
  <c:txPr>
    <a:bodyPr/>
    <a:lstStyle/>
    <a:p>
      <a:pPr>
        <a:defRPr sz="1200"/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scatterChart>
        <c:scatterStyle val="lineMarker"/>
        <c:ser>
          <c:idx val="0"/>
          <c:order val="0"/>
          <c:tx>
            <c:strRef>
              <c:f>Hoja2!$L$4</c:f>
              <c:strCache>
                <c:ptCount val="1"/>
                <c:pt idx="0">
                  <c:v>Algodón hueso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1.9932560513269328E-2"/>
                  <c:y val="5.1710321096305994E-2"/>
                </c:manualLayout>
              </c:layout>
              <c:showSerName val="1"/>
            </c:dLbl>
            <c:showSerName val="1"/>
          </c:dLbls>
          <c:xVal>
            <c:numRef>
              <c:f>Hoja2!$M$4</c:f>
              <c:numCache>
                <c:formatCode>_-* #,##0.0_-;\-* #,##0.0_-;_-* "-"??_-;_-@_-</c:formatCode>
                <c:ptCount val="1"/>
                <c:pt idx="0">
                  <c:v>11.249237570906455</c:v>
                </c:pt>
              </c:numCache>
            </c:numRef>
          </c:xVal>
          <c:yVal>
            <c:numRef>
              <c:f>Hoja2!$N$4</c:f>
              <c:numCache>
                <c:formatCode>_-* #,##0.0_-;\-* #,##0.0_-;_-* "-"??_-;_-@_-</c:formatCode>
                <c:ptCount val="1"/>
                <c:pt idx="0">
                  <c:v>-1.1837655797473201</c:v>
                </c:pt>
              </c:numCache>
            </c:numRef>
          </c:yVal>
        </c:ser>
        <c:ser>
          <c:idx val="1"/>
          <c:order val="1"/>
          <c:tx>
            <c:strRef>
              <c:f>Hoja2!$L$5</c:f>
              <c:strCache>
                <c:ptCount val="1"/>
                <c:pt idx="0">
                  <c:v>Avena forrajera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3.2051282051282198E-3"/>
                  <c:y val="3.4883720930232558E-2"/>
                </c:manualLayout>
              </c:layout>
              <c:showSerName val="1"/>
            </c:dLbl>
            <c:showSerName val="1"/>
          </c:dLbls>
          <c:xVal>
            <c:numRef>
              <c:f>Hoja2!$M$5</c:f>
              <c:numCache>
                <c:formatCode>_-* #,##0.0_-;\-* #,##0.0_-;_-* "-"??_-;_-@_-</c:formatCode>
                <c:ptCount val="1"/>
                <c:pt idx="0">
                  <c:v>-3.0698304837439827</c:v>
                </c:pt>
              </c:numCache>
            </c:numRef>
          </c:xVal>
          <c:yVal>
            <c:numRef>
              <c:f>Hoja2!$N$5</c:f>
              <c:numCache>
                <c:formatCode>_-* #,##0.0_-;\-* #,##0.0_-;_-* "-"??_-;_-@_-</c:formatCode>
                <c:ptCount val="1"/>
                <c:pt idx="0">
                  <c:v>-0.70053596937505958</c:v>
                </c:pt>
              </c:numCache>
            </c:numRef>
          </c:yVal>
        </c:ser>
        <c:ser>
          <c:idx val="2"/>
          <c:order val="2"/>
          <c:tx>
            <c:strRef>
              <c:f>Hoja2!$L$6</c:f>
              <c:strCache>
                <c:ptCount val="1"/>
                <c:pt idx="0">
                  <c:v>Avena grano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Hoja2!$M$6</c:f>
              <c:numCache>
                <c:formatCode>_-* #,##0.0_-;\-* #,##0.0_-;_-* "-"??_-;_-@_-</c:formatCode>
                <c:ptCount val="1"/>
                <c:pt idx="0">
                  <c:v>-10.878231894624736</c:v>
                </c:pt>
              </c:numCache>
            </c:numRef>
          </c:xVal>
          <c:yVal>
            <c:numRef>
              <c:f>Hoja2!$N$6</c:f>
              <c:numCache>
                <c:formatCode>_-* #,##0.0_-;\-* #,##0.0_-;_-* "-"??_-;_-@_-</c:formatCode>
                <c:ptCount val="1"/>
                <c:pt idx="0">
                  <c:v>0.46758322594562496</c:v>
                </c:pt>
              </c:numCache>
            </c:numRef>
          </c:yVal>
        </c:ser>
        <c:ser>
          <c:idx val="3"/>
          <c:order val="3"/>
          <c:tx>
            <c:strRef>
              <c:f>Hoja2!$L$7</c:f>
              <c:strCache>
                <c:ptCount val="1"/>
                <c:pt idx="0">
                  <c:v>Cacahuate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6.025842923480719E-2"/>
                  <c:y val="5.5085149240065856E-2"/>
                </c:manualLayout>
              </c:layout>
              <c:showSerName val="1"/>
            </c:dLbl>
            <c:showSerName val="1"/>
          </c:dLbls>
          <c:xVal>
            <c:numRef>
              <c:f>Hoja2!$M$7</c:f>
              <c:numCache>
                <c:formatCode>_-* #,##0.0_-;\-* #,##0.0_-;_-* "-"??_-;_-@_-</c:formatCode>
                <c:ptCount val="1"/>
                <c:pt idx="0">
                  <c:v>-2.7980450478133152</c:v>
                </c:pt>
              </c:numCache>
            </c:numRef>
          </c:xVal>
          <c:yVal>
            <c:numRef>
              <c:f>Hoja2!$N$7</c:f>
              <c:numCache>
                <c:formatCode>_-* #,##0.0_-;\-* #,##0.0_-;_-* "-"??_-;_-@_-</c:formatCode>
                <c:ptCount val="1"/>
                <c:pt idx="0">
                  <c:v>-1.3527197170068228</c:v>
                </c:pt>
              </c:numCache>
            </c:numRef>
          </c:yVal>
        </c:ser>
        <c:ser>
          <c:idx val="4"/>
          <c:order val="4"/>
          <c:tx>
            <c:strRef>
              <c:f>Hoja2!$L$8</c:f>
              <c:strCache>
                <c:ptCount val="1"/>
                <c:pt idx="0">
                  <c:v>Cebolla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Hoja2!$M$8</c:f>
              <c:numCache>
                <c:formatCode>_-* #,##0.0_-;\-* #,##0.0_-;_-* "-"??_-;_-@_-</c:formatCode>
                <c:ptCount val="1"/>
                <c:pt idx="0">
                  <c:v>5.2027555544126525</c:v>
                </c:pt>
              </c:numCache>
            </c:numRef>
          </c:xVal>
          <c:yVal>
            <c:numRef>
              <c:f>Hoja2!$N$8</c:f>
              <c:numCache>
                <c:formatCode>_-* #,##0.0_-;\-* #,##0.0_-;_-* "-"??_-;_-@_-</c:formatCode>
                <c:ptCount val="1"/>
                <c:pt idx="0">
                  <c:v>2.4986988884743599</c:v>
                </c:pt>
              </c:numCache>
            </c:numRef>
          </c:yVal>
        </c:ser>
        <c:ser>
          <c:idx val="5"/>
          <c:order val="5"/>
          <c:tx>
            <c:strRef>
              <c:f>Hoja2!$L$9</c:f>
              <c:strCache>
                <c:ptCount val="1"/>
                <c:pt idx="0">
                  <c:v>Cebollin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Hoja2!$M$9</c:f>
              <c:numCache>
                <c:formatCode>_-* #,##0.0_-;\-* #,##0.0_-;_-* "-"??_-;_-@_-</c:formatCode>
                <c:ptCount val="1"/>
                <c:pt idx="0">
                  <c:v>15.702312730614848</c:v>
                </c:pt>
              </c:numCache>
            </c:numRef>
          </c:xVal>
          <c:yVal>
            <c:numRef>
              <c:f>Hoja2!$N$9</c:f>
              <c:numCache>
                <c:formatCode>_-* #,##0.0_-;\-* #,##0.0_-;_-* "-"??_-;_-@_-</c:formatCode>
                <c:ptCount val="1"/>
                <c:pt idx="0">
                  <c:v>4.9470815867268465</c:v>
                </c:pt>
              </c:numCache>
            </c:numRef>
          </c:yVal>
        </c:ser>
        <c:ser>
          <c:idx val="6"/>
          <c:order val="6"/>
          <c:tx>
            <c:strRef>
              <c:f>Hoja2!$L$10</c:f>
              <c:strCache>
                <c:ptCount val="1"/>
                <c:pt idx="0">
                  <c:v>Chile seco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4.7476321508153972E-2"/>
                  <c:y val="-2.8380184225384828E-2"/>
                </c:manualLayout>
              </c:layout>
              <c:showSerName val="1"/>
            </c:dLbl>
            <c:showSerName val="1"/>
          </c:dLbls>
          <c:xVal>
            <c:numRef>
              <c:f>Hoja2!$M$10</c:f>
              <c:numCache>
                <c:formatCode>_-* #,##0.0_-;\-* #,##0.0_-;_-* "-"??_-;_-@_-</c:formatCode>
                <c:ptCount val="1"/>
                <c:pt idx="0">
                  <c:v>19.780719601787855</c:v>
                </c:pt>
              </c:numCache>
            </c:numRef>
          </c:xVal>
          <c:yVal>
            <c:numRef>
              <c:f>Hoja2!$N$10</c:f>
              <c:numCache>
                <c:formatCode>_-* #,##0.0_-;\-* #,##0.0_-;_-* "-"??_-;_-@_-</c:formatCode>
                <c:ptCount val="1"/>
                <c:pt idx="0">
                  <c:v>-4.8123217674700396E-2</c:v>
                </c:pt>
              </c:numCache>
            </c:numRef>
          </c:yVal>
        </c:ser>
        <c:ser>
          <c:idx val="7"/>
          <c:order val="7"/>
          <c:tx>
            <c:strRef>
              <c:f>Hoja2!$L$11</c:f>
              <c:strCache>
                <c:ptCount val="1"/>
                <c:pt idx="0">
                  <c:v>Chile verde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Hoja2!$M$11</c:f>
              <c:numCache>
                <c:formatCode>_-* #,##0.0_-;\-* #,##0.0_-;_-* "-"??_-;_-@_-</c:formatCode>
                <c:ptCount val="1"/>
                <c:pt idx="0">
                  <c:v>2.0000221451650813</c:v>
                </c:pt>
              </c:numCache>
            </c:numRef>
          </c:xVal>
          <c:yVal>
            <c:numRef>
              <c:f>Hoja2!$N$11</c:f>
              <c:numCache>
                <c:formatCode>_-* #,##0.0_-;\-* #,##0.0_-;_-* "-"??_-;_-@_-</c:formatCode>
                <c:ptCount val="1"/>
                <c:pt idx="0">
                  <c:v>-0.20053637386939918</c:v>
                </c:pt>
              </c:numCache>
            </c:numRef>
          </c:yVal>
        </c:ser>
        <c:ser>
          <c:idx val="8"/>
          <c:order val="8"/>
          <c:tx>
            <c:strRef>
              <c:f>Hoja2!$L$12</c:f>
              <c:strCache>
                <c:ptCount val="1"/>
                <c:pt idx="0">
                  <c:v>Frijol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Hoja2!$M$12</c:f>
              <c:numCache>
                <c:formatCode>_-* #,##0.0_-;\-* #,##0.0_-;_-* "-"??_-;_-@_-</c:formatCode>
                <c:ptCount val="1"/>
                <c:pt idx="0">
                  <c:v>-11.106561084206216</c:v>
                </c:pt>
              </c:numCache>
            </c:numRef>
          </c:xVal>
          <c:yVal>
            <c:numRef>
              <c:f>Hoja2!$N$12</c:f>
              <c:numCache>
                <c:formatCode>_-* #,##0.0_-;\-* #,##0.0_-;_-* "-"??_-;_-@_-</c:formatCode>
                <c:ptCount val="1"/>
                <c:pt idx="0">
                  <c:v>5.6006700841361194</c:v>
                </c:pt>
              </c:numCache>
            </c:numRef>
          </c:yVal>
        </c:ser>
        <c:ser>
          <c:idx val="9"/>
          <c:order val="9"/>
          <c:tx>
            <c:strRef>
              <c:f>Hoja2!$L$13</c:f>
              <c:strCache>
                <c:ptCount val="1"/>
                <c:pt idx="0">
                  <c:v>Maiz forrajero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3.0864197530864447E-3"/>
                  <c:y val="-1.403016330447244E-2"/>
                </c:manualLayout>
              </c:layout>
              <c:showSerName val="1"/>
            </c:dLbl>
            <c:showSerName val="1"/>
          </c:dLbls>
          <c:xVal>
            <c:numRef>
              <c:f>Hoja2!$M$13</c:f>
              <c:numCache>
                <c:formatCode>_-* #,##0.0_-;\-* #,##0.0_-;_-* "-"??_-;_-@_-</c:formatCode>
                <c:ptCount val="1"/>
                <c:pt idx="0">
                  <c:v>1.28431854713198</c:v>
                </c:pt>
              </c:numCache>
            </c:numRef>
          </c:xVal>
          <c:yVal>
            <c:numRef>
              <c:f>Hoja2!$N$13</c:f>
              <c:numCache>
                <c:formatCode>_-* #,##0.0_-;\-* #,##0.0_-;_-* "-"??_-;_-@_-</c:formatCode>
                <c:ptCount val="1"/>
                <c:pt idx="0">
                  <c:v>0.21269061861910465</c:v>
                </c:pt>
              </c:numCache>
            </c:numRef>
          </c:yVal>
        </c:ser>
        <c:ser>
          <c:idx val="10"/>
          <c:order val="10"/>
          <c:tx>
            <c:strRef>
              <c:f>Hoja2!$L$14</c:f>
              <c:strCache>
                <c:ptCount val="1"/>
                <c:pt idx="0">
                  <c:v>Maiz grano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Hoja2!$M$14</c:f>
              <c:numCache>
                <c:formatCode>_-* #,##0.0_-;\-* #,##0.0_-;_-* "-"??_-;_-@_-</c:formatCode>
                <c:ptCount val="1"/>
                <c:pt idx="0">
                  <c:v>5.6912303972775025</c:v>
                </c:pt>
              </c:numCache>
            </c:numRef>
          </c:xVal>
          <c:yVal>
            <c:numRef>
              <c:f>Hoja2!$N$14</c:f>
              <c:numCache>
                <c:formatCode>_-* #,##0.0_-;\-* #,##0.0_-;_-* "-"??_-;_-@_-</c:formatCode>
                <c:ptCount val="1"/>
                <c:pt idx="0">
                  <c:v>3.3769889364221548</c:v>
                </c:pt>
              </c:numCache>
            </c:numRef>
          </c:yVal>
        </c:ser>
        <c:ser>
          <c:idx val="11"/>
          <c:order val="11"/>
          <c:tx>
            <c:strRef>
              <c:f>Hoja2!$L$15</c:f>
              <c:strCache>
                <c:ptCount val="1"/>
                <c:pt idx="0">
                  <c:v>Melon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Hoja2!$M$15</c:f>
              <c:numCache>
                <c:formatCode>_-* #,##0.0_-;\-* #,##0.0_-;_-* "-"??_-;_-@_-</c:formatCode>
                <c:ptCount val="1"/>
                <c:pt idx="0">
                  <c:v>-10.655205699893274</c:v>
                </c:pt>
              </c:numCache>
            </c:numRef>
          </c:xVal>
          <c:yVal>
            <c:numRef>
              <c:f>Hoja2!$N$15</c:f>
              <c:numCache>
                <c:formatCode>_-* #,##0.0_-;\-* #,##0.0_-;_-* "-"??_-;_-@_-</c:formatCode>
                <c:ptCount val="1"/>
                <c:pt idx="0">
                  <c:v>4.5138166816381284</c:v>
                </c:pt>
              </c:numCache>
            </c:numRef>
          </c:yVal>
        </c:ser>
        <c:ser>
          <c:idx val="12"/>
          <c:order val="12"/>
          <c:tx>
            <c:strRef>
              <c:f>Hoja2!$L$16</c:f>
              <c:strCache>
                <c:ptCount val="1"/>
                <c:pt idx="0">
                  <c:v>Papa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Hoja2!$M$16</c:f>
              <c:numCache>
                <c:formatCode>_-* #,##0.0_-;\-* #,##0.0_-;_-* "-"??_-;_-@_-</c:formatCode>
                <c:ptCount val="1"/>
                <c:pt idx="0">
                  <c:v>-7.1545092700933655</c:v>
                </c:pt>
              </c:numCache>
            </c:numRef>
          </c:xVal>
          <c:yVal>
            <c:numRef>
              <c:f>Hoja2!$N$16</c:f>
              <c:numCache>
                <c:formatCode>_-* #,##0.0_-;\-* #,##0.0_-;_-* "-"??_-;_-@_-</c:formatCode>
                <c:ptCount val="1"/>
                <c:pt idx="0">
                  <c:v>-3.434702687674307</c:v>
                </c:pt>
              </c:numCache>
            </c:numRef>
          </c:yVal>
        </c:ser>
        <c:ser>
          <c:idx val="13"/>
          <c:order val="13"/>
          <c:tx>
            <c:strRef>
              <c:f>Hoja2!$L$17</c:f>
              <c:strCache>
                <c:ptCount val="1"/>
                <c:pt idx="0">
                  <c:v>Sandia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8.2170556456420213E-2"/>
                  <c:y val="4.730030704230774E-3"/>
                </c:manualLayout>
              </c:layout>
              <c:showSerName val="1"/>
            </c:dLbl>
            <c:showSerName val="1"/>
          </c:dLbls>
          <c:xVal>
            <c:numRef>
              <c:f>Hoja2!$M$17</c:f>
              <c:numCache>
                <c:formatCode>_-* #,##0.0_-;\-* #,##0.0_-;_-* "-"??_-;_-@_-</c:formatCode>
                <c:ptCount val="1"/>
                <c:pt idx="0">
                  <c:v>-12.753750464519568</c:v>
                </c:pt>
              </c:numCache>
            </c:numRef>
          </c:xVal>
          <c:yVal>
            <c:numRef>
              <c:f>Hoja2!$N$17</c:f>
              <c:numCache>
                <c:formatCode>_-* #,##0.0_-;\-* #,##0.0_-;_-* "-"??_-;_-@_-</c:formatCode>
                <c:ptCount val="1"/>
                <c:pt idx="0">
                  <c:v>4.8987559864122945</c:v>
                </c:pt>
              </c:numCache>
            </c:numRef>
          </c:yVal>
        </c:ser>
        <c:ser>
          <c:idx val="14"/>
          <c:order val="14"/>
          <c:tx>
            <c:strRef>
              <c:f>Hoja2!$L$18</c:f>
              <c:strCache>
                <c:ptCount val="1"/>
                <c:pt idx="0">
                  <c:v>Sorgo forrajero en verde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4.7476321508153972E-2"/>
                  <c:y val="4.7300307042308684E-2"/>
                </c:manualLayout>
              </c:layout>
              <c:showSerName val="1"/>
            </c:dLbl>
            <c:showSerName val="1"/>
          </c:dLbls>
          <c:xVal>
            <c:numRef>
              <c:f>Hoja2!$M$18</c:f>
              <c:numCache>
                <c:formatCode>_-* #,##0.0_-;\-* #,##0.0_-;_-* "-"??_-;_-@_-</c:formatCode>
                <c:ptCount val="1"/>
                <c:pt idx="0">
                  <c:v>8.0509077416895956</c:v>
                </c:pt>
              </c:numCache>
            </c:numRef>
          </c:xVal>
          <c:yVal>
            <c:numRef>
              <c:f>Hoja2!$N$18</c:f>
              <c:numCache>
                <c:formatCode>_-* #,##0.0_-;\-* #,##0.0_-;_-* "-"??_-;_-@_-</c:formatCode>
                <c:ptCount val="1"/>
                <c:pt idx="0">
                  <c:v>-2.0602104589996681</c:v>
                </c:pt>
              </c:numCache>
            </c:numRef>
          </c:yVal>
        </c:ser>
        <c:ser>
          <c:idx val="15"/>
          <c:order val="15"/>
          <c:tx>
            <c:strRef>
              <c:f>Hoja2!$L$19</c:f>
              <c:strCache>
                <c:ptCount val="1"/>
                <c:pt idx="0">
                  <c:v>Sorgo grano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Hoja2!$M$19</c:f>
              <c:numCache>
                <c:formatCode>_-* #,##0.0_-;\-* #,##0.0_-;_-* "-"??_-;_-@_-</c:formatCode>
                <c:ptCount val="1"/>
                <c:pt idx="0">
                  <c:v>11.4465099216984</c:v>
                </c:pt>
              </c:numCache>
            </c:numRef>
          </c:xVal>
          <c:yVal>
            <c:numRef>
              <c:f>Hoja2!$N$19</c:f>
              <c:numCache>
                <c:formatCode>_-* #,##0.0_-;\-* #,##0.0_-;_-* "-"??_-;_-@_-</c:formatCode>
                <c:ptCount val="1"/>
                <c:pt idx="0">
                  <c:v>1.7716659786101379</c:v>
                </c:pt>
              </c:numCache>
            </c:numRef>
          </c:yVal>
        </c:ser>
        <c:ser>
          <c:idx val="16"/>
          <c:order val="16"/>
          <c:tx>
            <c:strRef>
              <c:f>Hoja2!$L$20</c:f>
              <c:strCache>
                <c:ptCount val="1"/>
                <c:pt idx="0">
                  <c:v>Tomate rojo (jitomate)</c:v>
                </c:pt>
              </c:strCache>
            </c:strRef>
          </c:tx>
          <c:spPr>
            <a:ln w="28575">
              <a:noFill/>
            </a:ln>
          </c:spPr>
          <c:xVal>
            <c:numRef>
              <c:f>Hoja2!$M$20</c:f>
              <c:numCache>
                <c:formatCode>_-* #,##0.0_-;\-* #,##0.0_-;_-* "-"??_-;_-@_-</c:formatCode>
                <c:ptCount val="1"/>
                <c:pt idx="0">
                  <c:v>-4.3052019966085204</c:v>
                </c:pt>
              </c:numCache>
            </c:numRef>
          </c:xVal>
          <c:yVal>
            <c:numRef>
              <c:f>Hoja2!$N$20</c:f>
              <c:numCache>
                <c:formatCode>_-* #,##0.0_-;\-* #,##0.0_-;_-* "-"??_-;_-@_-</c:formatCode>
                <c:ptCount val="1"/>
                <c:pt idx="0">
                  <c:v>25.250107816042092</c:v>
                </c:pt>
              </c:numCache>
            </c:numRef>
          </c:yVal>
        </c:ser>
        <c:ser>
          <c:idx val="17"/>
          <c:order val="17"/>
          <c:tx>
            <c:strRef>
              <c:f>Hoja2!$L$21</c:f>
              <c:strCache>
                <c:ptCount val="1"/>
                <c:pt idx="0">
                  <c:v>Tomate verde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Hoja2!$M$21</c:f>
              <c:numCache>
                <c:formatCode>_-* #,##0.0_-;\-* #,##0.0_-;_-* "-"??_-;_-@_-</c:formatCode>
                <c:ptCount val="1"/>
                <c:pt idx="0">
                  <c:v>11.94783991051851</c:v>
                </c:pt>
              </c:numCache>
            </c:numRef>
          </c:xVal>
          <c:yVal>
            <c:numRef>
              <c:f>Hoja2!$N$21</c:f>
              <c:numCache>
                <c:formatCode>_-* #,##0.0_-;\-* #,##0.0_-;_-* "-"??_-;_-@_-</c:formatCode>
                <c:ptCount val="1"/>
                <c:pt idx="0">
                  <c:v>10.803426328991852</c:v>
                </c:pt>
              </c:numCache>
            </c:numRef>
          </c:yVal>
        </c:ser>
        <c:ser>
          <c:idx val="18"/>
          <c:order val="18"/>
          <c:tx>
            <c:strRef>
              <c:f>Hoja2!$L$22</c:f>
              <c:strCache>
                <c:ptCount val="1"/>
                <c:pt idx="0">
                  <c:v>Trigo forrajero verde</c:v>
                </c:pt>
              </c:strCache>
            </c:strRef>
          </c:tx>
          <c:spPr>
            <a:ln w="28575">
              <a:noFill/>
            </a:ln>
          </c:spPr>
          <c:xVal>
            <c:numRef>
              <c:f>Hoja2!$M$22</c:f>
              <c:numCache>
                <c:formatCode>_-* #,##0.0_-;\-* #,##0.0_-;_-* "-"??_-;_-@_-</c:formatCode>
                <c:ptCount val="1"/>
                <c:pt idx="0">
                  <c:v>4.6293681138791483</c:v>
                </c:pt>
              </c:numCache>
            </c:numRef>
          </c:xVal>
          <c:yVal>
            <c:numRef>
              <c:f>Hoja2!$N$22</c:f>
              <c:numCache>
                <c:formatCode>_-* #,##0.0_-;\-* #,##0.0_-;_-* "-"??_-;_-@_-</c:formatCode>
                <c:ptCount val="1"/>
                <c:pt idx="0">
                  <c:v>-0.24741113818822755</c:v>
                </c:pt>
              </c:numCache>
            </c:numRef>
          </c:yVal>
        </c:ser>
        <c:ser>
          <c:idx val="19"/>
          <c:order val="19"/>
          <c:tx>
            <c:strRef>
              <c:f>Hoja2!$L$23</c:f>
              <c:strCache>
                <c:ptCount val="1"/>
                <c:pt idx="0">
                  <c:v>Trigo grano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4.9302333873852626E-2"/>
                  <c:y val="3.5475230281731357E-2"/>
                </c:manualLayout>
              </c:layout>
              <c:showSerName val="1"/>
            </c:dLbl>
            <c:showSerName val="1"/>
          </c:dLbls>
          <c:xVal>
            <c:numRef>
              <c:f>Hoja2!$M$23</c:f>
              <c:numCache>
                <c:formatCode>_-* #,##0.0_-;\-* #,##0.0_-;_-* "-"??_-;_-@_-</c:formatCode>
                <c:ptCount val="1"/>
                <c:pt idx="0">
                  <c:v>32.307631413999744</c:v>
                </c:pt>
              </c:numCache>
            </c:numRef>
          </c:xVal>
          <c:yVal>
            <c:numRef>
              <c:f>Hoja2!$N$23</c:f>
              <c:numCache>
                <c:formatCode>_-* #,##0.0_-;\-* #,##0.0_-;_-* "-"??_-;_-@_-</c:formatCode>
                <c:ptCount val="1"/>
                <c:pt idx="0">
                  <c:v>-2.0311383131196177</c:v>
                </c:pt>
              </c:numCache>
            </c:numRef>
          </c:yVal>
        </c:ser>
        <c:ser>
          <c:idx val="20"/>
          <c:order val="20"/>
          <c:tx>
            <c:strRef>
              <c:f>Hoja2!$L$24</c:f>
              <c:strCache>
                <c:ptCount val="1"/>
                <c:pt idx="0">
                  <c:v>Triticale forrajero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Hoja2!$M$24</c:f>
              <c:numCache>
                <c:formatCode>_-* #,##0.0_-;\-* #,##0.0_-;_-* "-"??_-;_-@_-</c:formatCode>
                <c:ptCount val="1"/>
                <c:pt idx="0">
                  <c:v>1.5844560805464041</c:v>
                </c:pt>
              </c:numCache>
            </c:numRef>
          </c:xVal>
          <c:yVal>
            <c:numRef>
              <c:f>Hoja2!$N$24</c:f>
              <c:numCache>
                <c:formatCode>_-* #,##0.0_-;\-* #,##0.0_-;_-* "-"??_-;_-@_-</c:formatCode>
                <c:ptCount val="1"/>
                <c:pt idx="0">
                  <c:v>1.8780761151143466</c:v>
                </c:pt>
              </c:numCache>
            </c:numRef>
          </c:yVal>
        </c:ser>
        <c:ser>
          <c:idx val="21"/>
          <c:order val="21"/>
          <c:tx>
            <c:strRef>
              <c:f>Hoja2!$L$25</c:f>
              <c:strCache>
                <c:ptCount val="1"/>
                <c:pt idx="0">
                  <c:v>Zanahoria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Hoja2!$M$25</c:f>
              <c:numCache>
                <c:formatCode>_-* #,##0.0_-;\-* #,##0.0_-;_-* "-"??_-;_-@_-</c:formatCode>
                <c:ptCount val="1"/>
                <c:pt idx="0">
                  <c:v>2.0811775661596892</c:v>
                </c:pt>
              </c:numCache>
            </c:numRef>
          </c:xVal>
          <c:yVal>
            <c:numRef>
              <c:f>Hoja2!$N$25</c:f>
              <c:numCache>
                <c:formatCode>_-* #,##0.0_-;\-* #,##0.0_-;_-* "-"??_-;_-@_-</c:formatCode>
                <c:ptCount val="1"/>
                <c:pt idx="0">
                  <c:v>1.3121427892337818</c:v>
                </c:pt>
              </c:numCache>
            </c:numRef>
          </c:yVal>
        </c:ser>
        <c:axId val="270458240"/>
        <c:axId val="270484608"/>
      </c:scatterChart>
      <c:valAx>
        <c:axId val="270458240"/>
        <c:scaling>
          <c:orientation val="minMax"/>
        </c:scaling>
        <c:axPos val="b"/>
        <c:numFmt formatCode="_-* #,##0.0_-;\-* #,##0.0_-;_-* &quot;-&quot;??_-;_-@_-" sourceLinked="1"/>
        <c:tickLblPos val="nextTo"/>
        <c:crossAx val="270484608"/>
        <c:crosses val="autoZero"/>
        <c:crossBetween val="midCat"/>
      </c:valAx>
      <c:valAx>
        <c:axId val="270484608"/>
        <c:scaling>
          <c:orientation val="minMax"/>
          <c:max val="13"/>
        </c:scaling>
        <c:axPos val="l"/>
        <c:numFmt formatCode="_-* #,##0.0_-;\-* #,##0.0_-;_-* &quot;-&quot;??_-;_-@_-" sourceLinked="1"/>
        <c:tickLblPos val="nextTo"/>
        <c:crossAx val="270458240"/>
        <c:crosses val="autoZero"/>
        <c:crossBetween val="midCat"/>
      </c:valAx>
    </c:plotArea>
    <c:plotVisOnly val="1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s-MX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Hoja2!$L$30</c:f>
              <c:strCache>
                <c:ptCount val="1"/>
                <c:pt idx="0">
                  <c:v>Alfalfa achicalada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4.0549469990562075E-2"/>
                  <c:y val="5.5666121386287022E-2"/>
                </c:manualLayout>
              </c:layout>
              <c:showSerName val="1"/>
            </c:dLbl>
            <c:showSerName val="1"/>
          </c:dLbls>
          <c:xVal>
            <c:numRef>
              <c:f>Hoja2!$M$30</c:f>
              <c:numCache>
                <c:formatCode>_-* #,##0.0_-;\-* #,##0.0_-;_-* "-"??_-;_-@_-</c:formatCode>
                <c:ptCount val="1"/>
                <c:pt idx="0">
                  <c:v>4.2240197457275697</c:v>
                </c:pt>
              </c:numCache>
            </c:numRef>
          </c:xVal>
          <c:yVal>
            <c:numRef>
              <c:f>Hoja2!$N$30</c:f>
              <c:numCache>
                <c:formatCode>_-* #,##0.0_-;\-* #,##0.0_-;_-* "-"??_-;_-@_-</c:formatCode>
                <c:ptCount val="1"/>
                <c:pt idx="0">
                  <c:v>-3.7089078637388972</c:v>
                </c:pt>
              </c:numCache>
            </c:numRef>
          </c:yVal>
        </c:ser>
        <c:ser>
          <c:idx val="1"/>
          <c:order val="1"/>
          <c:tx>
            <c:strRef>
              <c:f>Hoja2!$L$31</c:f>
              <c:strCache>
                <c:ptCount val="1"/>
                <c:pt idx="0">
                  <c:v>Durazno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4.9765258624780838E-2"/>
                  <c:y val="-4.1017142074106408E-2"/>
                </c:manualLayout>
              </c:layout>
              <c:showSerName val="1"/>
            </c:dLbl>
            <c:showSerName val="1"/>
          </c:dLbls>
          <c:xVal>
            <c:numRef>
              <c:f>Hoja2!$M$31</c:f>
              <c:numCache>
                <c:formatCode>_-* #,##0.0_-;\-* #,##0.0_-;_-* "-"??_-;_-@_-</c:formatCode>
                <c:ptCount val="1"/>
                <c:pt idx="0">
                  <c:v>-1.3826539971424578</c:v>
                </c:pt>
              </c:numCache>
            </c:numRef>
          </c:xVal>
          <c:yVal>
            <c:numRef>
              <c:f>Hoja2!$N$31</c:f>
              <c:numCache>
                <c:formatCode>_-* #,##0.0_-;\-* #,##0.0_-;_-* "-"??_-;_-@_-</c:formatCode>
                <c:ptCount val="1"/>
                <c:pt idx="0">
                  <c:v>-7.7952522908061432</c:v>
                </c:pt>
              </c:numCache>
            </c:numRef>
          </c:yVal>
        </c:ser>
        <c:ser>
          <c:idx val="2"/>
          <c:order val="2"/>
          <c:tx>
            <c:strRef>
              <c:f>Hoja2!$L$32</c:f>
              <c:strCache>
                <c:ptCount val="1"/>
                <c:pt idx="0">
                  <c:v>Manzana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1.1058946361062406E-2"/>
                  <c:y val="-3.2227754486797815E-2"/>
                </c:manualLayout>
              </c:layout>
              <c:showSerName val="1"/>
            </c:dLbl>
            <c:showSerName val="1"/>
          </c:dLbls>
          <c:xVal>
            <c:numRef>
              <c:f>Hoja2!$M$32</c:f>
              <c:numCache>
                <c:formatCode>_-* #,##0.0_-;\-* #,##0.0_-;_-* "-"??_-;_-@_-</c:formatCode>
                <c:ptCount val="1"/>
                <c:pt idx="0">
                  <c:v>0.52153862810424556</c:v>
                </c:pt>
              </c:numCache>
            </c:numRef>
          </c:xVal>
          <c:yVal>
            <c:numRef>
              <c:f>Hoja2!$N$32</c:f>
              <c:numCache>
                <c:formatCode>_-* #,##0.0_-;\-* #,##0.0_-;_-* "-"??_-;_-@_-</c:formatCode>
                <c:ptCount val="1"/>
                <c:pt idx="0">
                  <c:v>1.4129025424867161</c:v>
                </c:pt>
              </c:numCache>
            </c:numRef>
          </c:yVal>
        </c:ser>
        <c:ser>
          <c:idx val="3"/>
          <c:order val="3"/>
          <c:tx>
            <c:strRef>
              <c:f>Hoja2!$L$33</c:f>
              <c:strCache>
                <c:ptCount val="1"/>
                <c:pt idx="0">
                  <c:v>Nuez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4.0549469990562165E-2"/>
                  <c:y val="-3.8087346211670446E-2"/>
                </c:manualLayout>
              </c:layout>
              <c:showSerName val="1"/>
            </c:dLbl>
            <c:showSerName val="1"/>
          </c:dLbls>
          <c:trendline>
            <c:trendlineType val="linear"/>
          </c:trendline>
          <c:xVal>
            <c:numRef>
              <c:f>Hoja2!$M$33</c:f>
              <c:numCache>
                <c:formatCode>_-* #,##0.0_-;\-* #,##0.0_-;_-* "-"??_-;_-@_-</c:formatCode>
                <c:ptCount val="1"/>
                <c:pt idx="0">
                  <c:v>4.7713110116336095</c:v>
                </c:pt>
              </c:numCache>
            </c:numRef>
          </c:xVal>
          <c:yVal>
            <c:numRef>
              <c:f>Hoja2!$N$33</c:f>
              <c:numCache>
                <c:formatCode>_-* #,##0.0_-;\-* #,##0.0_-;_-* "-"??_-;_-@_-</c:formatCode>
                <c:ptCount val="1"/>
                <c:pt idx="0">
                  <c:v>-1.1586139329545193</c:v>
                </c:pt>
              </c:numCache>
            </c:numRef>
          </c:yVal>
        </c:ser>
        <c:ser>
          <c:idx val="4"/>
          <c:order val="4"/>
          <c:tx>
            <c:strRef>
              <c:f>Hoja2!$L$34</c:f>
              <c:strCache>
                <c:ptCount val="1"/>
                <c:pt idx="0">
                  <c:v>Pastos y praderas en verde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6.0824204985843892E-2"/>
                  <c:y val="-7.0315100698467942E-2"/>
                </c:manualLayout>
              </c:layout>
              <c:showSerName val="1"/>
            </c:dLbl>
            <c:showSerName val="1"/>
          </c:dLbls>
          <c:xVal>
            <c:numRef>
              <c:f>Hoja2!$M$34</c:f>
              <c:numCache>
                <c:formatCode>_-* #,##0.0_-;\-* #,##0.0_-;_-* "-"??_-;_-@_-</c:formatCode>
                <c:ptCount val="1"/>
                <c:pt idx="0">
                  <c:v>-8.707848862136343</c:v>
                </c:pt>
              </c:numCache>
            </c:numRef>
          </c:xVal>
          <c:yVal>
            <c:numRef>
              <c:f>Hoja2!$N$34</c:f>
              <c:numCache>
                <c:formatCode>_-* #,##0.0_-;\-* #,##0.0_-;_-* "-"??_-;_-@_-</c:formatCode>
                <c:ptCount val="1"/>
                <c:pt idx="0">
                  <c:v>-1.6347042082172518</c:v>
                </c:pt>
              </c:numCache>
            </c:numRef>
          </c:yVal>
        </c:ser>
        <c:ser>
          <c:idx val="5"/>
          <c:order val="5"/>
          <c:tx>
            <c:strRef>
              <c:f>Hoja2!$L$35</c:f>
              <c:strCache>
                <c:ptCount val="1"/>
                <c:pt idx="0">
                  <c:v>Rye grass en verde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7.3726309073749399E-2"/>
                  <c:y val="5.5666121386287126E-2"/>
                </c:manualLayout>
              </c:layout>
              <c:showSerName val="1"/>
            </c:dLbl>
            <c:showSerName val="1"/>
          </c:dLbls>
          <c:trendline>
            <c:trendlineType val="linear"/>
          </c:trendline>
          <c:xVal>
            <c:numRef>
              <c:f>Hoja2!$M$35</c:f>
              <c:numCache>
                <c:formatCode>_-* #,##0.0_-;\-* #,##0.0_-;_-* "-"??_-;_-@_-</c:formatCode>
                <c:ptCount val="1"/>
                <c:pt idx="0">
                  <c:v>12.55995009627747</c:v>
                </c:pt>
              </c:numCache>
            </c:numRef>
          </c:xVal>
          <c:yVal>
            <c:numRef>
              <c:f>Hoja2!$N$35</c:f>
              <c:numCache>
                <c:formatCode>_-* #,##0.0_-;\-* #,##0.0_-;_-* "-"??_-;_-@_-</c:formatCode>
                <c:ptCount val="1"/>
                <c:pt idx="0">
                  <c:v>-3.0669645052451844</c:v>
                </c:pt>
              </c:numCache>
            </c:numRef>
          </c:yVal>
        </c:ser>
        <c:ser>
          <c:idx val="6"/>
          <c:order val="6"/>
          <c:tx>
            <c:strRef>
              <c:f>Hoja2!$L$36</c:f>
              <c:strCache>
                <c:ptCount val="1"/>
                <c:pt idx="0">
                  <c:v>Uva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Hoja2!$M$36</c:f>
              <c:numCache>
                <c:formatCode>_-* #,##0.0_-;\-* #,##0.0_-;_-* "-"??_-;_-@_-</c:formatCode>
                <c:ptCount val="1"/>
                <c:pt idx="0">
                  <c:v>14.466773503093977</c:v>
                </c:pt>
              </c:numCache>
            </c:numRef>
          </c:xVal>
          <c:yVal>
            <c:numRef>
              <c:f>Hoja2!$N$36</c:f>
              <c:numCache>
                <c:formatCode>_-* #,##0.0_-;\-* #,##0.0_-;_-* "-"??_-;_-@_-</c:formatCode>
                <c:ptCount val="1"/>
                <c:pt idx="0">
                  <c:v>59.583530914158814</c:v>
                </c:pt>
              </c:numCache>
            </c:numRef>
          </c:yVal>
        </c:ser>
        <c:axId val="270546432"/>
        <c:axId val="270548352"/>
      </c:scatterChart>
      <c:valAx>
        <c:axId val="270546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TCMA de la superficie cultivada 2003-2008</a:t>
                </a:r>
              </a:p>
            </c:rich>
          </c:tx>
          <c:layout>
            <c:manualLayout>
              <c:xMode val="edge"/>
              <c:yMode val="edge"/>
              <c:x val="0.50626666370599749"/>
              <c:y val="0.9165008179205697"/>
            </c:manualLayout>
          </c:layout>
        </c:title>
        <c:numFmt formatCode="_-* #,##0.0_-;\-* #,##0.0_-;_-* &quot;-&quot;??_-;_-@_-" sourceLinked="1"/>
        <c:majorTickMark val="none"/>
        <c:tickLblPos val="nextTo"/>
        <c:crossAx val="270548352"/>
        <c:crosses val="autoZero"/>
        <c:crossBetween val="midCat"/>
      </c:valAx>
      <c:valAx>
        <c:axId val="27054835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TCMA del rendimiento 2003-2008</a:t>
                </a:r>
              </a:p>
            </c:rich>
          </c:tx>
          <c:layout>
            <c:manualLayout>
              <c:xMode val="edge"/>
              <c:yMode val="edge"/>
              <c:x val="0.92823376403641156"/>
              <c:y val="4.4751551174448866E-2"/>
            </c:manualLayout>
          </c:layout>
        </c:title>
        <c:numFmt formatCode="_-* #,##0.0_-;\-* #,##0.0_-;_-* &quot;-&quot;??_-;_-@_-" sourceLinked="1"/>
        <c:majorTickMark val="none"/>
        <c:tickLblPos val="nextTo"/>
        <c:crossAx val="270546432"/>
        <c:crosses val="autoZero"/>
        <c:crossBetween val="midCat"/>
      </c:valAx>
    </c:plotArea>
    <c:plotVisOnly val="1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s-MX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scatterChart>
        <c:scatterStyle val="lineMarker"/>
        <c:ser>
          <c:idx val="0"/>
          <c:order val="0"/>
          <c:tx>
            <c:strRef>
              <c:f>Hoja3!$R$5</c:f>
              <c:strCache>
                <c:ptCount val="1"/>
                <c:pt idx="0">
                  <c:v>Bovino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Hoja3!$T$5</c:f>
              <c:numCache>
                <c:formatCode>_-* #,##0.00_-;\-* #,##0.00_-;_-* "-"??_-;_-@_-</c:formatCode>
                <c:ptCount val="1"/>
                <c:pt idx="0">
                  <c:v>11.7</c:v>
                </c:pt>
              </c:numCache>
            </c:numRef>
          </c:xVal>
          <c:yVal>
            <c:numRef>
              <c:f>Hoja3!$S$5</c:f>
              <c:numCache>
                <c:formatCode>_-* #,##0.00_-;\-* #,##0.00_-;_-* "-"??_-;_-@_-</c:formatCode>
                <c:ptCount val="1"/>
                <c:pt idx="0">
                  <c:v>3.7739633129075099</c:v>
                </c:pt>
              </c:numCache>
            </c:numRef>
          </c:yVal>
        </c:ser>
        <c:ser>
          <c:idx val="1"/>
          <c:order val="1"/>
          <c:tx>
            <c:strRef>
              <c:f>Hoja3!$R$6</c:f>
              <c:strCache>
                <c:ptCount val="1"/>
                <c:pt idx="0">
                  <c:v>Ovino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howSerName val="1"/>
          </c:dLbls>
          <c:xVal>
            <c:numRef>
              <c:f>Hoja3!$T$6</c:f>
              <c:numCache>
                <c:formatCode>_-* #,##0.00_-;\-* #,##0.00_-;_-* "-"??_-;_-@_-</c:formatCode>
                <c:ptCount val="1"/>
                <c:pt idx="0">
                  <c:v>25.14</c:v>
                </c:pt>
              </c:numCache>
            </c:numRef>
          </c:xVal>
          <c:yVal>
            <c:numRef>
              <c:f>Hoja3!$S$6</c:f>
              <c:numCache>
                <c:formatCode>_-* #,##0.00_-;\-* #,##0.00_-;_-* "-"??_-;_-@_-</c:formatCode>
                <c:ptCount val="1"/>
                <c:pt idx="0">
                  <c:v>25.85373961766097</c:v>
                </c:pt>
              </c:numCache>
            </c:numRef>
          </c:yVal>
        </c:ser>
        <c:ser>
          <c:idx val="2"/>
          <c:order val="2"/>
          <c:tx>
            <c:strRef>
              <c:f>Hoja3!$R$7</c:f>
              <c:strCache>
                <c:ptCount val="1"/>
                <c:pt idx="0">
                  <c:v>Caprino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7.1913580246913994E-2"/>
                  <c:y val="-4.5313892314188184E-2"/>
                </c:manualLayout>
              </c:layout>
              <c:showSerName val="1"/>
            </c:dLbl>
            <c:showSerName val="1"/>
          </c:dLbls>
          <c:xVal>
            <c:numRef>
              <c:f>Hoja3!$T$7</c:f>
              <c:numCache>
                <c:formatCode>_-* #,##0.00_-;\-* #,##0.00_-;_-* "-"??_-;_-@_-</c:formatCode>
                <c:ptCount val="1"/>
                <c:pt idx="0">
                  <c:v>-0.64000000000000401</c:v>
                </c:pt>
              </c:numCache>
            </c:numRef>
          </c:xVal>
          <c:yVal>
            <c:numRef>
              <c:f>Hoja3!$S$7</c:f>
              <c:numCache>
                <c:formatCode>_-* #,##0.00_-;\-* #,##0.00_-;_-* "-"??_-;_-@_-</c:formatCode>
                <c:ptCount val="1"/>
                <c:pt idx="0">
                  <c:v>0.31809185534510398</c:v>
                </c:pt>
              </c:numCache>
            </c:numRef>
          </c:yVal>
        </c:ser>
        <c:ser>
          <c:idx val="3"/>
          <c:order val="3"/>
          <c:tx>
            <c:strRef>
              <c:f>Hoja3!$R$8</c:f>
              <c:strCache>
                <c:ptCount val="1"/>
                <c:pt idx="0">
                  <c:v>Ave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8.2608563949873579E-2"/>
                  <c:y val="-3.6751454206467353E-2"/>
                </c:manualLayout>
              </c:layout>
              <c:showSerName val="1"/>
            </c:dLbl>
            <c:showSerName val="1"/>
          </c:dLbls>
          <c:xVal>
            <c:numRef>
              <c:f>Hoja3!$T$8</c:f>
              <c:numCache>
                <c:formatCode>_-* #,##0.00_-;\-* #,##0.00_-;_-* "-"??_-;_-@_-</c:formatCode>
                <c:ptCount val="1"/>
                <c:pt idx="0">
                  <c:v>-6.5121155085437437</c:v>
                </c:pt>
              </c:numCache>
            </c:numRef>
          </c:xVal>
          <c:yVal>
            <c:numRef>
              <c:f>Hoja3!$S$8</c:f>
              <c:numCache>
                <c:formatCode>_-* #,##0.00_-;\-* #,##0.00_-;_-* "-"??_-;_-@_-</c:formatCode>
                <c:ptCount val="1"/>
                <c:pt idx="0">
                  <c:v>-7.2159138772341445</c:v>
                </c:pt>
              </c:numCache>
            </c:numRef>
          </c:yVal>
        </c:ser>
        <c:ser>
          <c:idx val="4"/>
          <c:order val="4"/>
          <c:tx>
            <c:strRef>
              <c:f>Hoja3!$R$9</c:f>
              <c:strCache>
                <c:ptCount val="1"/>
                <c:pt idx="0">
                  <c:v>Guajolote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6.1728395061728392E-3"/>
                  <c:y val="-3.923363933819167E-3"/>
                </c:manualLayout>
              </c:layout>
              <c:showSerName val="1"/>
            </c:dLbl>
            <c:showSerName val="1"/>
          </c:dLbls>
          <c:xVal>
            <c:numRef>
              <c:f>Hoja3!$T$9</c:f>
              <c:numCache>
                <c:formatCode>_-* #,##0.00_-;\-* #,##0.00_-;_-* "-"??_-;_-@_-</c:formatCode>
                <c:ptCount val="1"/>
                <c:pt idx="0">
                  <c:v>-11.38</c:v>
                </c:pt>
              </c:numCache>
            </c:numRef>
          </c:xVal>
          <c:yVal>
            <c:numRef>
              <c:f>Hoja3!$S$9</c:f>
              <c:numCache>
                <c:formatCode>_-* #,##0.00_-;\-* #,##0.00_-;_-* "-"??_-;_-@_-</c:formatCode>
                <c:ptCount val="1"/>
                <c:pt idx="0">
                  <c:v>6.2296692533682814</c:v>
                </c:pt>
              </c:numCache>
            </c:numRef>
          </c:yVal>
        </c:ser>
        <c:ser>
          <c:idx val="5"/>
          <c:order val="5"/>
          <c:tx>
            <c:strRef>
              <c:f>Hoja3!$R$10</c:f>
              <c:strCache>
                <c:ptCount val="1"/>
                <c:pt idx="0">
                  <c:v>Bovino Leche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7964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dLbl>
              <c:idx val="0"/>
              <c:layout>
                <c:manualLayout>
                  <c:x val="-5.8641975308641965E-2"/>
                  <c:y val="-3.56308701595663E-2"/>
                </c:manualLayout>
              </c:layout>
              <c:showSerName val="1"/>
            </c:dLbl>
            <c:showSerName val="1"/>
          </c:dLbls>
          <c:xVal>
            <c:numRef>
              <c:f>Hoja3!$T$10</c:f>
              <c:numCache>
                <c:formatCode>_-* #,##0.00_-;\-* #,##0.00_-;_-* "-"??_-;_-@_-</c:formatCode>
                <c:ptCount val="1"/>
                <c:pt idx="0">
                  <c:v>5.5468633152160889</c:v>
                </c:pt>
              </c:numCache>
            </c:numRef>
          </c:xVal>
          <c:yVal>
            <c:numRef>
              <c:f>Hoja3!$S$10</c:f>
              <c:numCache>
                <c:formatCode>_-* #,##0.00_-;\-* #,##0.00_-;_-* "-"??_-;_-@_-</c:formatCode>
                <c:ptCount val="1"/>
                <c:pt idx="0">
                  <c:v>4.8160973769435067</c:v>
                </c:pt>
              </c:numCache>
            </c:numRef>
          </c:yVal>
        </c:ser>
        <c:axId val="270935552"/>
        <c:axId val="270937088"/>
      </c:scatterChart>
      <c:valAx>
        <c:axId val="270935552"/>
        <c:scaling>
          <c:orientation val="minMax"/>
        </c:scaling>
        <c:axPos val="b"/>
        <c:numFmt formatCode="_-* #,##0.00_-;\-* #,##0.00_-;_-* &quot;-&quot;??_-;_-@_-" sourceLinked="1"/>
        <c:tickLblPos val="nextTo"/>
        <c:crossAx val="270937088"/>
        <c:crosses val="autoZero"/>
        <c:crossBetween val="midCat"/>
      </c:valAx>
      <c:valAx>
        <c:axId val="270937088"/>
        <c:scaling>
          <c:orientation val="minMax"/>
        </c:scaling>
        <c:axPos val="l"/>
        <c:numFmt formatCode="_-* #,##0.00_-;\-* #,##0.00_-;_-* &quot;-&quot;??_-;_-@_-" sourceLinked="1"/>
        <c:tickLblPos val="nextTo"/>
        <c:crossAx val="270935552"/>
        <c:crosses val="autoZero"/>
        <c:crossBetween val="midCat"/>
      </c:valAx>
    </c:plotArea>
    <c:plotVisOnly val="1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s-MX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4"/>
  <c:chart>
    <c:plotArea>
      <c:layout/>
      <c:barChart>
        <c:barDir val="col"/>
        <c:grouping val="clustered"/>
        <c:ser>
          <c:idx val="0"/>
          <c:order val="0"/>
          <c:cat>
            <c:strRef>
              <c:f>Hoja6!$A$24:$A$39</c:f>
              <c:strCache>
                <c:ptCount val="16"/>
                <c:pt idx="0">
                  <c:v>SAGARPA</c:v>
                </c:pt>
                <c:pt idx="1">
                  <c:v>SDR</c:v>
                </c:pt>
                <c:pt idx="2">
                  <c:v>PRODUCE</c:v>
                </c:pt>
                <c:pt idx="3">
                  <c:v>INIFAP</c:v>
                </c:pt>
                <c:pt idx="4">
                  <c:v>CESAVECH</c:v>
                </c:pt>
                <c:pt idx="5">
                  <c:v>SENASICA</c:v>
                </c:pt>
                <c:pt idx="6">
                  <c:v>SEMARNAT</c:v>
                </c:pt>
                <c:pt idx="7">
                  <c:v>CONAGUA</c:v>
                </c:pt>
                <c:pt idx="8">
                  <c:v>CONAZA</c:v>
                </c:pt>
                <c:pt idx="9">
                  <c:v>CEE-UACH</c:v>
                </c:pt>
                <c:pt idx="10">
                  <c:v>UACH</c:v>
                </c:pt>
                <c:pt idx="11">
                  <c:v>UGRCH</c:v>
                </c:pt>
                <c:pt idx="12">
                  <c:v>SPL</c:v>
                </c:pt>
                <c:pt idx="13">
                  <c:v>SEDESOL</c:v>
                </c:pt>
                <c:pt idx="14">
                  <c:v>TARAHUMARA</c:v>
                </c:pt>
                <c:pt idx="15">
                  <c:v>SRA</c:v>
                </c:pt>
              </c:strCache>
            </c:strRef>
          </c:cat>
          <c:val>
            <c:numRef>
              <c:f>Hoja6!$B$24:$B$39</c:f>
              <c:numCache>
                <c:formatCode>General</c:formatCode>
                <c:ptCount val="16"/>
                <c:pt idx="0">
                  <c:v>254</c:v>
                </c:pt>
                <c:pt idx="1">
                  <c:v>270</c:v>
                </c:pt>
                <c:pt idx="2">
                  <c:v>265</c:v>
                </c:pt>
                <c:pt idx="3">
                  <c:v>313</c:v>
                </c:pt>
                <c:pt idx="4">
                  <c:v>219</c:v>
                </c:pt>
                <c:pt idx="5">
                  <c:v>248</c:v>
                </c:pt>
                <c:pt idx="6">
                  <c:v>273</c:v>
                </c:pt>
                <c:pt idx="7">
                  <c:v>151</c:v>
                </c:pt>
                <c:pt idx="8">
                  <c:v>233</c:v>
                </c:pt>
                <c:pt idx="9">
                  <c:v>213</c:v>
                </c:pt>
                <c:pt idx="10">
                  <c:v>139</c:v>
                </c:pt>
                <c:pt idx="11">
                  <c:v>190</c:v>
                </c:pt>
                <c:pt idx="12">
                  <c:v>315</c:v>
                </c:pt>
                <c:pt idx="13">
                  <c:v>175</c:v>
                </c:pt>
                <c:pt idx="14">
                  <c:v>234</c:v>
                </c:pt>
                <c:pt idx="15">
                  <c:v>77</c:v>
                </c:pt>
              </c:numCache>
            </c:numRef>
          </c:val>
        </c:ser>
        <c:axId val="270989568"/>
        <c:axId val="277639168"/>
      </c:barChart>
      <c:catAx>
        <c:axId val="270989568"/>
        <c:scaling>
          <c:orientation val="minMax"/>
        </c:scaling>
        <c:axPos val="b"/>
        <c:tickLblPos val="nextTo"/>
        <c:crossAx val="277639168"/>
        <c:crosses val="autoZero"/>
        <c:auto val="1"/>
        <c:lblAlgn val="ctr"/>
        <c:lblOffset val="100"/>
      </c:catAx>
      <c:valAx>
        <c:axId val="2776391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Grado de influencia</a:t>
                </a:r>
              </a:p>
            </c:rich>
          </c:tx>
        </c:title>
        <c:numFmt formatCode="General" sourceLinked="1"/>
        <c:tickLblPos val="nextTo"/>
        <c:crossAx val="270989568"/>
        <c:crosses val="autoZero"/>
        <c:crossBetween val="between"/>
      </c:valAx>
    </c:plotArea>
    <c:plotVisOnly val="1"/>
  </c:chart>
  <c:spPr>
    <a:ln>
      <a:noFill/>
    </a:ln>
  </c:spPr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s-MX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0.92279</cdr:x>
      <cdr:y>0.1004</cdr:y>
    </cdr:from>
    <cdr:to>
      <cdr:x>0.98605</cdr:x>
      <cdr:y>0.59438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418052" y="539150"/>
          <a:ext cx="439948" cy="2652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es-MX" sz="1200" b="1" dirty="0">
              <a:latin typeface="Arial" pitchFamily="34" charset="0"/>
              <a:cs typeface="Arial" pitchFamily="34" charset="0"/>
            </a:rPr>
            <a:t>TCMA del rendimiento 2003-2008</a:t>
          </a:r>
        </a:p>
      </cdr:txBody>
    </cdr:sp>
  </cdr:relSizeAnchor>
  <cdr:relSizeAnchor xmlns:cdr="http://schemas.openxmlformats.org/drawingml/2006/chartDrawing">
    <cdr:from>
      <cdr:x>0.3775</cdr:x>
      <cdr:y>0.92678</cdr:y>
    </cdr:from>
    <cdr:to>
      <cdr:x>0.87414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3106688" y="4205064"/>
          <a:ext cx="4087098" cy="3313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MX" sz="1200" b="1" dirty="0" err="1">
              <a:latin typeface="Arial" pitchFamily="34" charset="0"/>
              <a:cs typeface="Arial" pitchFamily="34" charset="0"/>
            </a:rPr>
            <a:t>TCMA</a:t>
          </a:r>
          <a:r>
            <a:rPr lang="es-MX" sz="1200" b="1" dirty="0">
              <a:latin typeface="Arial" pitchFamily="34" charset="0"/>
              <a:cs typeface="Arial" pitchFamily="34" charset="0"/>
            </a:rPr>
            <a:t> de la superficie cultivada 2003-2008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0.45208</cdr:x>
      <cdr:y>0.90278</cdr:y>
    </cdr:from>
    <cdr:to>
      <cdr:x>0.94375</cdr:x>
      <cdr:y>1</cdr:y>
    </cdr:to>
    <cdr:sp macro="" textlink="">
      <cdr:nvSpPr>
        <cdr:cNvPr id="8" name="7 CuadroTexto"/>
        <cdr:cNvSpPr txBox="1"/>
      </cdr:nvSpPr>
      <cdr:spPr>
        <a:xfrm xmlns:a="http://schemas.openxmlformats.org/drawingml/2006/main">
          <a:off x="2066925" y="2476500"/>
          <a:ext cx="22479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1400" b="1" dirty="0">
              <a:latin typeface="Arial" pitchFamily="34" charset="0"/>
              <a:cs typeface="Arial" pitchFamily="34" charset="0"/>
            </a:rPr>
            <a:t>TCMA del  inventario 2003-2008</a:t>
          </a:r>
        </a:p>
      </cdr:txBody>
    </cdr:sp>
  </cdr:relSizeAnchor>
  <cdr:relSizeAnchor xmlns:cdr="http://schemas.openxmlformats.org/drawingml/2006/chartDrawing">
    <cdr:from>
      <cdr:x>0</cdr:x>
      <cdr:y>0.06996</cdr:y>
    </cdr:from>
    <cdr:to>
      <cdr:x>0.05625</cdr:x>
      <cdr:y>0.70312</cdr:y>
    </cdr:to>
    <cdr:sp macro="" textlink="">
      <cdr:nvSpPr>
        <cdr:cNvPr id="9" name="8 CuadroTexto"/>
        <cdr:cNvSpPr txBox="1"/>
      </cdr:nvSpPr>
      <cdr:spPr>
        <a:xfrm xmlns:a="http://schemas.openxmlformats.org/drawingml/2006/main">
          <a:off x="0" y="322410"/>
          <a:ext cx="441499" cy="2917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es-MX" sz="1400" b="1" dirty="0">
              <a:latin typeface="Arial" pitchFamily="34" charset="0"/>
              <a:cs typeface="Arial" pitchFamily="34" charset="0"/>
            </a:rPr>
            <a:t>TCMA del la producido 2003-2008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86" cy="4960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1137" y="0"/>
            <a:ext cx="2944986" cy="4960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AD9E7-A791-4ABF-AE1C-7816BC9AC26D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30460"/>
            <a:ext cx="2944986" cy="4960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1137" y="9430460"/>
            <a:ext cx="2944986" cy="4960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61913-F784-4EC9-887E-29D4386D01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E37A5DB-0631-45F9-9DD0-09132799DDE3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40B7E8CD-99B1-4DA3-8239-2F98D41B46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A0ADA-1687-4AA9-AA35-3C16B3853B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AEFF8-F5C9-4448-94B8-F8F6BB9BF8A3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AEFF8-F5C9-4448-94B8-F8F6BB9BF8A3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CCB0CC-1DB3-4059-A890-730C84C3C79A}" type="slidenum">
              <a:rPr lang="es-MX" smtClean="0"/>
              <a:pPr>
                <a:defRPr/>
              </a:pPr>
              <a:t>6</a:t>
            </a:fld>
            <a:endParaRPr lang="es-MX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CCB0CC-1DB3-4059-A890-730C84C3C79A}" type="slidenum">
              <a:rPr lang="es-MX" smtClean="0"/>
              <a:pPr>
                <a:defRPr/>
              </a:pPr>
              <a:t>7</a:t>
            </a:fld>
            <a:endParaRPr lang="es-MX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23A4C-5544-4C8B-BD7F-83693BF8065D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23A4C-5544-4C8B-BD7F-83693BF8065D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23A4C-5544-4C8B-BD7F-83693BF8065D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352E5-59A4-4963-AA37-64C0006E0F79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CCB0CC-1DB3-4059-A890-730C84C3C79A}" type="slidenum">
              <a:rPr lang="es-MX" smtClean="0"/>
              <a:pPr>
                <a:defRPr/>
              </a:pPr>
              <a:t>13</a:t>
            </a:fld>
            <a:endParaRPr lang="es-MX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CCB0CC-1DB3-4059-A890-730C84C3C79A}" type="slidenum">
              <a:rPr lang="es-MX" smtClean="0"/>
              <a:pPr>
                <a:defRPr/>
              </a:pPr>
              <a:t>14</a:t>
            </a:fld>
            <a:endParaRPr lang="es-MX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CCB0CC-1DB3-4059-A890-730C84C3C79A}" type="slidenum">
              <a:rPr lang="es-MX" smtClean="0"/>
              <a:pPr>
                <a:defRPr/>
              </a:pPr>
              <a:t>15</a:t>
            </a:fld>
            <a:endParaRPr lang="es-MX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19</a:t>
            </a:fld>
            <a:endParaRPr 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21</a:t>
            </a:fld>
            <a:endParaRPr lang="es-MX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23</a:t>
            </a:fld>
            <a:endParaRPr 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24</a:t>
            </a:fld>
            <a:endParaRPr lang="es-MX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28FB5-4398-4D52-855A-C19C403A2C48}" type="slidenum">
              <a:rPr lang="es-MX" smtClean="0"/>
              <a:pPr/>
              <a:t>25</a:t>
            </a:fld>
            <a:endParaRPr lang="es-MX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27</a:t>
            </a:fld>
            <a:endParaRPr lang="es-MX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De manera individual, los objetivos más apoyados son el 1 y 6 de SAGARPA y SRD, respectivamente; es decir, son los que consideran los actores como los más importantes para el crecimiento y desarrollo del estado de Chihuahua. El primero, es </a:t>
            </a:r>
            <a:r>
              <a:rPr lang="es-MX" b="1" dirty="0" smtClean="0"/>
              <a:t>lograr el desarrollo rural y fomentar las actividades agropecuarias para llevarlas hacer competitivas con esquemas de comercialización dentro del marco agropecuario de Chihuahua </a:t>
            </a:r>
            <a:r>
              <a:rPr lang="es-MX" dirty="0" smtClean="0"/>
              <a:t>y el segundo, es </a:t>
            </a:r>
            <a:r>
              <a:rPr lang="es-MX" b="1" dirty="0" smtClean="0"/>
              <a:t>impulsar la coordinación efectiva mediante convenios de coordinación a fin de </a:t>
            </a:r>
            <a:r>
              <a:rPr lang="es-MX" b="1" dirty="0" err="1" smtClean="0"/>
              <a:t>eficientar</a:t>
            </a:r>
            <a:r>
              <a:rPr lang="es-MX" b="1" dirty="0" smtClean="0"/>
              <a:t> el uso de los recursos</a:t>
            </a:r>
            <a:r>
              <a:rPr lang="es-MX" dirty="0" smtClean="0"/>
              <a:t>.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28FB5-4398-4D52-855A-C19C403A2C48}" type="slidenum">
              <a:rPr lang="es-MX" smtClean="0"/>
              <a:pPr/>
              <a:t>28</a:t>
            </a:fld>
            <a:endParaRPr lang="es-MX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29</a:t>
            </a:fld>
            <a:endParaRPr lang="es-MX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30</a:t>
            </a:fld>
            <a:endParaRPr lang="es-MX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31</a:t>
            </a:fld>
            <a:endParaRPr lang="es-MX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32</a:t>
            </a:fld>
            <a:endParaRPr lang="es-MX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E8CD-99B1-4DA3-8239-2F98D41B460B}" type="slidenum">
              <a:rPr lang="es-MX" smtClean="0"/>
              <a:pPr/>
              <a:t>33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62AAF-C9C9-40A0-816C-6A68E6AFC55C}" type="datetimeFigureOut">
              <a:rPr lang="es-MX" smtClean="0"/>
              <a:pPr/>
              <a:t>20/06/2011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BE1D-985B-4ABF-8128-78F08A404D0E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7175" cy="785794"/>
          </a:xfrm>
          <a:prstGeom prst="rect">
            <a:avLst/>
          </a:prstGeom>
          <a:gradFill flip="none" rotWithShape="1">
            <a:gsLst>
              <a:gs pos="0">
                <a:srgbClr val="6600CC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0" scaled="1"/>
            <a:tileRect/>
          </a:gradFill>
          <a:ln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bliqueTopRight"/>
            <a:lightRig rig="threePt" dir="t"/>
          </a:scene3d>
          <a:sp3d>
            <a:bevelT prst="angle"/>
            <a:bevelB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  <p:pic>
        <p:nvPicPr>
          <p:cNvPr id="9" name="8 Imagen" descr="escudo_uach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6" y="0"/>
            <a:ext cx="714348" cy="755621"/>
          </a:xfrm>
          <a:prstGeom prst="rect">
            <a:avLst/>
          </a:prstGeom>
        </p:spPr>
      </p:pic>
      <p:pic>
        <p:nvPicPr>
          <p:cNvPr id="10" name="9 Imagen" descr="fz.bmp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856" t="8851" r="18370" b="6345"/>
          <a:stretch>
            <a:fillRect/>
          </a:stretch>
        </p:blipFill>
        <p:spPr>
          <a:xfrm>
            <a:off x="8358214" y="0"/>
            <a:ext cx="714348" cy="816398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-3175" y="6643710"/>
            <a:ext cx="9147175" cy="214290"/>
          </a:xfrm>
          <a:prstGeom prst="rect">
            <a:avLst/>
          </a:prstGeom>
          <a:gradFill flip="none" rotWithShape="1">
            <a:gsLst>
              <a:gs pos="0">
                <a:srgbClr val="6600CC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chilly" dir="t">
              <a:rot lat="0" lon="0" rev="6600000"/>
            </a:lightRig>
          </a:scene3d>
          <a:sp3d prstMaterial="matte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1.xml"/><Relationship Id="rId5" Type="http://schemas.openxmlformats.org/officeDocument/2006/relationships/image" Target="../media/image1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jpeg"/><Relationship Id="rId4" Type="http://schemas.openxmlformats.org/officeDocument/2006/relationships/hyperlink" Target="http://www.enlineadirecta.info/fotos/Z-Ganado_Vacuno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940152" y="836712"/>
          <a:ext cx="2642182" cy="1292577"/>
        </p:xfrm>
        <a:graphic>
          <a:graphicData uri="http://schemas.openxmlformats.org/drawingml/2006/table">
            <a:tbl>
              <a:tblPr/>
              <a:tblGrid>
                <a:gridCol w="1565857"/>
                <a:gridCol w="1076325"/>
              </a:tblGrid>
              <a:tr h="306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1" dirty="0">
                          <a:latin typeface="Calibri"/>
                          <a:ea typeface="Calibri"/>
                          <a:cs typeface="Calibri"/>
                        </a:rPr>
                        <a:t>Código:   </a:t>
                      </a:r>
                      <a:r>
                        <a:rPr lang="es-MX" sz="800" b="1" dirty="0" smtClean="0">
                          <a:latin typeface="Calibri"/>
                          <a:ea typeface="Calibri"/>
                          <a:cs typeface="Calibri"/>
                        </a:rPr>
                        <a:t>VIN_12.1 </a:t>
                      </a:r>
                      <a:r>
                        <a:rPr lang="es-MX" sz="800" b="1" dirty="0" err="1" smtClean="0">
                          <a:latin typeface="Calibri"/>
                          <a:ea typeface="Calibri"/>
                          <a:cs typeface="Calibri"/>
                        </a:rPr>
                        <a:t>FZyE</a:t>
                      </a:r>
                      <a:endParaRPr lang="es-MX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600" b="1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8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800" b="1" dirty="0" smtClean="0">
                          <a:latin typeface="Calibri"/>
                          <a:ea typeface="Calibri"/>
                          <a:cs typeface="Times New Roman"/>
                        </a:rPr>
                        <a:t>Página</a:t>
                      </a:r>
                      <a:r>
                        <a:rPr lang="es-ES" sz="8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1 de 33</a:t>
                      </a:r>
                      <a:endParaRPr lang="es-MX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8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700" b="1" dirty="0">
                          <a:latin typeface="Calibri"/>
                          <a:ea typeface="Calibri"/>
                          <a:cs typeface="Calibri"/>
                        </a:rPr>
                        <a:t>Fecha de Emisión</a:t>
                      </a:r>
                      <a:r>
                        <a:rPr lang="es-MX" sz="700" b="1" smtClean="0">
                          <a:latin typeface="Calibri"/>
                          <a:ea typeface="Calibri"/>
                          <a:cs typeface="Calibri"/>
                        </a:rPr>
                        <a:t>:  </a:t>
                      </a:r>
                      <a:r>
                        <a:rPr lang="es-MX" sz="700" b="1" smtClean="0">
                          <a:latin typeface="Calibri"/>
                          <a:ea typeface="Calibri"/>
                          <a:cs typeface="Calibri"/>
                        </a:rPr>
                        <a:t>01/2011</a:t>
                      </a:r>
                      <a:endParaRPr lang="es-MX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700" b="1" dirty="0">
                          <a:latin typeface="Calibri"/>
                          <a:ea typeface="Calibri"/>
                          <a:cs typeface="Calibri"/>
                        </a:rPr>
                        <a:t>Fecha de Revisión: </a:t>
                      </a:r>
                      <a:r>
                        <a:rPr lang="es-MX" sz="700" b="1" dirty="0" smtClean="0">
                          <a:latin typeface="Calibri"/>
                          <a:ea typeface="Calibri"/>
                          <a:cs typeface="Calibri"/>
                        </a:rPr>
                        <a:t>01/2011</a:t>
                      </a:r>
                      <a:endParaRPr lang="es-MX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57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700" b="1" dirty="0">
                          <a:latin typeface="Calibri"/>
                          <a:ea typeface="Calibri"/>
                          <a:cs typeface="Calibri"/>
                        </a:rPr>
                        <a:t>Nº de Revisión: </a:t>
                      </a:r>
                      <a:r>
                        <a:rPr lang="es-MX" sz="700" b="1" dirty="0" smtClean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endParaRPr lang="es-MX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85">
                <a:tc gridSpan="2">
                  <a:txBody>
                    <a:bodyPr/>
                    <a:lstStyle/>
                    <a:p>
                      <a:pPr marL="685165" indent="-6858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800" b="1" dirty="0">
                          <a:latin typeface="Calibri"/>
                          <a:ea typeface="Calibri"/>
                          <a:cs typeface="Calibri"/>
                        </a:rPr>
                        <a:t>Elaboró:  </a:t>
                      </a:r>
                      <a:r>
                        <a:rPr lang="es-MX" sz="800" b="1" dirty="0" smtClean="0">
                          <a:latin typeface="Calibri"/>
                          <a:ea typeface="Calibri"/>
                          <a:cs typeface="Calibri"/>
                        </a:rPr>
                        <a:t>Centro de Vinculación para el Desarrollo</a:t>
                      </a:r>
                      <a:r>
                        <a:rPr lang="es-MX" sz="800" b="1" baseline="0" dirty="0" smtClean="0">
                          <a:latin typeface="Calibri"/>
                          <a:ea typeface="Calibri"/>
                          <a:cs typeface="Calibri"/>
                        </a:rPr>
                        <a:t> Sustentable</a:t>
                      </a:r>
                      <a:endParaRPr lang="es-MX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0669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800" b="1" dirty="0">
                          <a:latin typeface="Calibri"/>
                          <a:ea typeface="Calibri"/>
                          <a:cs typeface="Calibri"/>
                        </a:rPr>
                        <a:t>Aprobó: </a:t>
                      </a:r>
                      <a:r>
                        <a:rPr lang="es-MX" sz="800" b="1" dirty="0" smtClean="0">
                          <a:latin typeface="Calibri"/>
                          <a:ea typeface="Calibri"/>
                          <a:cs typeface="Calibri"/>
                        </a:rPr>
                        <a:t> Secretaría de Extensión y Difusión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2143108" y="785794"/>
            <a:ext cx="3236912" cy="7461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Universidad Autónoma de Chihuahua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Facultad de Zootecnia y Ecología</a:t>
            </a: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474" name="Line 2"/>
          <p:cNvSpPr>
            <a:spLocks noChangeShapeType="1"/>
          </p:cNvSpPr>
          <p:nvPr/>
        </p:nvSpPr>
        <p:spPr bwMode="auto">
          <a:xfrm>
            <a:off x="2427291" y="1142984"/>
            <a:ext cx="2716213" cy="0"/>
          </a:xfrm>
          <a:prstGeom prst="line">
            <a:avLst/>
          </a:prstGeom>
          <a:noFill/>
          <a:ln w="12700">
            <a:solidFill>
              <a:srgbClr val="A3193D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7 Imagen" descr="LOGO NUEVOUACH- ZOOTECNI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836712"/>
            <a:ext cx="790575" cy="1076325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2286000" y="310583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b="1" dirty="0" smtClean="0"/>
              <a:t>Atiende Categoría XII (Vinculación con los sectores de sociedad)</a:t>
            </a:r>
          </a:p>
          <a:p>
            <a:endParaRPr lang="es-ES" b="1" dirty="0" smtClean="0"/>
          </a:p>
          <a:p>
            <a:endParaRPr lang="es-ES" b="1" dirty="0" smtClean="0"/>
          </a:p>
          <a:p>
            <a:pPr algn="ctr"/>
            <a:r>
              <a:rPr lang="es-ES" b="1" dirty="0" smtClean="0"/>
              <a:t>TALLER DE PROSPECTIVA PARA LA POLÍTICA PÚBLICA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0" y="4643446"/>
            <a:ext cx="8429652" cy="20002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Picture 18" descr="Vaca con su cria por Yo soy Frankie.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32" y="4725144"/>
            <a:ext cx="2016000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8429652" y="785794"/>
            <a:ext cx="714348" cy="5857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712627"/>
            <a:ext cx="7587726" cy="2724485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es-MX" sz="480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itchFamily="34" charset="0"/>
              </a:rPr>
              <a:t>TALLER DE PROSPECTIVA PARA POLÍTICA PÚBLICA</a:t>
            </a:r>
            <a:endParaRPr lang="es-MX" sz="240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17" name="Picture 12" descr="http://servicios.laverdad.es/agroregion/pg200705/img/004D3CTGP1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737114"/>
            <a:ext cx="2251118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0356" name="Picture 4" descr="http://ceirberea.blogdiario.com/img/menonitas-campo.jpg"/>
          <p:cNvPicPr>
            <a:picLocks noChangeAspect="1" noChangeArrowheads="1"/>
          </p:cNvPicPr>
          <p:nvPr/>
        </p:nvPicPr>
        <p:blipFill>
          <a:blip r:embed="rId5" cstate="print"/>
          <a:srcRect l="4889" r="11990"/>
          <a:stretch>
            <a:fillRect/>
          </a:stretch>
        </p:blipFill>
        <p:spPr bwMode="auto">
          <a:xfrm>
            <a:off x="1979712" y="4737114"/>
            <a:ext cx="2232248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0354" name="Picture 2" descr="http://www.tarahumaravillage.org/images/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4737114"/>
            <a:ext cx="2056320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827584" y="6237312"/>
            <a:ext cx="7587726" cy="504056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Chihuahua 2010</a:t>
            </a:r>
            <a:endParaRPr kumimoji="0" lang="es-MX" sz="1100" b="1" i="0" u="none" strike="noStrike" kern="1200" cap="none" spc="0" normalizeH="0" baseline="0" noProof="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499992" y="1052736"/>
            <a:ext cx="4536504" cy="5355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endParaRPr lang="es-MX" sz="2400" b="1" dirty="0" smtClean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Diagnóstico Sectorial (Resumen de Avances)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Taller de Prospectiva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Evaluación de Política 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Comida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endParaRPr lang="es-MX" sz="2400" b="1" dirty="0" smtClean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endParaRPr lang="es-MX" sz="2400" b="1" dirty="0" smtClean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860032" y="0"/>
            <a:ext cx="35237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ORDEN DEL DIA</a:t>
            </a:r>
            <a:endParaRPr lang="es-E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7" name="Picture 8" descr="http://farm3.static.flickr.com/2024/2040119103_20040091ca.jpg?v=0"/>
          <p:cNvPicPr>
            <a:picLocks noChangeAspect="1" noChangeArrowheads="1"/>
          </p:cNvPicPr>
          <p:nvPr/>
        </p:nvPicPr>
        <p:blipFill>
          <a:blip r:embed="rId3" cstate="print"/>
          <a:srcRect l="30883" t="16575" b="12847"/>
          <a:stretch>
            <a:fillRect/>
          </a:stretch>
        </p:blipFill>
        <p:spPr bwMode="auto">
          <a:xfrm>
            <a:off x="55076" y="2838686"/>
            <a:ext cx="2088000" cy="1599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57 Imagen" descr="foto para portada horizontal 2 copia.tif"/>
          <p:cNvPicPr>
            <a:picLocks noChangeAspect="1"/>
          </p:cNvPicPr>
          <p:nvPr/>
        </p:nvPicPr>
        <p:blipFill>
          <a:blip r:embed="rId4" cstate="print"/>
          <a:srcRect r="72629" b="10219"/>
          <a:stretch>
            <a:fillRect/>
          </a:stretch>
        </p:blipFill>
        <p:spPr bwMode="auto">
          <a:xfrm>
            <a:off x="2267744" y="1052736"/>
            <a:ext cx="2088000" cy="1644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3" descr="D:\kmara 113.jpg"/>
          <p:cNvPicPr>
            <a:picLocks noChangeAspect="1" noChangeArrowheads="1"/>
          </p:cNvPicPr>
          <p:nvPr/>
        </p:nvPicPr>
        <p:blipFill>
          <a:blip r:embed="rId5" cstate="print"/>
          <a:srcRect r="5714"/>
          <a:stretch>
            <a:fillRect/>
          </a:stretch>
        </p:blipFill>
        <p:spPr bwMode="auto">
          <a:xfrm>
            <a:off x="35496" y="4581128"/>
            <a:ext cx="2088000" cy="1659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D:\kmara 107.jpg"/>
          <p:cNvPicPr>
            <a:picLocks noChangeAspect="1" noChangeArrowheads="1"/>
          </p:cNvPicPr>
          <p:nvPr/>
        </p:nvPicPr>
        <p:blipFill>
          <a:blip r:embed="rId6" cstate="print"/>
          <a:srcRect r="3438"/>
          <a:stretch>
            <a:fillRect/>
          </a:stretch>
        </p:blipFill>
        <p:spPr bwMode="auto">
          <a:xfrm>
            <a:off x="35496" y="1052736"/>
            <a:ext cx="2088000" cy="1620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4" descr="http://www.mexicoenfotos.com/fotos/01-mexico-chihuahua-cusarare-12254940806466.jpg"/>
          <p:cNvPicPr>
            <a:picLocks noChangeAspect="1" noChangeArrowheads="1"/>
          </p:cNvPicPr>
          <p:nvPr/>
        </p:nvPicPr>
        <p:blipFill>
          <a:blip r:embed="rId7" cstate="print"/>
          <a:srcRect r="30740" b="28028"/>
          <a:stretch>
            <a:fillRect/>
          </a:stretch>
        </p:blipFill>
        <p:spPr bwMode="auto">
          <a:xfrm>
            <a:off x="2267744" y="2809813"/>
            <a:ext cx="2088000" cy="1627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30" descr="http://lh3.ggpht.com/_Cuh9pnpmRdI/SrjZ9xtTkxI/AAAAAAAAAvQ/tC-sXpqK4-0/DSCN4953.JPG"/>
          <p:cNvPicPr>
            <a:picLocks noChangeAspect="1" noChangeArrowheads="1"/>
          </p:cNvPicPr>
          <p:nvPr/>
        </p:nvPicPr>
        <p:blipFill>
          <a:blip r:embed="rId8" cstate="print"/>
          <a:srcRect l="13938" t="15379" r="20301" b="16465"/>
          <a:stretch>
            <a:fillRect/>
          </a:stretch>
        </p:blipFill>
        <p:spPr bwMode="auto">
          <a:xfrm>
            <a:off x="2267744" y="4581125"/>
            <a:ext cx="2088000" cy="162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Freeform 56"/>
          <p:cNvSpPr>
            <a:spLocks/>
          </p:cNvSpPr>
          <p:nvPr/>
        </p:nvSpPr>
        <p:spPr bwMode="auto">
          <a:xfrm>
            <a:off x="971600" y="2492896"/>
            <a:ext cx="2657456" cy="2726589"/>
          </a:xfrm>
          <a:custGeom>
            <a:avLst/>
            <a:gdLst>
              <a:gd name="T0" fmla="*/ 2147483647 w 915"/>
              <a:gd name="T1" fmla="*/ 0 h 1103"/>
              <a:gd name="T2" fmla="*/ 2147483647 w 915"/>
              <a:gd name="T3" fmla="*/ 2147483647 h 1103"/>
              <a:gd name="T4" fmla="*/ 2147483647 w 915"/>
              <a:gd name="T5" fmla="*/ 2147483647 h 1103"/>
              <a:gd name="T6" fmla="*/ 2147483647 w 915"/>
              <a:gd name="T7" fmla="*/ 2147483647 h 1103"/>
              <a:gd name="T8" fmla="*/ 2147483647 w 915"/>
              <a:gd name="T9" fmla="*/ 2147483647 h 1103"/>
              <a:gd name="T10" fmla="*/ 2147483647 w 915"/>
              <a:gd name="T11" fmla="*/ 2147483647 h 1103"/>
              <a:gd name="T12" fmla="*/ 2147483647 w 915"/>
              <a:gd name="T13" fmla="*/ 2147483647 h 1103"/>
              <a:gd name="T14" fmla="*/ 2147483647 w 915"/>
              <a:gd name="T15" fmla="*/ 2147483647 h 1103"/>
              <a:gd name="T16" fmla="*/ 2147483647 w 915"/>
              <a:gd name="T17" fmla="*/ 2147483647 h 1103"/>
              <a:gd name="T18" fmla="*/ 2147483647 w 915"/>
              <a:gd name="T19" fmla="*/ 2147483647 h 1103"/>
              <a:gd name="T20" fmla="*/ 0 w 915"/>
              <a:gd name="T21" fmla="*/ 2147483647 h 1103"/>
              <a:gd name="T22" fmla="*/ 2147483647 w 915"/>
              <a:gd name="T23" fmla="*/ 2147483647 h 1103"/>
              <a:gd name="T24" fmla="*/ 2147483647 w 915"/>
              <a:gd name="T25" fmla="*/ 2147483647 h 1103"/>
              <a:gd name="T26" fmla="*/ 2147483647 w 915"/>
              <a:gd name="T27" fmla="*/ 2147483647 h 1103"/>
              <a:gd name="T28" fmla="*/ 2147483647 w 915"/>
              <a:gd name="T29" fmla="*/ 2147483647 h 1103"/>
              <a:gd name="T30" fmla="*/ 2147483647 w 915"/>
              <a:gd name="T31" fmla="*/ 2147483647 h 1103"/>
              <a:gd name="T32" fmla="*/ 2147483647 w 915"/>
              <a:gd name="T33" fmla="*/ 2147483647 h 1103"/>
              <a:gd name="T34" fmla="*/ 2147483647 w 915"/>
              <a:gd name="T35" fmla="*/ 2147483647 h 1103"/>
              <a:gd name="T36" fmla="*/ 2147483647 w 915"/>
              <a:gd name="T37" fmla="*/ 2147483647 h 1103"/>
              <a:gd name="T38" fmla="*/ 2147483647 w 915"/>
              <a:gd name="T39" fmla="*/ 2147483647 h 1103"/>
              <a:gd name="T40" fmla="*/ 2147483647 w 915"/>
              <a:gd name="T41" fmla="*/ 2147483647 h 1103"/>
              <a:gd name="T42" fmla="*/ 2147483647 w 915"/>
              <a:gd name="T43" fmla="*/ 2147483647 h 1103"/>
              <a:gd name="T44" fmla="*/ 2147483647 w 915"/>
              <a:gd name="T45" fmla="*/ 2147483647 h 1103"/>
              <a:gd name="T46" fmla="*/ 2147483647 w 915"/>
              <a:gd name="T47" fmla="*/ 2147483647 h 1103"/>
              <a:gd name="T48" fmla="*/ 2147483647 w 915"/>
              <a:gd name="T49" fmla="*/ 2147483647 h 1103"/>
              <a:gd name="T50" fmla="*/ 2147483647 w 915"/>
              <a:gd name="T51" fmla="*/ 2147483647 h 1103"/>
              <a:gd name="T52" fmla="*/ 2147483647 w 915"/>
              <a:gd name="T53" fmla="*/ 2147483647 h 1103"/>
              <a:gd name="T54" fmla="*/ 2147483647 w 915"/>
              <a:gd name="T55" fmla="*/ 2147483647 h 1103"/>
              <a:gd name="T56" fmla="*/ 2147483647 w 915"/>
              <a:gd name="T57" fmla="*/ 2147483647 h 1103"/>
              <a:gd name="T58" fmla="*/ 2147483647 w 915"/>
              <a:gd name="T59" fmla="*/ 2147483647 h 1103"/>
              <a:gd name="T60" fmla="*/ 2147483647 w 915"/>
              <a:gd name="T61" fmla="*/ 2147483647 h 1103"/>
              <a:gd name="T62" fmla="*/ 2147483647 w 915"/>
              <a:gd name="T63" fmla="*/ 2147483647 h 1103"/>
              <a:gd name="T64" fmla="*/ 2147483647 w 915"/>
              <a:gd name="T65" fmla="*/ 2147483647 h 1103"/>
              <a:gd name="T66" fmla="*/ 2147483647 w 915"/>
              <a:gd name="T67" fmla="*/ 2147483647 h 1103"/>
              <a:gd name="T68" fmla="*/ 2147483647 w 915"/>
              <a:gd name="T69" fmla="*/ 2147483647 h 1103"/>
              <a:gd name="T70" fmla="*/ 2147483647 w 915"/>
              <a:gd name="T71" fmla="*/ 2147483647 h 1103"/>
              <a:gd name="T72" fmla="*/ 2147483647 w 915"/>
              <a:gd name="T73" fmla="*/ 2147483647 h 1103"/>
              <a:gd name="T74" fmla="*/ 2147483647 w 915"/>
              <a:gd name="T75" fmla="*/ 2147483647 h 1103"/>
              <a:gd name="T76" fmla="*/ 2147483647 w 915"/>
              <a:gd name="T77" fmla="*/ 2147483647 h 1103"/>
              <a:gd name="T78" fmla="*/ 2147483647 w 915"/>
              <a:gd name="T79" fmla="*/ 2147483647 h 1103"/>
              <a:gd name="T80" fmla="*/ 2147483647 w 915"/>
              <a:gd name="T81" fmla="*/ 2147483647 h 1103"/>
              <a:gd name="T82" fmla="*/ 2147483647 w 915"/>
              <a:gd name="T83" fmla="*/ 2147483647 h 1103"/>
              <a:gd name="T84" fmla="*/ 2147483647 w 915"/>
              <a:gd name="T85" fmla="*/ 2147483647 h 1103"/>
              <a:gd name="T86" fmla="*/ 2147483647 w 915"/>
              <a:gd name="T87" fmla="*/ 2147483647 h 1103"/>
              <a:gd name="T88" fmla="*/ 2147483647 w 915"/>
              <a:gd name="T89" fmla="*/ 2147483647 h 1103"/>
              <a:gd name="T90" fmla="*/ 2147483647 w 915"/>
              <a:gd name="T91" fmla="*/ 2147483647 h 1103"/>
              <a:gd name="T92" fmla="*/ 2147483647 w 915"/>
              <a:gd name="T93" fmla="*/ 2147483647 h 1103"/>
              <a:gd name="T94" fmla="*/ 2147483647 w 915"/>
              <a:gd name="T95" fmla="*/ 2147483647 h 1103"/>
              <a:gd name="T96" fmla="*/ 2147483647 w 915"/>
              <a:gd name="T97" fmla="*/ 2147483647 h 1103"/>
              <a:gd name="T98" fmla="*/ 2147483647 w 915"/>
              <a:gd name="T99" fmla="*/ 2147483647 h 1103"/>
              <a:gd name="T100" fmla="*/ 2147483647 w 915"/>
              <a:gd name="T101" fmla="*/ 2147483647 h 1103"/>
              <a:gd name="T102" fmla="*/ 2147483647 w 915"/>
              <a:gd name="T103" fmla="*/ 2147483647 h 1103"/>
              <a:gd name="T104" fmla="*/ 2147483647 w 915"/>
              <a:gd name="T105" fmla="*/ 2147483647 h 1103"/>
              <a:gd name="T106" fmla="*/ 2147483647 w 915"/>
              <a:gd name="T107" fmla="*/ 2147483647 h 1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5"/>
              <a:gd name="T163" fmla="*/ 0 h 1103"/>
              <a:gd name="T164" fmla="*/ 915 w 915"/>
              <a:gd name="T165" fmla="*/ 1103 h 1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5" h="1103">
                <a:moveTo>
                  <a:pt x="423" y="14"/>
                </a:moveTo>
                <a:lnTo>
                  <a:pt x="312" y="7"/>
                </a:lnTo>
                <a:lnTo>
                  <a:pt x="176" y="0"/>
                </a:lnTo>
                <a:lnTo>
                  <a:pt x="171" y="78"/>
                </a:lnTo>
                <a:lnTo>
                  <a:pt x="75" y="74"/>
                </a:lnTo>
                <a:lnTo>
                  <a:pt x="63" y="95"/>
                </a:lnTo>
                <a:lnTo>
                  <a:pt x="68" y="90"/>
                </a:lnTo>
                <a:lnTo>
                  <a:pt x="75" y="121"/>
                </a:lnTo>
                <a:lnTo>
                  <a:pt x="83" y="195"/>
                </a:lnTo>
                <a:lnTo>
                  <a:pt x="101" y="238"/>
                </a:lnTo>
                <a:lnTo>
                  <a:pt x="106" y="293"/>
                </a:lnTo>
                <a:lnTo>
                  <a:pt x="93" y="417"/>
                </a:lnTo>
                <a:lnTo>
                  <a:pt x="78" y="417"/>
                </a:lnTo>
                <a:lnTo>
                  <a:pt x="83" y="438"/>
                </a:lnTo>
                <a:lnTo>
                  <a:pt x="85" y="476"/>
                </a:lnTo>
                <a:lnTo>
                  <a:pt x="93" y="514"/>
                </a:lnTo>
                <a:lnTo>
                  <a:pt x="90" y="529"/>
                </a:lnTo>
                <a:lnTo>
                  <a:pt x="83" y="550"/>
                </a:lnTo>
                <a:lnTo>
                  <a:pt x="85" y="567"/>
                </a:lnTo>
                <a:lnTo>
                  <a:pt x="85" y="581"/>
                </a:lnTo>
                <a:lnTo>
                  <a:pt x="85" y="593"/>
                </a:lnTo>
                <a:lnTo>
                  <a:pt x="93" y="605"/>
                </a:lnTo>
                <a:lnTo>
                  <a:pt x="93" y="612"/>
                </a:lnTo>
                <a:lnTo>
                  <a:pt x="78" y="624"/>
                </a:lnTo>
                <a:lnTo>
                  <a:pt x="60" y="615"/>
                </a:lnTo>
                <a:lnTo>
                  <a:pt x="48" y="612"/>
                </a:lnTo>
                <a:lnTo>
                  <a:pt x="30" y="612"/>
                </a:lnTo>
                <a:lnTo>
                  <a:pt x="25" y="612"/>
                </a:lnTo>
                <a:lnTo>
                  <a:pt x="17" y="610"/>
                </a:lnTo>
                <a:lnTo>
                  <a:pt x="15" y="605"/>
                </a:lnTo>
                <a:lnTo>
                  <a:pt x="10" y="610"/>
                </a:lnTo>
                <a:lnTo>
                  <a:pt x="2" y="615"/>
                </a:lnTo>
                <a:lnTo>
                  <a:pt x="0" y="619"/>
                </a:lnTo>
                <a:lnTo>
                  <a:pt x="0" y="624"/>
                </a:lnTo>
                <a:lnTo>
                  <a:pt x="0" y="634"/>
                </a:lnTo>
                <a:lnTo>
                  <a:pt x="10" y="648"/>
                </a:lnTo>
                <a:lnTo>
                  <a:pt x="10" y="657"/>
                </a:lnTo>
                <a:lnTo>
                  <a:pt x="10" y="662"/>
                </a:lnTo>
                <a:lnTo>
                  <a:pt x="17" y="662"/>
                </a:lnTo>
                <a:lnTo>
                  <a:pt x="25" y="665"/>
                </a:lnTo>
                <a:lnTo>
                  <a:pt x="25" y="677"/>
                </a:lnTo>
                <a:lnTo>
                  <a:pt x="37" y="698"/>
                </a:lnTo>
                <a:lnTo>
                  <a:pt x="53" y="719"/>
                </a:lnTo>
                <a:lnTo>
                  <a:pt x="53" y="731"/>
                </a:lnTo>
                <a:lnTo>
                  <a:pt x="55" y="736"/>
                </a:lnTo>
                <a:lnTo>
                  <a:pt x="63" y="743"/>
                </a:lnTo>
                <a:lnTo>
                  <a:pt x="68" y="762"/>
                </a:lnTo>
                <a:lnTo>
                  <a:pt x="78" y="781"/>
                </a:lnTo>
                <a:lnTo>
                  <a:pt x="68" y="791"/>
                </a:lnTo>
                <a:lnTo>
                  <a:pt x="60" y="798"/>
                </a:lnTo>
                <a:lnTo>
                  <a:pt x="60" y="803"/>
                </a:lnTo>
                <a:lnTo>
                  <a:pt x="60" y="812"/>
                </a:lnTo>
                <a:lnTo>
                  <a:pt x="63" y="824"/>
                </a:lnTo>
                <a:lnTo>
                  <a:pt x="75" y="834"/>
                </a:lnTo>
                <a:lnTo>
                  <a:pt x="83" y="841"/>
                </a:lnTo>
                <a:lnTo>
                  <a:pt x="101" y="831"/>
                </a:lnTo>
                <a:lnTo>
                  <a:pt x="106" y="834"/>
                </a:lnTo>
                <a:lnTo>
                  <a:pt x="108" y="834"/>
                </a:lnTo>
                <a:lnTo>
                  <a:pt x="116" y="834"/>
                </a:lnTo>
                <a:lnTo>
                  <a:pt x="121" y="834"/>
                </a:lnTo>
                <a:lnTo>
                  <a:pt x="131" y="841"/>
                </a:lnTo>
                <a:lnTo>
                  <a:pt x="143" y="848"/>
                </a:lnTo>
                <a:lnTo>
                  <a:pt x="154" y="860"/>
                </a:lnTo>
                <a:lnTo>
                  <a:pt x="154" y="870"/>
                </a:lnTo>
                <a:lnTo>
                  <a:pt x="159" y="884"/>
                </a:lnTo>
                <a:lnTo>
                  <a:pt x="161" y="905"/>
                </a:lnTo>
                <a:lnTo>
                  <a:pt x="171" y="922"/>
                </a:lnTo>
                <a:lnTo>
                  <a:pt x="176" y="955"/>
                </a:lnTo>
                <a:lnTo>
                  <a:pt x="176" y="970"/>
                </a:lnTo>
                <a:lnTo>
                  <a:pt x="179" y="993"/>
                </a:lnTo>
                <a:lnTo>
                  <a:pt x="186" y="996"/>
                </a:lnTo>
                <a:lnTo>
                  <a:pt x="186" y="998"/>
                </a:lnTo>
                <a:lnTo>
                  <a:pt x="191" y="1005"/>
                </a:lnTo>
                <a:lnTo>
                  <a:pt x="199" y="1005"/>
                </a:lnTo>
                <a:lnTo>
                  <a:pt x="217" y="1010"/>
                </a:lnTo>
                <a:lnTo>
                  <a:pt x="229" y="1013"/>
                </a:lnTo>
                <a:lnTo>
                  <a:pt x="239" y="1013"/>
                </a:lnTo>
                <a:lnTo>
                  <a:pt x="244" y="1015"/>
                </a:lnTo>
                <a:lnTo>
                  <a:pt x="247" y="1024"/>
                </a:lnTo>
                <a:lnTo>
                  <a:pt x="252" y="1044"/>
                </a:lnTo>
                <a:lnTo>
                  <a:pt x="254" y="1048"/>
                </a:lnTo>
                <a:lnTo>
                  <a:pt x="262" y="1053"/>
                </a:lnTo>
                <a:lnTo>
                  <a:pt x="277" y="1075"/>
                </a:lnTo>
                <a:lnTo>
                  <a:pt x="285" y="1084"/>
                </a:lnTo>
                <a:lnTo>
                  <a:pt x="285" y="1101"/>
                </a:lnTo>
                <a:lnTo>
                  <a:pt x="312" y="1101"/>
                </a:lnTo>
                <a:lnTo>
                  <a:pt x="323" y="1101"/>
                </a:lnTo>
                <a:lnTo>
                  <a:pt x="330" y="1103"/>
                </a:lnTo>
                <a:lnTo>
                  <a:pt x="338" y="1103"/>
                </a:lnTo>
                <a:lnTo>
                  <a:pt x="355" y="1098"/>
                </a:lnTo>
                <a:lnTo>
                  <a:pt x="370" y="1089"/>
                </a:lnTo>
                <a:lnTo>
                  <a:pt x="375" y="1041"/>
                </a:lnTo>
                <a:lnTo>
                  <a:pt x="378" y="1036"/>
                </a:lnTo>
                <a:lnTo>
                  <a:pt x="391" y="1027"/>
                </a:lnTo>
                <a:lnTo>
                  <a:pt x="393" y="1022"/>
                </a:lnTo>
                <a:lnTo>
                  <a:pt x="393" y="1013"/>
                </a:lnTo>
                <a:lnTo>
                  <a:pt x="391" y="993"/>
                </a:lnTo>
                <a:lnTo>
                  <a:pt x="391" y="982"/>
                </a:lnTo>
                <a:lnTo>
                  <a:pt x="393" y="979"/>
                </a:lnTo>
                <a:lnTo>
                  <a:pt x="406" y="979"/>
                </a:lnTo>
                <a:lnTo>
                  <a:pt x="416" y="979"/>
                </a:lnTo>
                <a:lnTo>
                  <a:pt x="428" y="977"/>
                </a:lnTo>
                <a:lnTo>
                  <a:pt x="428" y="963"/>
                </a:lnTo>
                <a:lnTo>
                  <a:pt x="428" y="939"/>
                </a:lnTo>
                <a:lnTo>
                  <a:pt x="436" y="924"/>
                </a:lnTo>
                <a:lnTo>
                  <a:pt x="444" y="917"/>
                </a:lnTo>
                <a:lnTo>
                  <a:pt x="444" y="922"/>
                </a:lnTo>
                <a:lnTo>
                  <a:pt x="454" y="922"/>
                </a:lnTo>
                <a:lnTo>
                  <a:pt x="459" y="908"/>
                </a:lnTo>
                <a:lnTo>
                  <a:pt x="461" y="905"/>
                </a:lnTo>
                <a:lnTo>
                  <a:pt x="474" y="908"/>
                </a:lnTo>
                <a:lnTo>
                  <a:pt x="489" y="924"/>
                </a:lnTo>
                <a:lnTo>
                  <a:pt x="492" y="927"/>
                </a:lnTo>
                <a:lnTo>
                  <a:pt x="512" y="939"/>
                </a:lnTo>
                <a:lnTo>
                  <a:pt x="519" y="941"/>
                </a:lnTo>
                <a:lnTo>
                  <a:pt x="527" y="943"/>
                </a:lnTo>
                <a:lnTo>
                  <a:pt x="552" y="970"/>
                </a:lnTo>
                <a:lnTo>
                  <a:pt x="560" y="977"/>
                </a:lnTo>
                <a:lnTo>
                  <a:pt x="575" y="982"/>
                </a:lnTo>
                <a:lnTo>
                  <a:pt x="577" y="979"/>
                </a:lnTo>
                <a:lnTo>
                  <a:pt x="585" y="974"/>
                </a:lnTo>
                <a:lnTo>
                  <a:pt x="590" y="974"/>
                </a:lnTo>
                <a:lnTo>
                  <a:pt x="600" y="970"/>
                </a:lnTo>
                <a:lnTo>
                  <a:pt x="608" y="974"/>
                </a:lnTo>
                <a:lnTo>
                  <a:pt x="615" y="982"/>
                </a:lnTo>
                <a:lnTo>
                  <a:pt x="638" y="974"/>
                </a:lnTo>
                <a:lnTo>
                  <a:pt x="645" y="974"/>
                </a:lnTo>
                <a:lnTo>
                  <a:pt x="668" y="982"/>
                </a:lnTo>
                <a:lnTo>
                  <a:pt x="673" y="982"/>
                </a:lnTo>
                <a:lnTo>
                  <a:pt x="681" y="998"/>
                </a:lnTo>
                <a:lnTo>
                  <a:pt x="696" y="1001"/>
                </a:lnTo>
                <a:lnTo>
                  <a:pt x="716" y="974"/>
                </a:lnTo>
                <a:lnTo>
                  <a:pt x="729" y="955"/>
                </a:lnTo>
                <a:lnTo>
                  <a:pt x="746" y="939"/>
                </a:lnTo>
                <a:lnTo>
                  <a:pt x="777" y="936"/>
                </a:lnTo>
                <a:lnTo>
                  <a:pt x="789" y="941"/>
                </a:lnTo>
                <a:lnTo>
                  <a:pt x="830" y="953"/>
                </a:lnTo>
                <a:lnTo>
                  <a:pt x="827" y="924"/>
                </a:lnTo>
                <a:lnTo>
                  <a:pt x="792" y="784"/>
                </a:lnTo>
                <a:lnTo>
                  <a:pt x="789" y="743"/>
                </a:lnTo>
                <a:lnTo>
                  <a:pt x="915" y="526"/>
                </a:lnTo>
                <a:lnTo>
                  <a:pt x="880" y="517"/>
                </a:lnTo>
                <a:lnTo>
                  <a:pt x="860" y="498"/>
                </a:lnTo>
                <a:lnTo>
                  <a:pt x="822" y="481"/>
                </a:lnTo>
                <a:lnTo>
                  <a:pt x="819" y="469"/>
                </a:lnTo>
                <a:lnTo>
                  <a:pt x="789" y="464"/>
                </a:lnTo>
                <a:lnTo>
                  <a:pt x="769" y="453"/>
                </a:lnTo>
                <a:lnTo>
                  <a:pt x="751" y="431"/>
                </a:lnTo>
                <a:lnTo>
                  <a:pt x="716" y="402"/>
                </a:lnTo>
                <a:lnTo>
                  <a:pt x="688" y="341"/>
                </a:lnTo>
                <a:lnTo>
                  <a:pt x="683" y="293"/>
                </a:lnTo>
                <a:lnTo>
                  <a:pt x="661" y="243"/>
                </a:lnTo>
                <a:lnTo>
                  <a:pt x="645" y="224"/>
                </a:lnTo>
                <a:lnTo>
                  <a:pt x="645" y="219"/>
                </a:lnTo>
                <a:lnTo>
                  <a:pt x="590" y="183"/>
                </a:lnTo>
                <a:lnTo>
                  <a:pt x="555" y="140"/>
                </a:lnTo>
                <a:lnTo>
                  <a:pt x="532" y="124"/>
                </a:lnTo>
                <a:lnTo>
                  <a:pt x="499" y="86"/>
                </a:lnTo>
                <a:lnTo>
                  <a:pt x="481" y="78"/>
                </a:lnTo>
                <a:lnTo>
                  <a:pt x="466" y="64"/>
                </a:lnTo>
                <a:lnTo>
                  <a:pt x="444" y="19"/>
                </a:lnTo>
                <a:lnTo>
                  <a:pt x="428" y="16"/>
                </a:lnTo>
                <a:lnTo>
                  <a:pt x="423" y="14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  <a:ln w="3175">
            <a:noFill/>
            <a:prstDash val="solid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652120" y="785794"/>
            <a:ext cx="3491880" cy="5857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412776"/>
            <a:ext cx="5580112" cy="4164645"/>
          </a:xfrm>
        </p:spPr>
        <p:txBody>
          <a:bodyPr/>
          <a:lstStyle/>
          <a:p>
            <a:pPr algn="r"/>
            <a:r>
              <a:rPr lang="es-MX" sz="4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itchFamily="34" charset="0"/>
              </a:rPr>
              <a:t>Diagnóstico del Sector Rural en el Estado de Chihuahua</a:t>
            </a:r>
            <a:br>
              <a:rPr lang="es-MX" sz="4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itchFamily="34" charset="0"/>
              </a:rPr>
            </a:br>
            <a:r>
              <a:rPr lang="es-MX" sz="24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itchFamily="34" charset="0"/>
              </a:rPr>
              <a:t>(Resumen de Avances)</a:t>
            </a:r>
            <a:endParaRPr lang="es-MX" sz="2400" dirty="0">
              <a:ln w="1905"/>
              <a:solidFill>
                <a:schemeClr val="accent6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9" name="Picture 3" descr="D:\kmara 113.jpg"/>
          <p:cNvPicPr>
            <a:picLocks noChangeAspect="1" noChangeArrowheads="1"/>
          </p:cNvPicPr>
          <p:nvPr/>
        </p:nvPicPr>
        <p:blipFill>
          <a:blip r:embed="rId3" cstate="print"/>
          <a:srcRect l="5388" t="17778" r="19174" b="31884"/>
          <a:stretch>
            <a:fillRect/>
          </a:stretch>
        </p:blipFill>
        <p:spPr bwMode="auto">
          <a:xfrm>
            <a:off x="5940152" y="1052736"/>
            <a:ext cx="3024336" cy="151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http://www.elperegrinorganico.com/Manzana.JPG"/>
          <p:cNvPicPr>
            <a:picLocks noChangeAspect="1" noChangeArrowheads="1"/>
          </p:cNvPicPr>
          <p:nvPr/>
        </p:nvPicPr>
        <p:blipFill>
          <a:blip r:embed="rId4" cstate="print"/>
          <a:srcRect l="5715" t="28314" r="14276" b="14752"/>
          <a:stretch>
            <a:fillRect/>
          </a:stretch>
        </p:blipFill>
        <p:spPr bwMode="auto">
          <a:xfrm>
            <a:off x="5940152" y="2852936"/>
            <a:ext cx="3024336" cy="1618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http://www.agromeat.com/attachm3nt5/777362451Hereford-01.jpg"/>
          <p:cNvPicPr>
            <a:picLocks noChangeAspect="1" noChangeArrowheads="1"/>
          </p:cNvPicPr>
          <p:nvPr/>
        </p:nvPicPr>
        <p:blipFill>
          <a:blip r:embed="rId5" cstate="print"/>
          <a:srcRect l="5715" t="13953" r="14276" b="28069"/>
          <a:stretch>
            <a:fillRect/>
          </a:stretch>
        </p:blipFill>
        <p:spPr bwMode="auto">
          <a:xfrm>
            <a:off x="5940152" y="4737668"/>
            <a:ext cx="3024336" cy="1643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499992" y="1829430"/>
            <a:ext cx="4536504" cy="46012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endParaRPr lang="es-MX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Escenario Actual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Actores y sus Objetivos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r>
              <a:rPr lang="es-MX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Escenarios Futuros</a:t>
            </a:r>
          </a:p>
          <a:p>
            <a:pPr marL="720000" indent="-400050">
              <a:spcAft>
                <a:spcPts val="3000"/>
              </a:spcAft>
              <a:buFont typeface="+mj-lt"/>
              <a:buAutoNum type="romanUcPeriod"/>
            </a:pPr>
            <a:endParaRPr lang="es-MX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622588" y="1052736"/>
            <a:ext cx="22671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CONTENIDO</a:t>
            </a:r>
            <a:endParaRPr lang="es-E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5" name="Picture 7" descr="D:\Imagen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8248" y="4624636"/>
            <a:ext cx="2088000" cy="1564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D:\Imagen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76" y="4631722"/>
            <a:ext cx="2088000" cy="1564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8" descr="http://farm3.static.flickr.com/2024/2040119103_20040091ca.jpg?v=0"/>
          <p:cNvPicPr>
            <a:picLocks noChangeAspect="1" noChangeArrowheads="1"/>
          </p:cNvPicPr>
          <p:nvPr/>
        </p:nvPicPr>
        <p:blipFill>
          <a:blip r:embed="rId5" cstate="print"/>
          <a:srcRect l="30883" t="16575" b="12847"/>
          <a:stretch>
            <a:fillRect/>
          </a:stretch>
        </p:blipFill>
        <p:spPr bwMode="auto">
          <a:xfrm>
            <a:off x="55076" y="2838686"/>
            <a:ext cx="2088000" cy="1599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57 Imagen" descr="foto para portada horizontal 2 copia.tif"/>
          <p:cNvPicPr>
            <a:picLocks noChangeAspect="1"/>
          </p:cNvPicPr>
          <p:nvPr/>
        </p:nvPicPr>
        <p:blipFill>
          <a:blip r:embed="rId6" cstate="print"/>
          <a:srcRect r="72629" b="10219"/>
          <a:stretch>
            <a:fillRect/>
          </a:stretch>
        </p:blipFill>
        <p:spPr bwMode="auto">
          <a:xfrm>
            <a:off x="55108" y="1052736"/>
            <a:ext cx="2088000" cy="1644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3" descr="D:\kmara 113.jpg"/>
          <p:cNvPicPr>
            <a:picLocks noChangeAspect="1" noChangeArrowheads="1"/>
          </p:cNvPicPr>
          <p:nvPr/>
        </p:nvPicPr>
        <p:blipFill>
          <a:blip r:embed="rId7" cstate="print"/>
          <a:srcRect r="5714"/>
          <a:stretch>
            <a:fillRect/>
          </a:stretch>
        </p:blipFill>
        <p:spPr bwMode="auto">
          <a:xfrm>
            <a:off x="2198248" y="1052736"/>
            <a:ext cx="2088000" cy="1659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D:\kmara 1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8248" y="2838689"/>
            <a:ext cx="2088000" cy="1564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1 Título"/>
          <p:cNvSpPr txBox="1">
            <a:spLocks/>
          </p:cNvSpPr>
          <p:nvPr/>
        </p:nvSpPr>
        <p:spPr>
          <a:xfrm>
            <a:off x="1835696" y="116632"/>
            <a:ext cx="633568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 smtClean="0">
                <a:ln w="1905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Diagnóstico del Sector Rural</a:t>
            </a:r>
            <a:endParaRPr kumimoji="0" lang="es-MX" sz="1200" b="1" i="0" u="none" strike="noStrike" kern="1200" cap="none" spc="0" normalizeH="0" baseline="0" noProof="0" dirty="0">
              <a:ln w="1905"/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642910" y="-24"/>
            <a:ext cx="8229600" cy="64294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b="1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I. OBJETIVO</a:t>
            </a:r>
            <a:endParaRPr kumimoji="0" lang="es-MX" sz="40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13712" y="1330890"/>
            <a:ext cx="8713788" cy="397031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MX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Identificar</a:t>
            </a:r>
            <a:r>
              <a:rPr lang="es-MX" sz="3600" dirty="0" smtClean="0">
                <a:solidFill>
                  <a:schemeClr val="bg1"/>
                </a:solidFill>
              </a:rPr>
              <a:t> y </a:t>
            </a:r>
            <a:r>
              <a:rPr lang="es-MX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analizar</a:t>
            </a:r>
            <a:r>
              <a:rPr lang="es-MX" sz="3600" dirty="0" smtClean="0">
                <a:solidFill>
                  <a:schemeClr val="bg1"/>
                </a:solidFill>
              </a:rPr>
              <a:t> las </a:t>
            </a:r>
            <a:r>
              <a:rPr lang="es-MX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problemáticas</a:t>
            </a:r>
            <a:r>
              <a:rPr lang="es-MX" sz="3600" dirty="0" smtClean="0">
                <a:solidFill>
                  <a:schemeClr val="bg1"/>
                </a:solidFill>
              </a:rPr>
              <a:t> relevantes que afectan el desarrollo del medio rural en el estado, considerando a los principales </a:t>
            </a:r>
            <a:r>
              <a:rPr lang="es-MX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agentes económicos afectados</a:t>
            </a:r>
            <a:r>
              <a:rPr lang="es-MX" sz="3600" dirty="0" smtClean="0">
                <a:solidFill>
                  <a:schemeClr val="bg1"/>
                </a:solidFill>
              </a:rPr>
              <a:t> y valorando </a:t>
            </a:r>
            <a:r>
              <a:rPr lang="es-MX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potencialidades</a:t>
            </a:r>
            <a:r>
              <a:rPr lang="es-MX" sz="3600" dirty="0" smtClean="0">
                <a:solidFill>
                  <a:schemeClr val="bg1"/>
                </a:solidFill>
              </a:rPr>
              <a:t>, para fortalecer la capacidad estatal de </a:t>
            </a:r>
            <a:r>
              <a:rPr lang="es-MX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diseño e implantación de políticas y programas públicos</a:t>
            </a:r>
            <a:r>
              <a:rPr lang="es-MX" sz="3600" dirty="0" smtClean="0">
                <a:solidFill>
                  <a:schemeClr val="bg1"/>
                </a:solidFill>
              </a:rPr>
              <a:t>.</a:t>
            </a:r>
            <a:endParaRPr lang="es-E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>
            <a:spLocks noChangeArrowheads="1"/>
          </p:cNvSpPr>
          <p:nvPr/>
        </p:nvSpPr>
        <p:spPr bwMode="auto">
          <a:xfrm>
            <a:off x="1043608" y="1988840"/>
            <a:ext cx="728667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0" hangingPunct="0"/>
            <a:r>
              <a:rPr lang="es-MX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II. EL ESCENARIO ACTUAL</a:t>
            </a:r>
            <a:endParaRPr lang="es-MX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600" y="-27384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4800" b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es-MX" sz="4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n General: </a:t>
            </a:r>
            <a:endParaRPr lang="es-MX" sz="48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72008" y="836712"/>
            <a:ext cx="514806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Chihuahua entre los diez estados con menor Índice de Marginación y entre los cinco con mejor IDH. </a:t>
            </a:r>
          </a:p>
          <a:p>
            <a:pPr algn="just" fontAlgn="base"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Tercer </a:t>
            </a:r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lugar nacional en la generación de riqueza proveniente del sector primario. Contribuye con 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5.4</a:t>
            </a:r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% del PIB </a:t>
            </a:r>
            <a:r>
              <a:rPr lang="es-MX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agrop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nacional.</a:t>
            </a:r>
          </a:p>
          <a:p>
            <a:pPr algn="just" fontAlgn="base"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Su </a:t>
            </a:r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ingreso per cápita agropecuario  es 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6.3</a:t>
            </a:r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% superior a la media 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nacional.</a:t>
            </a:r>
          </a:p>
          <a:p>
            <a:pPr lvl="0" algn="just" fontAlgn="base"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Principal </a:t>
            </a:r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productor de manzana, nuez, algodón, alfalfa, maíz amarillo y avena forrajera.</a:t>
            </a: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just" fontAlgn="base"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Principal exportador de becerros a EE.UU. Cuarto productor de leche de bovino,</a:t>
            </a:r>
            <a:r>
              <a:rPr kumimoji="0" lang="es-MX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q</a:t>
            </a: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uinto en carne de bovino</a:t>
            </a:r>
            <a:endParaRPr kumimoji="0" lang="es-MX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D:\kmara 113.jpg"/>
          <p:cNvPicPr>
            <a:picLocks noChangeAspect="1" noChangeArrowheads="1"/>
          </p:cNvPicPr>
          <p:nvPr/>
        </p:nvPicPr>
        <p:blipFill>
          <a:blip r:embed="rId3" cstate="print"/>
          <a:srcRect t="17778" r="5714" b="31884"/>
          <a:stretch>
            <a:fillRect/>
          </a:stretch>
        </p:blipFill>
        <p:spPr bwMode="auto">
          <a:xfrm>
            <a:off x="5292080" y="1124744"/>
            <a:ext cx="3780000" cy="151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0" name="Picture 2" descr="http://www.elperegrinorganico.com/Manzana.JPG"/>
          <p:cNvPicPr>
            <a:picLocks noChangeAspect="1" noChangeArrowheads="1"/>
          </p:cNvPicPr>
          <p:nvPr/>
        </p:nvPicPr>
        <p:blipFill>
          <a:blip r:embed="rId4" cstate="print"/>
          <a:srcRect t="28314" b="14752"/>
          <a:stretch>
            <a:fillRect/>
          </a:stretch>
        </p:blipFill>
        <p:spPr bwMode="auto">
          <a:xfrm>
            <a:off x="5292080" y="2852936"/>
            <a:ext cx="3780000" cy="1618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http://www.agromeat.com/attachm3nt5/777362451Hereford-01.jpg"/>
          <p:cNvPicPr>
            <a:picLocks noChangeAspect="1" noChangeArrowheads="1"/>
          </p:cNvPicPr>
          <p:nvPr/>
        </p:nvPicPr>
        <p:blipFill>
          <a:blip r:embed="rId5" cstate="print"/>
          <a:srcRect t="13953" b="28069"/>
          <a:stretch>
            <a:fillRect/>
          </a:stretch>
        </p:blipFill>
        <p:spPr bwMode="auto">
          <a:xfrm>
            <a:off x="5292080" y="4665660"/>
            <a:ext cx="3780000" cy="1643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Freeform 56"/>
          <p:cNvSpPr>
            <a:spLocks/>
          </p:cNvSpPr>
          <p:nvPr/>
        </p:nvSpPr>
        <p:spPr bwMode="auto">
          <a:xfrm>
            <a:off x="6300192" y="1196752"/>
            <a:ext cx="2657456" cy="2726589"/>
          </a:xfrm>
          <a:custGeom>
            <a:avLst/>
            <a:gdLst>
              <a:gd name="T0" fmla="*/ 2147483647 w 915"/>
              <a:gd name="T1" fmla="*/ 0 h 1103"/>
              <a:gd name="T2" fmla="*/ 2147483647 w 915"/>
              <a:gd name="T3" fmla="*/ 2147483647 h 1103"/>
              <a:gd name="T4" fmla="*/ 2147483647 w 915"/>
              <a:gd name="T5" fmla="*/ 2147483647 h 1103"/>
              <a:gd name="T6" fmla="*/ 2147483647 w 915"/>
              <a:gd name="T7" fmla="*/ 2147483647 h 1103"/>
              <a:gd name="T8" fmla="*/ 2147483647 w 915"/>
              <a:gd name="T9" fmla="*/ 2147483647 h 1103"/>
              <a:gd name="T10" fmla="*/ 2147483647 w 915"/>
              <a:gd name="T11" fmla="*/ 2147483647 h 1103"/>
              <a:gd name="T12" fmla="*/ 2147483647 w 915"/>
              <a:gd name="T13" fmla="*/ 2147483647 h 1103"/>
              <a:gd name="T14" fmla="*/ 2147483647 w 915"/>
              <a:gd name="T15" fmla="*/ 2147483647 h 1103"/>
              <a:gd name="T16" fmla="*/ 2147483647 w 915"/>
              <a:gd name="T17" fmla="*/ 2147483647 h 1103"/>
              <a:gd name="T18" fmla="*/ 2147483647 w 915"/>
              <a:gd name="T19" fmla="*/ 2147483647 h 1103"/>
              <a:gd name="T20" fmla="*/ 0 w 915"/>
              <a:gd name="T21" fmla="*/ 2147483647 h 1103"/>
              <a:gd name="T22" fmla="*/ 2147483647 w 915"/>
              <a:gd name="T23" fmla="*/ 2147483647 h 1103"/>
              <a:gd name="T24" fmla="*/ 2147483647 w 915"/>
              <a:gd name="T25" fmla="*/ 2147483647 h 1103"/>
              <a:gd name="T26" fmla="*/ 2147483647 w 915"/>
              <a:gd name="T27" fmla="*/ 2147483647 h 1103"/>
              <a:gd name="T28" fmla="*/ 2147483647 w 915"/>
              <a:gd name="T29" fmla="*/ 2147483647 h 1103"/>
              <a:gd name="T30" fmla="*/ 2147483647 w 915"/>
              <a:gd name="T31" fmla="*/ 2147483647 h 1103"/>
              <a:gd name="T32" fmla="*/ 2147483647 w 915"/>
              <a:gd name="T33" fmla="*/ 2147483647 h 1103"/>
              <a:gd name="T34" fmla="*/ 2147483647 w 915"/>
              <a:gd name="T35" fmla="*/ 2147483647 h 1103"/>
              <a:gd name="T36" fmla="*/ 2147483647 w 915"/>
              <a:gd name="T37" fmla="*/ 2147483647 h 1103"/>
              <a:gd name="T38" fmla="*/ 2147483647 w 915"/>
              <a:gd name="T39" fmla="*/ 2147483647 h 1103"/>
              <a:gd name="T40" fmla="*/ 2147483647 w 915"/>
              <a:gd name="T41" fmla="*/ 2147483647 h 1103"/>
              <a:gd name="T42" fmla="*/ 2147483647 w 915"/>
              <a:gd name="T43" fmla="*/ 2147483647 h 1103"/>
              <a:gd name="T44" fmla="*/ 2147483647 w 915"/>
              <a:gd name="T45" fmla="*/ 2147483647 h 1103"/>
              <a:gd name="T46" fmla="*/ 2147483647 w 915"/>
              <a:gd name="T47" fmla="*/ 2147483647 h 1103"/>
              <a:gd name="T48" fmla="*/ 2147483647 w 915"/>
              <a:gd name="T49" fmla="*/ 2147483647 h 1103"/>
              <a:gd name="T50" fmla="*/ 2147483647 w 915"/>
              <a:gd name="T51" fmla="*/ 2147483647 h 1103"/>
              <a:gd name="T52" fmla="*/ 2147483647 w 915"/>
              <a:gd name="T53" fmla="*/ 2147483647 h 1103"/>
              <a:gd name="T54" fmla="*/ 2147483647 w 915"/>
              <a:gd name="T55" fmla="*/ 2147483647 h 1103"/>
              <a:gd name="T56" fmla="*/ 2147483647 w 915"/>
              <a:gd name="T57" fmla="*/ 2147483647 h 1103"/>
              <a:gd name="T58" fmla="*/ 2147483647 w 915"/>
              <a:gd name="T59" fmla="*/ 2147483647 h 1103"/>
              <a:gd name="T60" fmla="*/ 2147483647 w 915"/>
              <a:gd name="T61" fmla="*/ 2147483647 h 1103"/>
              <a:gd name="T62" fmla="*/ 2147483647 w 915"/>
              <a:gd name="T63" fmla="*/ 2147483647 h 1103"/>
              <a:gd name="T64" fmla="*/ 2147483647 w 915"/>
              <a:gd name="T65" fmla="*/ 2147483647 h 1103"/>
              <a:gd name="T66" fmla="*/ 2147483647 w 915"/>
              <a:gd name="T67" fmla="*/ 2147483647 h 1103"/>
              <a:gd name="T68" fmla="*/ 2147483647 w 915"/>
              <a:gd name="T69" fmla="*/ 2147483647 h 1103"/>
              <a:gd name="T70" fmla="*/ 2147483647 w 915"/>
              <a:gd name="T71" fmla="*/ 2147483647 h 1103"/>
              <a:gd name="T72" fmla="*/ 2147483647 w 915"/>
              <a:gd name="T73" fmla="*/ 2147483647 h 1103"/>
              <a:gd name="T74" fmla="*/ 2147483647 w 915"/>
              <a:gd name="T75" fmla="*/ 2147483647 h 1103"/>
              <a:gd name="T76" fmla="*/ 2147483647 w 915"/>
              <a:gd name="T77" fmla="*/ 2147483647 h 1103"/>
              <a:gd name="T78" fmla="*/ 2147483647 w 915"/>
              <a:gd name="T79" fmla="*/ 2147483647 h 1103"/>
              <a:gd name="T80" fmla="*/ 2147483647 w 915"/>
              <a:gd name="T81" fmla="*/ 2147483647 h 1103"/>
              <a:gd name="T82" fmla="*/ 2147483647 w 915"/>
              <a:gd name="T83" fmla="*/ 2147483647 h 1103"/>
              <a:gd name="T84" fmla="*/ 2147483647 w 915"/>
              <a:gd name="T85" fmla="*/ 2147483647 h 1103"/>
              <a:gd name="T86" fmla="*/ 2147483647 w 915"/>
              <a:gd name="T87" fmla="*/ 2147483647 h 1103"/>
              <a:gd name="T88" fmla="*/ 2147483647 w 915"/>
              <a:gd name="T89" fmla="*/ 2147483647 h 1103"/>
              <a:gd name="T90" fmla="*/ 2147483647 w 915"/>
              <a:gd name="T91" fmla="*/ 2147483647 h 1103"/>
              <a:gd name="T92" fmla="*/ 2147483647 w 915"/>
              <a:gd name="T93" fmla="*/ 2147483647 h 1103"/>
              <a:gd name="T94" fmla="*/ 2147483647 w 915"/>
              <a:gd name="T95" fmla="*/ 2147483647 h 1103"/>
              <a:gd name="T96" fmla="*/ 2147483647 w 915"/>
              <a:gd name="T97" fmla="*/ 2147483647 h 1103"/>
              <a:gd name="T98" fmla="*/ 2147483647 w 915"/>
              <a:gd name="T99" fmla="*/ 2147483647 h 1103"/>
              <a:gd name="T100" fmla="*/ 2147483647 w 915"/>
              <a:gd name="T101" fmla="*/ 2147483647 h 1103"/>
              <a:gd name="T102" fmla="*/ 2147483647 w 915"/>
              <a:gd name="T103" fmla="*/ 2147483647 h 1103"/>
              <a:gd name="T104" fmla="*/ 2147483647 w 915"/>
              <a:gd name="T105" fmla="*/ 2147483647 h 1103"/>
              <a:gd name="T106" fmla="*/ 2147483647 w 915"/>
              <a:gd name="T107" fmla="*/ 2147483647 h 1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5"/>
              <a:gd name="T163" fmla="*/ 0 h 1103"/>
              <a:gd name="T164" fmla="*/ 915 w 915"/>
              <a:gd name="T165" fmla="*/ 1103 h 1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5" h="1103">
                <a:moveTo>
                  <a:pt x="423" y="14"/>
                </a:moveTo>
                <a:lnTo>
                  <a:pt x="312" y="7"/>
                </a:lnTo>
                <a:lnTo>
                  <a:pt x="176" y="0"/>
                </a:lnTo>
                <a:lnTo>
                  <a:pt x="171" y="78"/>
                </a:lnTo>
                <a:lnTo>
                  <a:pt x="75" y="74"/>
                </a:lnTo>
                <a:lnTo>
                  <a:pt x="63" y="95"/>
                </a:lnTo>
                <a:lnTo>
                  <a:pt x="68" y="90"/>
                </a:lnTo>
                <a:lnTo>
                  <a:pt x="75" y="121"/>
                </a:lnTo>
                <a:lnTo>
                  <a:pt x="83" y="195"/>
                </a:lnTo>
                <a:lnTo>
                  <a:pt x="101" y="238"/>
                </a:lnTo>
                <a:lnTo>
                  <a:pt x="106" y="293"/>
                </a:lnTo>
                <a:lnTo>
                  <a:pt x="93" y="417"/>
                </a:lnTo>
                <a:lnTo>
                  <a:pt x="78" y="417"/>
                </a:lnTo>
                <a:lnTo>
                  <a:pt x="83" y="438"/>
                </a:lnTo>
                <a:lnTo>
                  <a:pt x="85" y="476"/>
                </a:lnTo>
                <a:lnTo>
                  <a:pt x="93" y="514"/>
                </a:lnTo>
                <a:lnTo>
                  <a:pt x="90" y="529"/>
                </a:lnTo>
                <a:lnTo>
                  <a:pt x="83" y="550"/>
                </a:lnTo>
                <a:lnTo>
                  <a:pt x="85" y="567"/>
                </a:lnTo>
                <a:lnTo>
                  <a:pt x="85" y="581"/>
                </a:lnTo>
                <a:lnTo>
                  <a:pt x="85" y="593"/>
                </a:lnTo>
                <a:lnTo>
                  <a:pt x="93" y="605"/>
                </a:lnTo>
                <a:lnTo>
                  <a:pt x="93" y="612"/>
                </a:lnTo>
                <a:lnTo>
                  <a:pt x="78" y="624"/>
                </a:lnTo>
                <a:lnTo>
                  <a:pt x="60" y="615"/>
                </a:lnTo>
                <a:lnTo>
                  <a:pt x="48" y="612"/>
                </a:lnTo>
                <a:lnTo>
                  <a:pt x="30" y="612"/>
                </a:lnTo>
                <a:lnTo>
                  <a:pt x="25" y="612"/>
                </a:lnTo>
                <a:lnTo>
                  <a:pt x="17" y="610"/>
                </a:lnTo>
                <a:lnTo>
                  <a:pt x="15" y="605"/>
                </a:lnTo>
                <a:lnTo>
                  <a:pt x="10" y="610"/>
                </a:lnTo>
                <a:lnTo>
                  <a:pt x="2" y="615"/>
                </a:lnTo>
                <a:lnTo>
                  <a:pt x="0" y="619"/>
                </a:lnTo>
                <a:lnTo>
                  <a:pt x="0" y="624"/>
                </a:lnTo>
                <a:lnTo>
                  <a:pt x="0" y="634"/>
                </a:lnTo>
                <a:lnTo>
                  <a:pt x="10" y="648"/>
                </a:lnTo>
                <a:lnTo>
                  <a:pt x="10" y="657"/>
                </a:lnTo>
                <a:lnTo>
                  <a:pt x="10" y="662"/>
                </a:lnTo>
                <a:lnTo>
                  <a:pt x="17" y="662"/>
                </a:lnTo>
                <a:lnTo>
                  <a:pt x="25" y="665"/>
                </a:lnTo>
                <a:lnTo>
                  <a:pt x="25" y="677"/>
                </a:lnTo>
                <a:lnTo>
                  <a:pt x="37" y="698"/>
                </a:lnTo>
                <a:lnTo>
                  <a:pt x="53" y="719"/>
                </a:lnTo>
                <a:lnTo>
                  <a:pt x="53" y="731"/>
                </a:lnTo>
                <a:lnTo>
                  <a:pt x="55" y="736"/>
                </a:lnTo>
                <a:lnTo>
                  <a:pt x="63" y="743"/>
                </a:lnTo>
                <a:lnTo>
                  <a:pt x="68" y="762"/>
                </a:lnTo>
                <a:lnTo>
                  <a:pt x="78" y="781"/>
                </a:lnTo>
                <a:lnTo>
                  <a:pt x="68" y="791"/>
                </a:lnTo>
                <a:lnTo>
                  <a:pt x="60" y="798"/>
                </a:lnTo>
                <a:lnTo>
                  <a:pt x="60" y="803"/>
                </a:lnTo>
                <a:lnTo>
                  <a:pt x="60" y="812"/>
                </a:lnTo>
                <a:lnTo>
                  <a:pt x="63" y="824"/>
                </a:lnTo>
                <a:lnTo>
                  <a:pt x="75" y="834"/>
                </a:lnTo>
                <a:lnTo>
                  <a:pt x="83" y="841"/>
                </a:lnTo>
                <a:lnTo>
                  <a:pt x="101" y="831"/>
                </a:lnTo>
                <a:lnTo>
                  <a:pt x="106" y="834"/>
                </a:lnTo>
                <a:lnTo>
                  <a:pt x="108" y="834"/>
                </a:lnTo>
                <a:lnTo>
                  <a:pt x="116" y="834"/>
                </a:lnTo>
                <a:lnTo>
                  <a:pt x="121" y="834"/>
                </a:lnTo>
                <a:lnTo>
                  <a:pt x="131" y="841"/>
                </a:lnTo>
                <a:lnTo>
                  <a:pt x="143" y="848"/>
                </a:lnTo>
                <a:lnTo>
                  <a:pt x="154" y="860"/>
                </a:lnTo>
                <a:lnTo>
                  <a:pt x="154" y="870"/>
                </a:lnTo>
                <a:lnTo>
                  <a:pt x="159" y="884"/>
                </a:lnTo>
                <a:lnTo>
                  <a:pt x="161" y="905"/>
                </a:lnTo>
                <a:lnTo>
                  <a:pt x="171" y="922"/>
                </a:lnTo>
                <a:lnTo>
                  <a:pt x="176" y="955"/>
                </a:lnTo>
                <a:lnTo>
                  <a:pt x="176" y="970"/>
                </a:lnTo>
                <a:lnTo>
                  <a:pt x="179" y="993"/>
                </a:lnTo>
                <a:lnTo>
                  <a:pt x="186" y="996"/>
                </a:lnTo>
                <a:lnTo>
                  <a:pt x="186" y="998"/>
                </a:lnTo>
                <a:lnTo>
                  <a:pt x="191" y="1005"/>
                </a:lnTo>
                <a:lnTo>
                  <a:pt x="199" y="1005"/>
                </a:lnTo>
                <a:lnTo>
                  <a:pt x="217" y="1010"/>
                </a:lnTo>
                <a:lnTo>
                  <a:pt x="229" y="1013"/>
                </a:lnTo>
                <a:lnTo>
                  <a:pt x="239" y="1013"/>
                </a:lnTo>
                <a:lnTo>
                  <a:pt x="244" y="1015"/>
                </a:lnTo>
                <a:lnTo>
                  <a:pt x="247" y="1024"/>
                </a:lnTo>
                <a:lnTo>
                  <a:pt x="252" y="1044"/>
                </a:lnTo>
                <a:lnTo>
                  <a:pt x="254" y="1048"/>
                </a:lnTo>
                <a:lnTo>
                  <a:pt x="262" y="1053"/>
                </a:lnTo>
                <a:lnTo>
                  <a:pt x="277" y="1075"/>
                </a:lnTo>
                <a:lnTo>
                  <a:pt x="285" y="1084"/>
                </a:lnTo>
                <a:lnTo>
                  <a:pt x="285" y="1101"/>
                </a:lnTo>
                <a:lnTo>
                  <a:pt x="312" y="1101"/>
                </a:lnTo>
                <a:lnTo>
                  <a:pt x="323" y="1101"/>
                </a:lnTo>
                <a:lnTo>
                  <a:pt x="330" y="1103"/>
                </a:lnTo>
                <a:lnTo>
                  <a:pt x="338" y="1103"/>
                </a:lnTo>
                <a:lnTo>
                  <a:pt x="355" y="1098"/>
                </a:lnTo>
                <a:lnTo>
                  <a:pt x="370" y="1089"/>
                </a:lnTo>
                <a:lnTo>
                  <a:pt x="375" y="1041"/>
                </a:lnTo>
                <a:lnTo>
                  <a:pt x="378" y="1036"/>
                </a:lnTo>
                <a:lnTo>
                  <a:pt x="391" y="1027"/>
                </a:lnTo>
                <a:lnTo>
                  <a:pt x="393" y="1022"/>
                </a:lnTo>
                <a:lnTo>
                  <a:pt x="393" y="1013"/>
                </a:lnTo>
                <a:lnTo>
                  <a:pt x="391" y="993"/>
                </a:lnTo>
                <a:lnTo>
                  <a:pt x="391" y="982"/>
                </a:lnTo>
                <a:lnTo>
                  <a:pt x="393" y="979"/>
                </a:lnTo>
                <a:lnTo>
                  <a:pt x="406" y="979"/>
                </a:lnTo>
                <a:lnTo>
                  <a:pt x="416" y="979"/>
                </a:lnTo>
                <a:lnTo>
                  <a:pt x="428" y="977"/>
                </a:lnTo>
                <a:lnTo>
                  <a:pt x="428" y="963"/>
                </a:lnTo>
                <a:lnTo>
                  <a:pt x="428" y="939"/>
                </a:lnTo>
                <a:lnTo>
                  <a:pt x="436" y="924"/>
                </a:lnTo>
                <a:lnTo>
                  <a:pt x="444" y="917"/>
                </a:lnTo>
                <a:lnTo>
                  <a:pt x="444" y="922"/>
                </a:lnTo>
                <a:lnTo>
                  <a:pt x="454" y="922"/>
                </a:lnTo>
                <a:lnTo>
                  <a:pt x="459" y="908"/>
                </a:lnTo>
                <a:lnTo>
                  <a:pt x="461" y="905"/>
                </a:lnTo>
                <a:lnTo>
                  <a:pt x="474" y="908"/>
                </a:lnTo>
                <a:lnTo>
                  <a:pt x="489" y="924"/>
                </a:lnTo>
                <a:lnTo>
                  <a:pt x="492" y="927"/>
                </a:lnTo>
                <a:lnTo>
                  <a:pt x="512" y="939"/>
                </a:lnTo>
                <a:lnTo>
                  <a:pt x="519" y="941"/>
                </a:lnTo>
                <a:lnTo>
                  <a:pt x="527" y="943"/>
                </a:lnTo>
                <a:lnTo>
                  <a:pt x="552" y="970"/>
                </a:lnTo>
                <a:lnTo>
                  <a:pt x="560" y="977"/>
                </a:lnTo>
                <a:lnTo>
                  <a:pt x="575" y="982"/>
                </a:lnTo>
                <a:lnTo>
                  <a:pt x="577" y="979"/>
                </a:lnTo>
                <a:lnTo>
                  <a:pt x="585" y="974"/>
                </a:lnTo>
                <a:lnTo>
                  <a:pt x="590" y="974"/>
                </a:lnTo>
                <a:lnTo>
                  <a:pt x="600" y="970"/>
                </a:lnTo>
                <a:lnTo>
                  <a:pt x="608" y="974"/>
                </a:lnTo>
                <a:lnTo>
                  <a:pt x="615" y="982"/>
                </a:lnTo>
                <a:lnTo>
                  <a:pt x="638" y="974"/>
                </a:lnTo>
                <a:lnTo>
                  <a:pt x="645" y="974"/>
                </a:lnTo>
                <a:lnTo>
                  <a:pt x="668" y="982"/>
                </a:lnTo>
                <a:lnTo>
                  <a:pt x="673" y="982"/>
                </a:lnTo>
                <a:lnTo>
                  <a:pt x="681" y="998"/>
                </a:lnTo>
                <a:lnTo>
                  <a:pt x="696" y="1001"/>
                </a:lnTo>
                <a:lnTo>
                  <a:pt x="716" y="974"/>
                </a:lnTo>
                <a:lnTo>
                  <a:pt x="729" y="955"/>
                </a:lnTo>
                <a:lnTo>
                  <a:pt x="746" y="939"/>
                </a:lnTo>
                <a:lnTo>
                  <a:pt x="777" y="936"/>
                </a:lnTo>
                <a:lnTo>
                  <a:pt x="789" y="941"/>
                </a:lnTo>
                <a:lnTo>
                  <a:pt x="830" y="953"/>
                </a:lnTo>
                <a:lnTo>
                  <a:pt x="827" y="924"/>
                </a:lnTo>
                <a:lnTo>
                  <a:pt x="792" y="784"/>
                </a:lnTo>
                <a:lnTo>
                  <a:pt x="789" y="743"/>
                </a:lnTo>
                <a:lnTo>
                  <a:pt x="915" y="526"/>
                </a:lnTo>
                <a:lnTo>
                  <a:pt x="880" y="517"/>
                </a:lnTo>
                <a:lnTo>
                  <a:pt x="860" y="498"/>
                </a:lnTo>
                <a:lnTo>
                  <a:pt x="822" y="481"/>
                </a:lnTo>
                <a:lnTo>
                  <a:pt x="819" y="469"/>
                </a:lnTo>
                <a:lnTo>
                  <a:pt x="789" y="464"/>
                </a:lnTo>
                <a:lnTo>
                  <a:pt x="769" y="453"/>
                </a:lnTo>
                <a:lnTo>
                  <a:pt x="751" y="431"/>
                </a:lnTo>
                <a:lnTo>
                  <a:pt x="716" y="402"/>
                </a:lnTo>
                <a:lnTo>
                  <a:pt x="688" y="341"/>
                </a:lnTo>
                <a:lnTo>
                  <a:pt x="683" y="293"/>
                </a:lnTo>
                <a:lnTo>
                  <a:pt x="661" y="243"/>
                </a:lnTo>
                <a:lnTo>
                  <a:pt x="645" y="224"/>
                </a:lnTo>
                <a:lnTo>
                  <a:pt x="645" y="219"/>
                </a:lnTo>
                <a:lnTo>
                  <a:pt x="590" y="183"/>
                </a:lnTo>
                <a:lnTo>
                  <a:pt x="555" y="140"/>
                </a:lnTo>
                <a:lnTo>
                  <a:pt x="532" y="124"/>
                </a:lnTo>
                <a:lnTo>
                  <a:pt x="499" y="86"/>
                </a:lnTo>
                <a:lnTo>
                  <a:pt x="481" y="78"/>
                </a:lnTo>
                <a:lnTo>
                  <a:pt x="466" y="64"/>
                </a:lnTo>
                <a:lnTo>
                  <a:pt x="444" y="19"/>
                </a:lnTo>
                <a:lnTo>
                  <a:pt x="428" y="16"/>
                </a:lnTo>
                <a:lnTo>
                  <a:pt x="423" y="14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3175">
            <a:noFill/>
            <a:prstDash val="solid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6"/>
          <p:cNvSpPr>
            <a:spLocks/>
          </p:cNvSpPr>
          <p:nvPr/>
        </p:nvSpPr>
        <p:spPr bwMode="auto">
          <a:xfrm>
            <a:off x="4860032" y="1584176"/>
            <a:ext cx="4241632" cy="4509120"/>
          </a:xfrm>
          <a:custGeom>
            <a:avLst/>
            <a:gdLst>
              <a:gd name="T0" fmla="*/ 2147483647 w 915"/>
              <a:gd name="T1" fmla="*/ 0 h 1103"/>
              <a:gd name="T2" fmla="*/ 2147483647 w 915"/>
              <a:gd name="T3" fmla="*/ 2147483647 h 1103"/>
              <a:gd name="T4" fmla="*/ 2147483647 w 915"/>
              <a:gd name="T5" fmla="*/ 2147483647 h 1103"/>
              <a:gd name="T6" fmla="*/ 2147483647 w 915"/>
              <a:gd name="T7" fmla="*/ 2147483647 h 1103"/>
              <a:gd name="T8" fmla="*/ 2147483647 w 915"/>
              <a:gd name="T9" fmla="*/ 2147483647 h 1103"/>
              <a:gd name="T10" fmla="*/ 2147483647 w 915"/>
              <a:gd name="T11" fmla="*/ 2147483647 h 1103"/>
              <a:gd name="T12" fmla="*/ 2147483647 w 915"/>
              <a:gd name="T13" fmla="*/ 2147483647 h 1103"/>
              <a:gd name="T14" fmla="*/ 2147483647 w 915"/>
              <a:gd name="T15" fmla="*/ 2147483647 h 1103"/>
              <a:gd name="T16" fmla="*/ 2147483647 w 915"/>
              <a:gd name="T17" fmla="*/ 2147483647 h 1103"/>
              <a:gd name="T18" fmla="*/ 2147483647 w 915"/>
              <a:gd name="T19" fmla="*/ 2147483647 h 1103"/>
              <a:gd name="T20" fmla="*/ 0 w 915"/>
              <a:gd name="T21" fmla="*/ 2147483647 h 1103"/>
              <a:gd name="T22" fmla="*/ 2147483647 w 915"/>
              <a:gd name="T23" fmla="*/ 2147483647 h 1103"/>
              <a:gd name="T24" fmla="*/ 2147483647 w 915"/>
              <a:gd name="T25" fmla="*/ 2147483647 h 1103"/>
              <a:gd name="T26" fmla="*/ 2147483647 w 915"/>
              <a:gd name="T27" fmla="*/ 2147483647 h 1103"/>
              <a:gd name="T28" fmla="*/ 2147483647 w 915"/>
              <a:gd name="T29" fmla="*/ 2147483647 h 1103"/>
              <a:gd name="T30" fmla="*/ 2147483647 w 915"/>
              <a:gd name="T31" fmla="*/ 2147483647 h 1103"/>
              <a:gd name="T32" fmla="*/ 2147483647 w 915"/>
              <a:gd name="T33" fmla="*/ 2147483647 h 1103"/>
              <a:gd name="T34" fmla="*/ 2147483647 w 915"/>
              <a:gd name="T35" fmla="*/ 2147483647 h 1103"/>
              <a:gd name="T36" fmla="*/ 2147483647 w 915"/>
              <a:gd name="T37" fmla="*/ 2147483647 h 1103"/>
              <a:gd name="T38" fmla="*/ 2147483647 w 915"/>
              <a:gd name="T39" fmla="*/ 2147483647 h 1103"/>
              <a:gd name="T40" fmla="*/ 2147483647 w 915"/>
              <a:gd name="T41" fmla="*/ 2147483647 h 1103"/>
              <a:gd name="T42" fmla="*/ 2147483647 w 915"/>
              <a:gd name="T43" fmla="*/ 2147483647 h 1103"/>
              <a:gd name="T44" fmla="*/ 2147483647 w 915"/>
              <a:gd name="T45" fmla="*/ 2147483647 h 1103"/>
              <a:gd name="T46" fmla="*/ 2147483647 w 915"/>
              <a:gd name="T47" fmla="*/ 2147483647 h 1103"/>
              <a:gd name="T48" fmla="*/ 2147483647 w 915"/>
              <a:gd name="T49" fmla="*/ 2147483647 h 1103"/>
              <a:gd name="T50" fmla="*/ 2147483647 w 915"/>
              <a:gd name="T51" fmla="*/ 2147483647 h 1103"/>
              <a:gd name="T52" fmla="*/ 2147483647 w 915"/>
              <a:gd name="T53" fmla="*/ 2147483647 h 1103"/>
              <a:gd name="T54" fmla="*/ 2147483647 w 915"/>
              <a:gd name="T55" fmla="*/ 2147483647 h 1103"/>
              <a:gd name="T56" fmla="*/ 2147483647 w 915"/>
              <a:gd name="T57" fmla="*/ 2147483647 h 1103"/>
              <a:gd name="T58" fmla="*/ 2147483647 w 915"/>
              <a:gd name="T59" fmla="*/ 2147483647 h 1103"/>
              <a:gd name="T60" fmla="*/ 2147483647 w 915"/>
              <a:gd name="T61" fmla="*/ 2147483647 h 1103"/>
              <a:gd name="T62" fmla="*/ 2147483647 w 915"/>
              <a:gd name="T63" fmla="*/ 2147483647 h 1103"/>
              <a:gd name="T64" fmla="*/ 2147483647 w 915"/>
              <a:gd name="T65" fmla="*/ 2147483647 h 1103"/>
              <a:gd name="T66" fmla="*/ 2147483647 w 915"/>
              <a:gd name="T67" fmla="*/ 2147483647 h 1103"/>
              <a:gd name="T68" fmla="*/ 2147483647 w 915"/>
              <a:gd name="T69" fmla="*/ 2147483647 h 1103"/>
              <a:gd name="T70" fmla="*/ 2147483647 w 915"/>
              <a:gd name="T71" fmla="*/ 2147483647 h 1103"/>
              <a:gd name="T72" fmla="*/ 2147483647 w 915"/>
              <a:gd name="T73" fmla="*/ 2147483647 h 1103"/>
              <a:gd name="T74" fmla="*/ 2147483647 w 915"/>
              <a:gd name="T75" fmla="*/ 2147483647 h 1103"/>
              <a:gd name="T76" fmla="*/ 2147483647 w 915"/>
              <a:gd name="T77" fmla="*/ 2147483647 h 1103"/>
              <a:gd name="T78" fmla="*/ 2147483647 w 915"/>
              <a:gd name="T79" fmla="*/ 2147483647 h 1103"/>
              <a:gd name="T80" fmla="*/ 2147483647 w 915"/>
              <a:gd name="T81" fmla="*/ 2147483647 h 1103"/>
              <a:gd name="T82" fmla="*/ 2147483647 w 915"/>
              <a:gd name="T83" fmla="*/ 2147483647 h 1103"/>
              <a:gd name="T84" fmla="*/ 2147483647 w 915"/>
              <a:gd name="T85" fmla="*/ 2147483647 h 1103"/>
              <a:gd name="T86" fmla="*/ 2147483647 w 915"/>
              <a:gd name="T87" fmla="*/ 2147483647 h 1103"/>
              <a:gd name="T88" fmla="*/ 2147483647 w 915"/>
              <a:gd name="T89" fmla="*/ 2147483647 h 1103"/>
              <a:gd name="T90" fmla="*/ 2147483647 w 915"/>
              <a:gd name="T91" fmla="*/ 2147483647 h 1103"/>
              <a:gd name="T92" fmla="*/ 2147483647 w 915"/>
              <a:gd name="T93" fmla="*/ 2147483647 h 1103"/>
              <a:gd name="T94" fmla="*/ 2147483647 w 915"/>
              <a:gd name="T95" fmla="*/ 2147483647 h 1103"/>
              <a:gd name="T96" fmla="*/ 2147483647 w 915"/>
              <a:gd name="T97" fmla="*/ 2147483647 h 1103"/>
              <a:gd name="T98" fmla="*/ 2147483647 w 915"/>
              <a:gd name="T99" fmla="*/ 2147483647 h 1103"/>
              <a:gd name="T100" fmla="*/ 2147483647 w 915"/>
              <a:gd name="T101" fmla="*/ 2147483647 h 1103"/>
              <a:gd name="T102" fmla="*/ 2147483647 w 915"/>
              <a:gd name="T103" fmla="*/ 2147483647 h 1103"/>
              <a:gd name="T104" fmla="*/ 2147483647 w 915"/>
              <a:gd name="T105" fmla="*/ 2147483647 h 1103"/>
              <a:gd name="T106" fmla="*/ 2147483647 w 915"/>
              <a:gd name="T107" fmla="*/ 2147483647 h 1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5"/>
              <a:gd name="T163" fmla="*/ 0 h 1103"/>
              <a:gd name="T164" fmla="*/ 915 w 915"/>
              <a:gd name="T165" fmla="*/ 1103 h 1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5" h="1103">
                <a:moveTo>
                  <a:pt x="423" y="14"/>
                </a:moveTo>
                <a:lnTo>
                  <a:pt x="312" y="7"/>
                </a:lnTo>
                <a:lnTo>
                  <a:pt x="176" y="0"/>
                </a:lnTo>
                <a:lnTo>
                  <a:pt x="171" y="78"/>
                </a:lnTo>
                <a:lnTo>
                  <a:pt x="75" y="74"/>
                </a:lnTo>
                <a:lnTo>
                  <a:pt x="63" y="95"/>
                </a:lnTo>
                <a:lnTo>
                  <a:pt x="68" y="90"/>
                </a:lnTo>
                <a:lnTo>
                  <a:pt x="75" y="121"/>
                </a:lnTo>
                <a:lnTo>
                  <a:pt x="83" y="195"/>
                </a:lnTo>
                <a:lnTo>
                  <a:pt x="101" y="238"/>
                </a:lnTo>
                <a:lnTo>
                  <a:pt x="106" y="293"/>
                </a:lnTo>
                <a:lnTo>
                  <a:pt x="93" y="417"/>
                </a:lnTo>
                <a:lnTo>
                  <a:pt x="78" y="417"/>
                </a:lnTo>
                <a:lnTo>
                  <a:pt x="83" y="438"/>
                </a:lnTo>
                <a:lnTo>
                  <a:pt x="85" y="476"/>
                </a:lnTo>
                <a:lnTo>
                  <a:pt x="93" y="514"/>
                </a:lnTo>
                <a:lnTo>
                  <a:pt x="90" y="529"/>
                </a:lnTo>
                <a:lnTo>
                  <a:pt x="83" y="550"/>
                </a:lnTo>
                <a:lnTo>
                  <a:pt x="85" y="567"/>
                </a:lnTo>
                <a:lnTo>
                  <a:pt x="85" y="581"/>
                </a:lnTo>
                <a:lnTo>
                  <a:pt x="85" y="593"/>
                </a:lnTo>
                <a:lnTo>
                  <a:pt x="93" y="605"/>
                </a:lnTo>
                <a:lnTo>
                  <a:pt x="93" y="612"/>
                </a:lnTo>
                <a:lnTo>
                  <a:pt x="78" y="624"/>
                </a:lnTo>
                <a:lnTo>
                  <a:pt x="60" y="615"/>
                </a:lnTo>
                <a:lnTo>
                  <a:pt x="48" y="612"/>
                </a:lnTo>
                <a:lnTo>
                  <a:pt x="30" y="612"/>
                </a:lnTo>
                <a:lnTo>
                  <a:pt x="25" y="612"/>
                </a:lnTo>
                <a:lnTo>
                  <a:pt x="17" y="610"/>
                </a:lnTo>
                <a:lnTo>
                  <a:pt x="15" y="605"/>
                </a:lnTo>
                <a:lnTo>
                  <a:pt x="10" y="610"/>
                </a:lnTo>
                <a:lnTo>
                  <a:pt x="2" y="615"/>
                </a:lnTo>
                <a:lnTo>
                  <a:pt x="0" y="619"/>
                </a:lnTo>
                <a:lnTo>
                  <a:pt x="0" y="624"/>
                </a:lnTo>
                <a:lnTo>
                  <a:pt x="0" y="634"/>
                </a:lnTo>
                <a:lnTo>
                  <a:pt x="10" y="648"/>
                </a:lnTo>
                <a:lnTo>
                  <a:pt x="10" y="657"/>
                </a:lnTo>
                <a:lnTo>
                  <a:pt x="10" y="662"/>
                </a:lnTo>
                <a:lnTo>
                  <a:pt x="17" y="662"/>
                </a:lnTo>
                <a:lnTo>
                  <a:pt x="25" y="665"/>
                </a:lnTo>
                <a:lnTo>
                  <a:pt x="25" y="677"/>
                </a:lnTo>
                <a:lnTo>
                  <a:pt x="37" y="698"/>
                </a:lnTo>
                <a:lnTo>
                  <a:pt x="53" y="719"/>
                </a:lnTo>
                <a:lnTo>
                  <a:pt x="53" y="731"/>
                </a:lnTo>
                <a:lnTo>
                  <a:pt x="55" y="736"/>
                </a:lnTo>
                <a:lnTo>
                  <a:pt x="63" y="743"/>
                </a:lnTo>
                <a:lnTo>
                  <a:pt x="68" y="762"/>
                </a:lnTo>
                <a:lnTo>
                  <a:pt x="78" y="781"/>
                </a:lnTo>
                <a:lnTo>
                  <a:pt x="68" y="791"/>
                </a:lnTo>
                <a:lnTo>
                  <a:pt x="60" y="798"/>
                </a:lnTo>
                <a:lnTo>
                  <a:pt x="60" y="803"/>
                </a:lnTo>
                <a:lnTo>
                  <a:pt x="60" y="812"/>
                </a:lnTo>
                <a:lnTo>
                  <a:pt x="63" y="824"/>
                </a:lnTo>
                <a:lnTo>
                  <a:pt x="75" y="834"/>
                </a:lnTo>
                <a:lnTo>
                  <a:pt x="83" y="841"/>
                </a:lnTo>
                <a:lnTo>
                  <a:pt x="101" y="831"/>
                </a:lnTo>
                <a:lnTo>
                  <a:pt x="106" y="834"/>
                </a:lnTo>
                <a:lnTo>
                  <a:pt x="108" y="834"/>
                </a:lnTo>
                <a:lnTo>
                  <a:pt x="116" y="834"/>
                </a:lnTo>
                <a:lnTo>
                  <a:pt x="121" y="834"/>
                </a:lnTo>
                <a:lnTo>
                  <a:pt x="131" y="841"/>
                </a:lnTo>
                <a:lnTo>
                  <a:pt x="143" y="848"/>
                </a:lnTo>
                <a:lnTo>
                  <a:pt x="154" y="860"/>
                </a:lnTo>
                <a:lnTo>
                  <a:pt x="154" y="870"/>
                </a:lnTo>
                <a:lnTo>
                  <a:pt x="159" y="884"/>
                </a:lnTo>
                <a:lnTo>
                  <a:pt x="161" y="905"/>
                </a:lnTo>
                <a:lnTo>
                  <a:pt x="171" y="922"/>
                </a:lnTo>
                <a:lnTo>
                  <a:pt x="176" y="955"/>
                </a:lnTo>
                <a:lnTo>
                  <a:pt x="176" y="970"/>
                </a:lnTo>
                <a:lnTo>
                  <a:pt x="179" y="993"/>
                </a:lnTo>
                <a:lnTo>
                  <a:pt x="186" y="996"/>
                </a:lnTo>
                <a:lnTo>
                  <a:pt x="186" y="998"/>
                </a:lnTo>
                <a:lnTo>
                  <a:pt x="191" y="1005"/>
                </a:lnTo>
                <a:lnTo>
                  <a:pt x="199" y="1005"/>
                </a:lnTo>
                <a:lnTo>
                  <a:pt x="217" y="1010"/>
                </a:lnTo>
                <a:lnTo>
                  <a:pt x="229" y="1013"/>
                </a:lnTo>
                <a:lnTo>
                  <a:pt x="239" y="1013"/>
                </a:lnTo>
                <a:lnTo>
                  <a:pt x="244" y="1015"/>
                </a:lnTo>
                <a:lnTo>
                  <a:pt x="247" y="1024"/>
                </a:lnTo>
                <a:lnTo>
                  <a:pt x="252" y="1044"/>
                </a:lnTo>
                <a:lnTo>
                  <a:pt x="254" y="1048"/>
                </a:lnTo>
                <a:lnTo>
                  <a:pt x="262" y="1053"/>
                </a:lnTo>
                <a:lnTo>
                  <a:pt x="277" y="1075"/>
                </a:lnTo>
                <a:lnTo>
                  <a:pt x="285" y="1084"/>
                </a:lnTo>
                <a:lnTo>
                  <a:pt x="285" y="1101"/>
                </a:lnTo>
                <a:lnTo>
                  <a:pt x="312" y="1101"/>
                </a:lnTo>
                <a:lnTo>
                  <a:pt x="323" y="1101"/>
                </a:lnTo>
                <a:lnTo>
                  <a:pt x="330" y="1103"/>
                </a:lnTo>
                <a:lnTo>
                  <a:pt x="338" y="1103"/>
                </a:lnTo>
                <a:lnTo>
                  <a:pt x="355" y="1098"/>
                </a:lnTo>
                <a:lnTo>
                  <a:pt x="370" y="1089"/>
                </a:lnTo>
                <a:lnTo>
                  <a:pt x="375" y="1041"/>
                </a:lnTo>
                <a:lnTo>
                  <a:pt x="378" y="1036"/>
                </a:lnTo>
                <a:lnTo>
                  <a:pt x="391" y="1027"/>
                </a:lnTo>
                <a:lnTo>
                  <a:pt x="393" y="1022"/>
                </a:lnTo>
                <a:lnTo>
                  <a:pt x="393" y="1013"/>
                </a:lnTo>
                <a:lnTo>
                  <a:pt x="391" y="993"/>
                </a:lnTo>
                <a:lnTo>
                  <a:pt x="391" y="982"/>
                </a:lnTo>
                <a:lnTo>
                  <a:pt x="393" y="979"/>
                </a:lnTo>
                <a:lnTo>
                  <a:pt x="406" y="979"/>
                </a:lnTo>
                <a:lnTo>
                  <a:pt x="416" y="979"/>
                </a:lnTo>
                <a:lnTo>
                  <a:pt x="428" y="977"/>
                </a:lnTo>
                <a:lnTo>
                  <a:pt x="428" y="963"/>
                </a:lnTo>
                <a:lnTo>
                  <a:pt x="428" y="939"/>
                </a:lnTo>
                <a:lnTo>
                  <a:pt x="436" y="924"/>
                </a:lnTo>
                <a:lnTo>
                  <a:pt x="444" y="917"/>
                </a:lnTo>
                <a:lnTo>
                  <a:pt x="444" y="922"/>
                </a:lnTo>
                <a:lnTo>
                  <a:pt x="454" y="922"/>
                </a:lnTo>
                <a:lnTo>
                  <a:pt x="459" y="908"/>
                </a:lnTo>
                <a:lnTo>
                  <a:pt x="461" y="905"/>
                </a:lnTo>
                <a:lnTo>
                  <a:pt x="474" y="908"/>
                </a:lnTo>
                <a:lnTo>
                  <a:pt x="489" y="924"/>
                </a:lnTo>
                <a:lnTo>
                  <a:pt x="492" y="927"/>
                </a:lnTo>
                <a:lnTo>
                  <a:pt x="512" y="939"/>
                </a:lnTo>
                <a:lnTo>
                  <a:pt x="519" y="941"/>
                </a:lnTo>
                <a:lnTo>
                  <a:pt x="527" y="943"/>
                </a:lnTo>
                <a:lnTo>
                  <a:pt x="552" y="970"/>
                </a:lnTo>
                <a:lnTo>
                  <a:pt x="560" y="977"/>
                </a:lnTo>
                <a:lnTo>
                  <a:pt x="575" y="982"/>
                </a:lnTo>
                <a:lnTo>
                  <a:pt x="577" y="979"/>
                </a:lnTo>
                <a:lnTo>
                  <a:pt x="585" y="974"/>
                </a:lnTo>
                <a:lnTo>
                  <a:pt x="590" y="974"/>
                </a:lnTo>
                <a:lnTo>
                  <a:pt x="600" y="970"/>
                </a:lnTo>
                <a:lnTo>
                  <a:pt x="608" y="974"/>
                </a:lnTo>
                <a:lnTo>
                  <a:pt x="615" y="982"/>
                </a:lnTo>
                <a:lnTo>
                  <a:pt x="638" y="974"/>
                </a:lnTo>
                <a:lnTo>
                  <a:pt x="645" y="974"/>
                </a:lnTo>
                <a:lnTo>
                  <a:pt x="668" y="982"/>
                </a:lnTo>
                <a:lnTo>
                  <a:pt x="673" y="982"/>
                </a:lnTo>
                <a:lnTo>
                  <a:pt x="681" y="998"/>
                </a:lnTo>
                <a:lnTo>
                  <a:pt x="696" y="1001"/>
                </a:lnTo>
                <a:lnTo>
                  <a:pt x="716" y="974"/>
                </a:lnTo>
                <a:lnTo>
                  <a:pt x="729" y="955"/>
                </a:lnTo>
                <a:lnTo>
                  <a:pt x="746" y="939"/>
                </a:lnTo>
                <a:lnTo>
                  <a:pt x="777" y="936"/>
                </a:lnTo>
                <a:lnTo>
                  <a:pt x="789" y="941"/>
                </a:lnTo>
                <a:lnTo>
                  <a:pt x="830" y="953"/>
                </a:lnTo>
                <a:lnTo>
                  <a:pt x="827" y="924"/>
                </a:lnTo>
                <a:lnTo>
                  <a:pt x="792" y="784"/>
                </a:lnTo>
                <a:lnTo>
                  <a:pt x="789" y="743"/>
                </a:lnTo>
                <a:lnTo>
                  <a:pt x="915" y="526"/>
                </a:lnTo>
                <a:lnTo>
                  <a:pt x="880" y="517"/>
                </a:lnTo>
                <a:lnTo>
                  <a:pt x="860" y="498"/>
                </a:lnTo>
                <a:lnTo>
                  <a:pt x="822" y="481"/>
                </a:lnTo>
                <a:lnTo>
                  <a:pt x="819" y="469"/>
                </a:lnTo>
                <a:lnTo>
                  <a:pt x="789" y="464"/>
                </a:lnTo>
                <a:lnTo>
                  <a:pt x="769" y="453"/>
                </a:lnTo>
                <a:lnTo>
                  <a:pt x="751" y="431"/>
                </a:lnTo>
                <a:lnTo>
                  <a:pt x="716" y="402"/>
                </a:lnTo>
                <a:lnTo>
                  <a:pt x="688" y="341"/>
                </a:lnTo>
                <a:lnTo>
                  <a:pt x="683" y="293"/>
                </a:lnTo>
                <a:lnTo>
                  <a:pt x="661" y="243"/>
                </a:lnTo>
                <a:lnTo>
                  <a:pt x="645" y="224"/>
                </a:lnTo>
                <a:lnTo>
                  <a:pt x="645" y="219"/>
                </a:lnTo>
                <a:lnTo>
                  <a:pt x="590" y="183"/>
                </a:lnTo>
                <a:lnTo>
                  <a:pt x="555" y="140"/>
                </a:lnTo>
                <a:lnTo>
                  <a:pt x="532" y="124"/>
                </a:lnTo>
                <a:lnTo>
                  <a:pt x="499" y="86"/>
                </a:lnTo>
                <a:lnTo>
                  <a:pt x="481" y="78"/>
                </a:lnTo>
                <a:lnTo>
                  <a:pt x="466" y="64"/>
                </a:lnTo>
                <a:lnTo>
                  <a:pt x="444" y="19"/>
                </a:lnTo>
                <a:lnTo>
                  <a:pt x="428" y="16"/>
                </a:lnTo>
                <a:lnTo>
                  <a:pt x="423" y="14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3175">
            <a:noFill/>
            <a:prstDash val="solid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4" name="3 CuadroTexto"/>
          <p:cNvSpPr txBox="1"/>
          <p:nvPr/>
        </p:nvSpPr>
        <p:spPr>
          <a:xfrm>
            <a:off x="251520" y="1988840"/>
            <a:ext cx="4355976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4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La generación y distribución de la riqueza y el bienestar social son </a:t>
            </a:r>
          </a:p>
          <a:p>
            <a:pPr algn="ctr"/>
            <a:r>
              <a:rPr lang="es-MX" sz="4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asimétricos ...</a:t>
            </a:r>
            <a:endParaRPr lang="es-MX" sz="40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0" y="764704"/>
            <a:ext cx="579613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44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El Problema Central:</a:t>
            </a:r>
            <a:endParaRPr lang="es-MX" sz="4400" b="1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55 Grupo"/>
          <p:cNvGrpSpPr/>
          <p:nvPr/>
        </p:nvGrpSpPr>
        <p:grpSpPr>
          <a:xfrm>
            <a:off x="467544" y="797161"/>
            <a:ext cx="8064896" cy="5872199"/>
            <a:chOff x="467544" y="764704"/>
            <a:chExt cx="8064896" cy="5872199"/>
          </a:xfrm>
        </p:grpSpPr>
        <p:pic>
          <p:nvPicPr>
            <p:cNvPr id="3" name="Picture 2" descr="http://t3.gstatic.com/images?q=tbn:ANd9GcQDCjEpyxz7j58opz5EVO8mUjhvq8dp_3hNi-U9XzTuN0rn3J8&amp;t=1&amp;usg=__q-JZK2Wh88wWlIDvTr42n1RGLLU=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547664" y="764704"/>
              <a:ext cx="5904656" cy="5872199"/>
            </a:xfrm>
            <a:prstGeom prst="rect">
              <a:avLst/>
            </a:prstGeom>
            <a:noFill/>
          </p:spPr>
        </p:pic>
        <p:grpSp>
          <p:nvGrpSpPr>
            <p:cNvPr id="5" name="54 Grupo"/>
            <p:cNvGrpSpPr/>
            <p:nvPr/>
          </p:nvGrpSpPr>
          <p:grpSpPr>
            <a:xfrm>
              <a:off x="467544" y="980728"/>
              <a:ext cx="8064896" cy="5562039"/>
              <a:chOff x="467544" y="980728"/>
              <a:chExt cx="8064896" cy="5562039"/>
            </a:xfrm>
          </p:grpSpPr>
          <p:grpSp>
            <p:nvGrpSpPr>
              <p:cNvPr id="6" name="38 Grupo"/>
              <p:cNvGrpSpPr/>
              <p:nvPr/>
            </p:nvGrpSpPr>
            <p:grpSpPr>
              <a:xfrm>
                <a:off x="467544" y="4188631"/>
                <a:ext cx="8064896" cy="2354136"/>
                <a:chOff x="467544" y="4188631"/>
                <a:chExt cx="8064896" cy="2354136"/>
              </a:xfrm>
            </p:grpSpPr>
            <p:sp>
              <p:nvSpPr>
                <p:cNvPr id="4" name="3 Rectángulo"/>
                <p:cNvSpPr/>
                <p:nvPr/>
              </p:nvSpPr>
              <p:spPr>
                <a:xfrm>
                  <a:off x="3275856" y="4188631"/>
                  <a:ext cx="2736304" cy="10772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600" b="1" dirty="0" smtClean="0"/>
                    <a:t>GENERACION Y DISTRIBUCION DE RIQUEZA Y BIENESTAR SOCIAL ASIMÉTRICO</a:t>
                  </a:r>
                  <a:endParaRPr lang="es-MX" sz="1600" b="1" dirty="0"/>
                </a:p>
              </p:txBody>
            </p:sp>
            <p:sp>
              <p:nvSpPr>
                <p:cNvPr id="21" name="20 Rectángulo"/>
                <p:cNvSpPr/>
                <p:nvPr/>
              </p:nvSpPr>
              <p:spPr>
                <a:xfrm>
                  <a:off x="467544" y="5517232"/>
                  <a:ext cx="1584176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Deficiente cultura empresarial (Innovación, Organización, etc.)</a:t>
                  </a:r>
                  <a:endParaRPr lang="es-MX" sz="1400" b="1" dirty="0"/>
                </a:p>
              </p:txBody>
            </p:sp>
            <p:sp>
              <p:nvSpPr>
                <p:cNvPr id="22" name="21 Rectángulo"/>
                <p:cNvSpPr/>
                <p:nvPr/>
              </p:nvSpPr>
              <p:spPr>
                <a:xfrm>
                  <a:off x="2123728" y="5517232"/>
                  <a:ext cx="1224136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Capitalización deficiente (Nivel de Activos)</a:t>
                  </a:r>
                  <a:endParaRPr lang="es-MX" sz="1400" b="1" dirty="0"/>
                </a:p>
              </p:txBody>
            </p:sp>
            <p:sp>
              <p:nvSpPr>
                <p:cNvPr id="23" name="22 Rectángulo"/>
                <p:cNvSpPr/>
                <p:nvPr/>
              </p:nvSpPr>
              <p:spPr>
                <a:xfrm>
                  <a:off x="3491880" y="5373216"/>
                  <a:ext cx="1512168" cy="11695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Uso y aprovechamiento inadecuado de suelo, agua y vegetación</a:t>
                  </a:r>
                  <a:endParaRPr lang="es-MX" sz="1400" b="1" dirty="0"/>
                </a:p>
              </p:txBody>
            </p:sp>
            <p:sp>
              <p:nvSpPr>
                <p:cNvPr id="24" name="23 Rectángulo"/>
                <p:cNvSpPr/>
                <p:nvPr/>
              </p:nvSpPr>
              <p:spPr>
                <a:xfrm>
                  <a:off x="5292080" y="5517232"/>
                  <a:ext cx="1512168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Bajo nivel de capacitación, información  y asistencia técnica</a:t>
                  </a:r>
                  <a:endParaRPr lang="es-MX" sz="1400" b="1" dirty="0"/>
                </a:p>
              </p:txBody>
            </p:sp>
            <p:sp>
              <p:nvSpPr>
                <p:cNvPr id="25" name="24 Rectángulo"/>
                <p:cNvSpPr/>
                <p:nvPr/>
              </p:nvSpPr>
              <p:spPr>
                <a:xfrm>
                  <a:off x="6948264" y="5517232"/>
                  <a:ext cx="1584176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Esquemas de Financiamiento poco accesibles</a:t>
                  </a:r>
                  <a:endParaRPr lang="es-MX" sz="1400" b="1" dirty="0"/>
                </a:p>
              </p:txBody>
            </p:sp>
          </p:grpSp>
          <p:grpSp>
            <p:nvGrpSpPr>
              <p:cNvPr id="7" name="53 Grupo"/>
              <p:cNvGrpSpPr/>
              <p:nvPr/>
            </p:nvGrpSpPr>
            <p:grpSpPr>
              <a:xfrm>
                <a:off x="1907704" y="980728"/>
                <a:ext cx="5184576" cy="2898904"/>
                <a:chOff x="1907704" y="980728"/>
                <a:chExt cx="5184576" cy="2898904"/>
              </a:xfrm>
            </p:grpSpPr>
            <p:sp>
              <p:nvSpPr>
                <p:cNvPr id="38" name="37 Rectángulo"/>
                <p:cNvSpPr/>
                <p:nvPr/>
              </p:nvSpPr>
              <p:spPr>
                <a:xfrm>
                  <a:off x="1907704" y="3108511"/>
                  <a:ext cx="1728192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Estratos de productores con baja competitividad</a:t>
                  </a:r>
                  <a:endParaRPr lang="es-MX" sz="1400" b="1" dirty="0"/>
                </a:p>
              </p:txBody>
            </p:sp>
            <p:sp>
              <p:nvSpPr>
                <p:cNvPr id="40" name="39 Rectángulo"/>
                <p:cNvSpPr/>
                <p:nvPr/>
              </p:nvSpPr>
              <p:spPr>
                <a:xfrm>
                  <a:off x="5076056" y="3140968"/>
                  <a:ext cx="1728192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Estratos de productores con baja productividad</a:t>
                  </a:r>
                  <a:endParaRPr lang="es-MX" sz="1400" b="1" dirty="0"/>
                </a:p>
              </p:txBody>
            </p:sp>
            <p:sp>
              <p:nvSpPr>
                <p:cNvPr id="41" name="40 Rectángulo"/>
                <p:cNvSpPr/>
                <p:nvPr/>
              </p:nvSpPr>
              <p:spPr>
                <a:xfrm>
                  <a:off x="3851920" y="2492896"/>
                  <a:ext cx="1440160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Degradación de los recursos naturales</a:t>
                  </a:r>
                  <a:endParaRPr lang="es-MX" sz="1400" b="1" dirty="0"/>
                </a:p>
              </p:txBody>
            </p:sp>
            <p:sp>
              <p:nvSpPr>
                <p:cNvPr id="51" name="50 Rectángulo"/>
                <p:cNvSpPr/>
                <p:nvPr/>
              </p:nvSpPr>
              <p:spPr>
                <a:xfrm>
                  <a:off x="5652120" y="2060848"/>
                  <a:ext cx="1440160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Incremento en los índices de criminalidad</a:t>
                  </a:r>
                  <a:endParaRPr lang="es-MX" sz="1400" b="1" dirty="0"/>
                </a:p>
              </p:txBody>
            </p:sp>
            <p:sp>
              <p:nvSpPr>
                <p:cNvPr id="52" name="51 Rectángulo"/>
                <p:cNvSpPr/>
                <p:nvPr/>
              </p:nvSpPr>
              <p:spPr>
                <a:xfrm>
                  <a:off x="2339752" y="1916832"/>
                  <a:ext cx="144016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400" b="1" dirty="0" smtClean="0"/>
                    <a:t>Pérdida de empleo</a:t>
                  </a:r>
                  <a:endParaRPr lang="es-MX" sz="1400" b="1" dirty="0"/>
                </a:p>
              </p:txBody>
            </p:sp>
            <p:sp>
              <p:nvSpPr>
                <p:cNvPr id="53" name="52 Rectángulo"/>
                <p:cNvSpPr/>
                <p:nvPr/>
              </p:nvSpPr>
              <p:spPr>
                <a:xfrm>
                  <a:off x="3419872" y="980728"/>
                  <a:ext cx="2520280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MX" sz="1600" b="1" dirty="0" smtClean="0"/>
                    <a:t>DESCOMPOSICIÓN DEL TEJIDO SOCIAL</a:t>
                  </a:r>
                  <a:endParaRPr lang="es-MX" sz="1600" b="1" dirty="0"/>
                </a:p>
              </p:txBody>
            </p:sp>
          </p:grpSp>
        </p:grpSp>
      </p:grpSp>
      <p:sp>
        <p:nvSpPr>
          <p:cNvPr id="57" name="1 Título"/>
          <p:cNvSpPr txBox="1">
            <a:spLocks/>
          </p:cNvSpPr>
          <p:nvPr/>
        </p:nvSpPr>
        <p:spPr>
          <a:xfrm>
            <a:off x="642910" y="-24"/>
            <a:ext cx="8229600" cy="64294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ÁRBOL DE PROBLEMAS</a:t>
            </a:r>
            <a:endParaRPr kumimoji="0" lang="es-MX" sz="40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6"/>
          <p:cNvSpPr>
            <a:spLocks/>
          </p:cNvSpPr>
          <p:nvPr/>
        </p:nvSpPr>
        <p:spPr bwMode="auto">
          <a:xfrm>
            <a:off x="4860032" y="1584176"/>
            <a:ext cx="4241632" cy="4509120"/>
          </a:xfrm>
          <a:custGeom>
            <a:avLst/>
            <a:gdLst>
              <a:gd name="T0" fmla="*/ 2147483647 w 915"/>
              <a:gd name="T1" fmla="*/ 0 h 1103"/>
              <a:gd name="T2" fmla="*/ 2147483647 w 915"/>
              <a:gd name="T3" fmla="*/ 2147483647 h 1103"/>
              <a:gd name="T4" fmla="*/ 2147483647 w 915"/>
              <a:gd name="T5" fmla="*/ 2147483647 h 1103"/>
              <a:gd name="T6" fmla="*/ 2147483647 w 915"/>
              <a:gd name="T7" fmla="*/ 2147483647 h 1103"/>
              <a:gd name="T8" fmla="*/ 2147483647 w 915"/>
              <a:gd name="T9" fmla="*/ 2147483647 h 1103"/>
              <a:gd name="T10" fmla="*/ 2147483647 w 915"/>
              <a:gd name="T11" fmla="*/ 2147483647 h 1103"/>
              <a:gd name="T12" fmla="*/ 2147483647 w 915"/>
              <a:gd name="T13" fmla="*/ 2147483647 h 1103"/>
              <a:gd name="T14" fmla="*/ 2147483647 w 915"/>
              <a:gd name="T15" fmla="*/ 2147483647 h 1103"/>
              <a:gd name="T16" fmla="*/ 2147483647 w 915"/>
              <a:gd name="T17" fmla="*/ 2147483647 h 1103"/>
              <a:gd name="T18" fmla="*/ 2147483647 w 915"/>
              <a:gd name="T19" fmla="*/ 2147483647 h 1103"/>
              <a:gd name="T20" fmla="*/ 0 w 915"/>
              <a:gd name="T21" fmla="*/ 2147483647 h 1103"/>
              <a:gd name="T22" fmla="*/ 2147483647 w 915"/>
              <a:gd name="T23" fmla="*/ 2147483647 h 1103"/>
              <a:gd name="T24" fmla="*/ 2147483647 w 915"/>
              <a:gd name="T25" fmla="*/ 2147483647 h 1103"/>
              <a:gd name="T26" fmla="*/ 2147483647 w 915"/>
              <a:gd name="T27" fmla="*/ 2147483647 h 1103"/>
              <a:gd name="T28" fmla="*/ 2147483647 w 915"/>
              <a:gd name="T29" fmla="*/ 2147483647 h 1103"/>
              <a:gd name="T30" fmla="*/ 2147483647 w 915"/>
              <a:gd name="T31" fmla="*/ 2147483647 h 1103"/>
              <a:gd name="T32" fmla="*/ 2147483647 w 915"/>
              <a:gd name="T33" fmla="*/ 2147483647 h 1103"/>
              <a:gd name="T34" fmla="*/ 2147483647 w 915"/>
              <a:gd name="T35" fmla="*/ 2147483647 h 1103"/>
              <a:gd name="T36" fmla="*/ 2147483647 w 915"/>
              <a:gd name="T37" fmla="*/ 2147483647 h 1103"/>
              <a:gd name="T38" fmla="*/ 2147483647 w 915"/>
              <a:gd name="T39" fmla="*/ 2147483647 h 1103"/>
              <a:gd name="T40" fmla="*/ 2147483647 w 915"/>
              <a:gd name="T41" fmla="*/ 2147483647 h 1103"/>
              <a:gd name="T42" fmla="*/ 2147483647 w 915"/>
              <a:gd name="T43" fmla="*/ 2147483647 h 1103"/>
              <a:gd name="T44" fmla="*/ 2147483647 w 915"/>
              <a:gd name="T45" fmla="*/ 2147483647 h 1103"/>
              <a:gd name="T46" fmla="*/ 2147483647 w 915"/>
              <a:gd name="T47" fmla="*/ 2147483647 h 1103"/>
              <a:gd name="T48" fmla="*/ 2147483647 w 915"/>
              <a:gd name="T49" fmla="*/ 2147483647 h 1103"/>
              <a:gd name="T50" fmla="*/ 2147483647 w 915"/>
              <a:gd name="T51" fmla="*/ 2147483647 h 1103"/>
              <a:gd name="T52" fmla="*/ 2147483647 w 915"/>
              <a:gd name="T53" fmla="*/ 2147483647 h 1103"/>
              <a:gd name="T54" fmla="*/ 2147483647 w 915"/>
              <a:gd name="T55" fmla="*/ 2147483647 h 1103"/>
              <a:gd name="T56" fmla="*/ 2147483647 w 915"/>
              <a:gd name="T57" fmla="*/ 2147483647 h 1103"/>
              <a:gd name="T58" fmla="*/ 2147483647 w 915"/>
              <a:gd name="T59" fmla="*/ 2147483647 h 1103"/>
              <a:gd name="T60" fmla="*/ 2147483647 w 915"/>
              <a:gd name="T61" fmla="*/ 2147483647 h 1103"/>
              <a:gd name="T62" fmla="*/ 2147483647 w 915"/>
              <a:gd name="T63" fmla="*/ 2147483647 h 1103"/>
              <a:gd name="T64" fmla="*/ 2147483647 w 915"/>
              <a:gd name="T65" fmla="*/ 2147483647 h 1103"/>
              <a:gd name="T66" fmla="*/ 2147483647 w 915"/>
              <a:gd name="T67" fmla="*/ 2147483647 h 1103"/>
              <a:gd name="T68" fmla="*/ 2147483647 w 915"/>
              <a:gd name="T69" fmla="*/ 2147483647 h 1103"/>
              <a:gd name="T70" fmla="*/ 2147483647 w 915"/>
              <a:gd name="T71" fmla="*/ 2147483647 h 1103"/>
              <a:gd name="T72" fmla="*/ 2147483647 w 915"/>
              <a:gd name="T73" fmla="*/ 2147483647 h 1103"/>
              <a:gd name="T74" fmla="*/ 2147483647 w 915"/>
              <a:gd name="T75" fmla="*/ 2147483647 h 1103"/>
              <a:gd name="T76" fmla="*/ 2147483647 w 915"/>
              <a:gd name="T77" fmla="*/ 2147483647 h 1103"/>
              <a:gd name="T78" fmla="*/ 2147483647 w 915"/>
              <a:gd name="T79" fmla="*/ 2147483647 h 1103"/>
              <a:gd name="T80" fmla="*/ 2147483647 w 915"/>
              <a:gd name="T81" fmla="*/ 2147483647 h 1103"/>
              <a:gd name="T82" fmla="*/ 2147483647 w 915"/>
              <a:gd name="T83" fmla="*/ 2147483647 h 1103"/>
              <a:gd name="T84" fmla="*/ 2147483647 w 915"/>
              <a:gd name="T85" fmla="*/ 2147483647 h 1103"/>
              <a:gd name="T86" fmla="*/ 2147483647 w 915"/>
              <a:gd name="T87" fmla="*/ 2147483647 h 1103"/>
              <a:gd name="T88" fmla="*/ 2147483647 w 915"/>
              <a:gd name="T89" fmla="*/ 2147483647 h 1103"/>
              <a:gd name="T90" fmla="*/ 2147483647 w 915"/>
              <a:gd name="T91" fmla="*/ 2147483647 h 1103"/>
              <a:gd name="T92" fmla="*/ 2147483647 w 915"/>
              <a:gd name="T93" fmla="*/ 2147483647 h 1103"/>
              <a:gd name="T94" fmla="*/ 2147483647 w 915"/>
              <a:gd name="T95" fmla="*/ 2147483647 h 1103"/>
              <a:gd name="T96" fmla="*/ 2147483647 w 915"/>
              <a:gd name="T97" fmla="*/ 2147483647 h 1103"/>
              <a:gd name="T98" fmla="*/ 2147483647 w 915"/>
              <a:gd name="T99" fmla="*/ 2147483647 h 1103"/>
              <a:gd name="T100" fmla="*/ 2147483647 w 915"/>
              <a:gd name="T101" fmla="*/ 2147483647 h 1103"/>
              <a:gd name="T102" fmla="*/ 2147483647 w 915"/>
              <a:gd name="T103" fmla="*/ 2147483647 h 1103"/>
              <a:gd name="T104" fmla="*/ 2147483647 w 915"/>
              <a:gd name="T105" fmla="*/ 2147483647 h 1103"/>
              <a:gd name="T106" fmla="*/ 2147483647 w 915"/>
              <a:gd name="T107" fmla="*/ 2147483647 h 1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5"/>
              <a:gd name="T163" fmla="*/ 0 h 1103"/>
              <a:gd name="T164" fmla="*/ 915 w 915"/>
              <a:gd name="T165" fmla="*/ 1103 h 1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5" h="1103">
                <a:moveTo>
                  <a:pt x="423" y="14"/>
                </a:moveTo>
                <a:lnTo>
                  <a:pt x="312" y="7"/>
                </a:lnTo>
                <a:lnTo>
                  <a:pt x="176" y="0"/>
                </a:lnTo>
                <a:lnTo>
                  <a:pt x="171" y="78"/>
                </a:lnTo>
                <a:lnTo>
                  <a:pt x="75" y="74"/>
                </a:lnTo>
                <a:lnTo>
                  <a:pt x="63" y="95"/>
                </a:lnTo>
                <a:lnTo>
                  <a:pt x="68" y="90"/>
                </a:lnTo>
                <a:lnTo>
                  <a:pt x="75" y="121"/>
                </a:lnTo>
                <a:lnTo>
                  <a:pt x="83" y="195"/>
                </a:lnTo>
                <a:lnTo>
                  <a:pt x="101" y="238"/>
                </a:lnTo>
                <a:lnTo>
                  <a:pt x="106" y="293"/>
                </a:lnTo>
                <a:lnTo>
                  <a:pt x="93" y="417"/>
                </a:lnTo>
                <a:lnTo>
                  <a:pt x="78" y="417"/>
                </a:lnTo>
                <a:lnTo>
                  <a:pt x="83" y="438"/>
                </a:lnTo>
                <a:lnTo>
                  <a:pt x="85" y="476"/>
                </a:lnTo>
                <a:lnTo>
                  <a:pt x="93" y="514"/>
                </a:lnTo>
                <a:lnTo>
                  <a:pt x="90" y="529"/>
                </a:lnTo>
                <a:lnTo>
                  <a:pt x="83" y="550"/>
                </a:lnTo>
                <a:lnTo>
                  <a:pt x="85" y="567"/>
                </a:lnTo>
                <a:lnTo>
                  <a:pt x="85" y="581"/>
                </a:lnTo>
                <a:lnTo>
                  <a:pt x="85" y="593"/>
                </a:lnTo>
                <a:lnTo>
                  <a:pt x="93" y="605"/>
                </a:lnTo>
                <a:lnTo>
                  <a:pt x="93" y="612"/>
                </a:lnTo>
                <a:lnTo>
                  <a:pt x="78" y="624"/>
                </a:lnTo>
                <a:lnTo>
                  <a:pt x="60" y="615"/>
                </a:lnTo>
                <a:lnTo>
                  <a:pt x="48" y="612"/>
                </a:lnTo>
                <a:lnTo>
                  <a:pt x="30" y="612"/>
                </a:lnTo>
                <a:lnTo>
                  <a:pt x="25" y="612"/>
                </a:lnTo>
                <a:lnTo>
                  <a:pt x="17" y="610"/>
                </a:lnTo>
                <a:lnTo>
                  <a:pt x="15" y="605"/>
                </a:lnTo>
                <a:lnTo>
                  <a:pt x="10" y="610"/>
                </a:lnTo>
                <a:lnTo>
                  <a:pt x="2" y="615"/>
                </a:lnTo>
                <a:lnTo>
                  <a:pt x="0" y="619"/>
                </a:lnTo>
                <a:lnTo>
                  <a:pt x="0" y="624"/>
                </a:lnTo>
                <a:lnTo>
                  <a:pt x="0" y="634"/>
                </a:lnTo>
                <a:lnTo>
                  <a:pt x="10" y="648"/>
                </a:lnTo>
                <a:lnTo>
                  <a:pt x="10" y="657"/>
                </a:lnTo>
                <a:lnTo>
                  <a:pt x="10" y="662"/>
                </a:lnTo>
                <a:lnTo>
                  <a:pt x="17" y="662"/>
                </a:lnTo>
                <a:lnTo>
                  <a:pt x="25" y="665"/>
                </a:lnTo>
                <a:lnTo>
                  <a:pt x="25" y="677"/>
                </a:lnTo>
                <a:lnTo>
                  <a:pt x="37" y="698"/>
                </a:lnTo>
                <a:lnTo>
                  <a:pt x="53" y="719"/>
                </a:lnTo>
                <a:lnTo>
                  <a:pt x="53" y="731"/>
                </a:lnTo>
                <a:lnTo>
                  <a:pt x="55" y="736"/>
                </a:lnTo>
                <a:lnTo>
                  <a:pt x="63" y="743"/>
                </a:lnTo>
                <a:lnTo>
                  <a:pt x="68" y="762"/>
                </a:lnTo>
                <a:lnTo>
                  <a:pt x="78" y="781"/>
                </a:lnTo>
                <a:lnTo>
                  <a:pt x="68" y="791"/>
                </a:lnTo>
                <a:lnTo>
                  <a:pt x="60" y="798"/>
                </a:lnTo>
                <a:lnTo>
                  <a:pt x="60" y="803"/>
                </a:lnTo>
                <a:lnTo>
                  <a:pt x="60" y="812"/>
                </a:lnTo>
                <a:lnTo>
                  <a:pt x="63" y="824"/>
                </a:lnTo>
                <a:lnTo>
                  <a:pt x="75" y="834"/>
                </a:lnTo>
                <a:lnTo>
                  <a:pt x="83" y="841"/>
                </a:lnTo>
                <a:lnTo>
                  <a:pt x="101" y="831"/>
                </a:lnTo>
                <a:lnTo>
                  <a:pt x="106" y="834"/>
                </a:lnTo>
                <a:lnTo>
                  <a:pt x="108" y="834"/>
                </a:lnTo>
                <a:lnTo>
                  <a:pt x="116" y="834"/>
                </a:lnTo>
                <a:lnTo>
                  <a:pt x="121" y="834"/>
                </a:lnTo>
                <a:lnTo>
                  <a:pt x="131" y="841"/>
                </a:lnTo>
                <a:lnTo>
                  <a:pt x="143" y="848"/>
                </a:lnTo>
                <a:lnTo>
                  <a:pt x="154" y="860"/>
                </a:lnTo>
                <a:lnTo>
                  <a:pt x="154" y="870"/>
                </a:lnTo>
                <a:lnTo>
                  <a:pt x="159" y="884"/>
                </a:lnTo>
                <a:lnTo>
                  <a:pt x="161" y="905"/>
                </a:lnTo>
                <a:lnTo>
                  <a:pt x="171" y="922"/>
                </a:lnTo>
                <a:lnTo>
                  <a:pt x="176" y="955"/>
                </a:lnTo>
                <a:lnTo>
                  <a:pt x="176" y="970"/>
                </a:lnTo>
                <a:lnTo>
                  <a:pt x="179" y="993"/>
                </a:lnTo>
                <a:lnTo>
                  <a:pt x="186" y="996"/>
                </a:lnTo>
                <a:lnTo>
                  <a:pt x="186" y="998"/>
                </a:lnTo>
                <a:lnTo>
                  <a:pt x="191" y="1005"/>
                </a:lnTo>
                <a:lnTo>
                  <a:pt x="199" y="1005"/>
                </a:lnTo>
                <a:lnTo>
                  <a:pt x="217" y="1010"/>
                </a:lnTo>
                <a:lnTo>
                  <a:pt x="229" y="1013"/>
                </a:lnTo>
                <a:lnTo>
                  <a:pt x="239" y="1013"/>
                </a:lnTo>
                <a:lnTo>
                  <a:pt x="244" y="1015"/>
                </a:lnTo>
                <a:lnTo>
                  <a:pt x="247" y="1024"/>
                </a:lnTo>
                <a:lnTo>
                  <a:pt x="252" y="1044"/>
                </a:lnTo>
                <a:lnTo>
                  <a:pt x="254" y="1048"/>
                </a:lnTo>
                <a:lnTo>
                  <a:pt x="262" y="1053"/>
                </a:lnTo>
                <a:lnTo>
                  <a:pt x="277" y="1075"/>
                </a:lnTo>
                <a:lnTo>
                  <a:pt x="285" y="1084"/>
                </a:lnTo>
                <a:lnTo>
                  <a:pt x="285" y="1101"/>
                </a:lnTo>
                <a:lnTo>
                  <a:pt x="312" y="1101"/>
                </a:lnTo>
                <a:lnTo>
                  <a:pt x="323" y="1101"/>
                </a:lnTo>
                <a:lnTo>
                  <a:pt x="330" y="1103"/>
                </a:lnTo>
                <a:lnTo>
                  <a:pt x="338" y="1103"/>
                </a:lnTo>
                <a:lnTo>
                  <a:pt x="355" y="1098"/>
                </a:lnTo>
                <a:lnTo>
                  <a:pt x="370" y="1089"/>
                </a:lnTo>
                <a:lnTo>
                  <a:pt x="375" y="1041"/>
                </a:lnTo>
                <a:lnTo>
                  <a:pt x="378" y="1036"/>
                </a:lnTo>
                <a:lnTo>
                  <a:pt x="391" y="1027"/>
                </a:lnTo>
                <a:lnTo>
                  <a:pt x="393" y="1022"/>
                </a:lnTo>
                <a:lnTo>
                  <a:pt x="393" y="1013"/>
                </a:lnTo>
                <a:lnTo>
                  <a:pt x="391" y="993"/>
                </a:lnTo>
                <a:lnTo>
                  <a:pt x="391" y="982"/>
                </a:lnTo>
                <a:lnTo>
                  <a:pt x="393" y="979"/>
                </a:lnTo>
                <a:lnTo>
                  <a:pt x="406" y="979"/>
                </a:lnTo>
                <a:lnTo>
                  <a:pt x="416" y="979"/>
                </a:lnTo>
                <a:lnTo>
                  <a:pt x="428" y="977"/>
                </a:lnTo>
                <a:lnTo>
                  <a:pt x="428" y="963"/>
                </a:lnTo>
                <a:lnTo>
                  <a:pt x="428" y="939"/>
                </a:lnTo>
                <a:lnTo>
                  <a:pt x="436" y="924"/>
                </a:lnTo>
                <a:lnTo>
                  <a:pt x="444" y="917"/>
                </a:lnTo>
                <a:lnTo>
                  <a:pt x="444" y="922"/>
                </a:lnTo>
                <a:lnTo>
                  <a:pt x="454" y="922"/>
                </a:lnTo>
                <a:lnTo>
                  <a:pt x="459" y="908"/>
                </a:lnTo>
                <a:lnTo>
                  <a:pt x="461" y="905"/>
                </a:lnTo>
                <a:lnTo>
                  <a:pt x="474" y="908"/>
                </a:lnTo>
                <a:lnTo>
                  <a:pt x="489" y="924"/>
                </a:lnTo>
                <a:lnTo>
                  <a:pt x="492" y="927"/>
                </a:lnTo>
                <a:lnTo>
                  <a:pt x="512" y="939"/>
                </a:lnTo>
                <a:lnTo>
                  <a:pt x="519" y="941"/>
                </a:lnTo>
                <a:lnTo>
                  <a:pt x="527" y="943"/>
                </a:lnTo>
                <a:lnTo>
                  <a:pt x="552" y="970"/>
                </a:lnTo>
                <a:lnTo>
                  <a:pt x="560" y="977"/>
                </a:lnTo>
                <a:lnTo>
                  <a:pt x="575" y="982"/>
                </a:lnTo>
                <a:lnTo>
                  <a:pt x="577" y="979"/>
                </a:lnTo>
                <a:lnTo>
                  <a:pt x="585" y="974"/>
                </a:lnTo>
                <a:lnTo>
                  <a:pt x="590" y="974"/>
                </a:lnTo>
                <a:lnTo>
                  <a:pt x="600" y="970"/>
                </a:lnTo>
                <a:lnTo>
                  <a:pt x="608" y="974"/>
                </a:lnTo>
                <a:lnTo>
                  <a:pt x="615" y="982"/>
                </a:lnTo>
                <a:lnTo>
                  <a:pt x="638" y="974"/>
                </a:lnTo>
                <a:lnTo>
                  <a:pt x="645" y="974"/>
                </a:lnTo>
                <a:lnTo>
                  <a:pt x="668" y="982"/>
                </a:lnTo>
                <a:lnTo>
                  <a:pt x="673" y="982"/>
                </a:lnTo>
                <a:lnTo>
                  <a:pt x="681" y="998"/>
                </a:lnTo>
                <a:lnTo>
                  <a:pt x="696" y="1001"/>
                </a:lnTo>
                <a:lnTo>
                  <a:pt x="716" y="974"/>
                </a:lnTo>
                <a:lnTo>
                  <a:pt x="729" y="955"/>
                </a:lnTo>
                <a:lnTo>
                  <a:pt x="746" y="939"/>
                </a:lnTo>
                <a:lnTo>
                  <a:pt x="777" y="936"/>
                </a:lnTo>
                <a:lnTo>
                  <a:pt x="789" y="941"/>
                </a:lnTo>
                <a:lnTo>
                  <a:pt x="830" y="953"/>
                </a:lnTo>
                <a:lnTo>
                  <a:pt x="827" y="924"/>
                </a:lnTo>
                <a:lnTo>
                  <a:pt x="792" y="784"/>
                </a:lnTo>
                <a:lnTo>
                  <a:pt x="789" y="743"/>
                </a:lnTo>
                <a:lnTo>
                  <a:pt x="915" y="526"/>
                </a:lnTo>
                <a:lnTo>
                  <a:pt x="880" y="517"/>
                </a:lnTo>
                <a:lnTo>
                  <a:pt x="860" y="498"/>
                </a:lnTo>
                <a:lnTo>
                  <a:pt x="822" y="481"/>
                </a:lnTo>
                <a:lnTo>
                  <a:pt x="819" y="469"/>
                </a:lnTo>
                <a:lnTo>
                  <a:pt x="789" y="464"/>
                </a:lnTo>
                <a:lnTo>
                  <a:pt x="769" y="453"/>
                </a:lnTo>
                <a:lnTo>
                  <a:pt x="751" y="431"/>
                </a:lnTo>
                <a:lnTo>
                  <a:pt x="716" y="402"/>
                </a:lnTo>
                <a:lnTo>
                  <a:pt x="688" y="341"/>
                </a:lnTo>
                <a:lnTo>
                  <a:pt x="683" y="293"/>
                </a:lnTo>
                <a:lnTo>
                  <a:pt x="661" y="243"/>
                </a:lnTo>
                <a:lnTo>
                  <a:pt x="645" y="224"/>
                </a:lnTo>
                <a:lnTo>
                  <a:pt x="645" y="219"/>
                </a:lnTo>
                <a:lnTo>
                  <a:pt x="590" y="183"/>
                </a:lnTo>
                <a:lnTo>
                  <a:pt x="555" y="140"/>
                </a:lnTo>
                <a:lnTo>
                  <a:pt x="532" y="124"/>
                </a:lnTo>
                <a:lnTo>
                  <a:pt x="499" y="86"/>
                </a:lnTo>
                <a:lnTo>
                  <a:pt x="481" y="78"/>
                </a:lnTo>
                <a:lnTo>
                  <a:pt x="466" y="64"/>
                </a:lnTo>
                <a:lnTo>
                  <a:pt x="444" y="19"/>
                </a:lnTo>
                <a:lnTo>
                  <a:pt x="428" y="16"/>
                </a:lnTo>
                <a:lnTo>
                  <a:pt x="423" y="14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3175">
            <a:noFill/>
            <a:prstDash val="solid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6" name="5 CuadroTexto"/>
          <p:cNvSpPr txBox="1"/>
          <p:nvPr/>
        </p:nvSpPr>
        <p:spPr>
          <a:xfrm>
            <a:off x="539552" y="2420888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El Origen del Problema</a:t>
            </a:r>
            <a:endParaRPr lang="es-MX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6228184" y="1484784"/>
            <a:ext cx="27718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MX" dirty="0" smtClean="0"/>
              <a:t>Cuatro estratos abajo del ingreso medio nacional.</a:t>
            </a:r>
          </a:p>
        </p:txBody>
      </p:sp>
      <p:pic>
        <p:nvPicPr>
          <p:cNvPr id="5" name="4 Imagen"/>
          <p:cNvPicPr/>
          <p:nvPr/>
        </p:nvPicPr>
        <p:blipFill>
          <a:blip r:embed="rId3" cstate="print"/>
          <a:srcRect b="8163"/>
          <a:stretch>
            <a:fillRect/>
          </a:stretch>
        </p:blipFill>
        <p:spPr bwMode="auto">
          <a:xfrm>
            <a:off x="35496" y="2492896"/>
            <a:ext cx="6264696" cy="336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323528" y="1466200"/>
          <a:ext cx="3744416" cy="100393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008112"/>
                <a:gridCol w="936104"/>
                <a:gridCol w="864096"/>
                <a:gridCol w="936104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Nivel de Activos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Altos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Bajos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General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$263,014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$112,524   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$44,796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</a:t>
                      </a:r>
                      <a:r>
                        <a:rPr lang="es-MX" sz="16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$155,277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6228184" y="5949280"/>
            <a:ext cx="2771800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Fuente: Evaluaci</a:t>
            </a:r>
            <a:r>
              <a:rPr kumimoji="0" lang="es-MX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MX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de L</a:t>
            </a:r>
            <a:r>
              <a:rPr kumimoji="0" lang="es-MX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MX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nea Base para los programas de la SAGARPA, 2008.</a:t>
            </a:r>
            <a:endParaRPr kumimoji="0" lang="es-MX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827584" y="5805264"/>
          <a:ext cx="3652366" cy="628650"/>
        </p:xfrm>
        <a:graphic>
          <a:graphicData uri="http://schemas.openxmlformats.org/drawingml/2006/table">
            <a:tbl>
              <a:tblPr/>
              <a:tblGrid>
                <a:gridCol w="1436964"/>
                <a:gridCol w="507252"/>
                <a:gridCol w="1708150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AA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= Activos Alto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=Marginalidad Alta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AM</a:t>
                      </a: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= Activos Medio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</a:t>
                      </a: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=Marginalidad Media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</a:t>
                      </a: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= Activos Bajo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MB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=Marginalidad Baja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395536" y="-27384"/>
            <a:ext cx="846043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36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Ingreso Neto</a:t>
            </a:r>
            <a:endParaRPr lang="es-MX" sz="36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47936" y="776898"/>
            <a:ext cx="8460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Ingreso neto agropecuario por nivel de activos y nivel de marginación</a:t>
            </a:r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6228184" y="3717032"/>
            <a:ext cx="2771800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MX" dirty="0" smtClean="0"/>
              <a:t>El 41% de las UPR en esta categoría y su contribución apenas rebasa el 10% de la riqueza generada por el sector agropecuario del Estado</a:t>
            </a:r>
            <a:r>
              <a:rPr lang="es-MX" b="1" dirty="0" smtClean="0"/>
              <a:t>.</a:t>
            </a:r>
            <a:endParaRPr lang="es-MX" dirty="0" smtClean="0"/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6228184" y="2276872"/>
            <a:ext cx="27718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b="1" dirty="0" smtClean="0"/>
              <a:t>Escala de producción promedio con &lt;5 ha de riego (20 temporal) y hatos con &lt;20 U.A. equivalentes. 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707904" y="4376137"/>
            <a:ext cx="1713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/>
              <a:t>$155,277 Per cápita L.B.</a:t>
            </a:r>
            <a:endParaRPr lang="es-MX" sz="12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707904" y="4592161"/>
            <a:ext cx="20562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/>
              <a:t>$108,000 Per Cápita Nacional</a:t>
            </a:r>
            <a:endParaRPr lang="es-MX" sz="1200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707904" y="4736177"/>
            <a:ext cx="2280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/>
              <a:t>$79,447 Per Cápita Agropecuario</a:t>
            </a:r>
            <a:endParaRPr lang="es-MX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51520" y="1052736"/>
            <a:ext cx="51125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MX" sz="24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La población rural (16% de la estatal)</a:t>
            </a:r>
            <a:r>
              <a:rPr lang="es-MX" sz="2400" dirty="0" smtClean="0">
                <a:ea typeface="Times New Roman" pitchFamily="18" charset="0"/>
                <a:cs typeface="Arial" pitchFamily="34" charset="0"/>
              </a:rPr>
              <a:t>: </a:t>
            </a:r>
          </a:p>
          <a:p>
            <a:pPr lvl="0" algn="just"/>
            <a:endParaRPr lang="es-MX" sz="2400" dirty="0">
              <a:solidFill>
                <a:srgbClr val="00000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lang="es-MX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  <a:ea typeface="Times New Roman" pitchFamily="18" charset="0"/>
                <a:cs typeface="Arial" pitchFamily="34" charset="0"/>
              </a:rPr>
              <a:t>Dispersa</a:t>
            </a:r>
            <a:r>
              <a:rPr lang="es-MX" sz="24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. En más de 4,500 comunidades, </a:t>
            </a:r>
          </a:p>
          <a:p>
            <a:pPr algn="just"/>
            <a:endParaRPr lang="es-MX" sz="2400" dirty="0" smtClean="0">
              <a:solidFill>
                <a:srgbClr val="00000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just"/>
            <a:r>
              <a:rPr lang="es-MX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  <a:ea typeface="Times New Roman" pitchFamily="18" charset="0"/>
                <a:cs typeface="Arial" pitchFamily="34" charset="0"/>
              </a:rPr>
              <a:t>Decrece</a:t>
            </a:r>
            <a:r>
              <a:rPr lang="es-MX" sz="24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. A una tasa del -6% en </a:t>
            </a:r>
            <a:r>
              <a:rPr lang="es-MX" sz="24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últimos diez años</a:t>
            </a:r>
            <a:r>
              <a:rPr lang="es-MX" sz="24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,</a:t>
            </a:r>
          </a:p>
          <a:p>
            <a:pPr lvl="0" algn="just"/>
            <a:endParaRPr lang="es-MX" sz="2400" dirty="0">
              <a:solidFill>
                <a:srgbClr val="00000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just"/>
            <a:r>
              <a:rPr lang="es-MX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  <a:ea typeface="Times New Roman" pitchFamily="18" charset="0"/>
                <a:cs typeface="Arial" pitchFamily="34" charset="0"/>
              </a:rPr>
              <a:t>De atención prioritaria</a:t>
            </a:r>
            <a:r>
              <a:rPr lang="es-MX" sz="2400" b="1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.</a:t>
            </a:r>
            <a:r>
              <a:rPr lang="es-MX" sz="24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 Con 170,308 habitantes con alta y muy alta marginación y </a:t>
            </a:r>
          </a:p>
          <a:p>
            <a:pPr lvl="0" algn="just"/>
            <a:endParaRPr lang="es-MX" sz="2400" dirty="0">
              <a:solidFill>
                <a:srgbClr val="00000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just"/>
            <a:r>
              <a:rPr lang="es-MX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  <a:ea typeface="Times New Roman" pitchFamily="18" charset="0"/>
                <a:cs typeface="Arial" pitchFamily="34" charset="0"/>
              </a:rPr>
              <a:t>De edad avanzada</a:t>
            </a:r>
            <a:r>
              <a:rPr lang="es-MX" sz="24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. 1/3 de la población rural es mayor de 50 años.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23528" y="190381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Vulnerabilidad de la población rural</a:t>
            </a:r>
            <a:endParaRPr lang="es-MX" sz="28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26" name="Picture 14" descr="http://www.mexicoenfotos.com/fotos/01-mexico-chihuahua-cusarare-12254940806466.jpg"/>
          <p:cNvPicPr>
            <a:picLocks noChangeAspect="1" noChangeArrowheads="1"/>
          </p:cNvPicPr>
          <p:nvPr/>
        </p:nvPicPr>
        <p:blipFill>
          <a:blip r:embed="rId3" cstate="print"/>
          <a:srcRect b="26137"/>
          <a:stretch>
            <a:fillRect/>
          </a:stretch>
        </p:blipFill>
        <p:spPr bwMode="auto">
          <a:xfrm>
            <a:off x="5580112" y="1196751"/>
            <a:ext cx="3240000" cy="1794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" descr="http://www.chihuahua.gob.mx/atach2/turismoweb/uploads/TEHUERI4.JPG"/>
          <p:cNvPicPr>
            <a:picLocks noChangeAspect="1" noChangeArrowheads="1"/>
          </p:cNvPicPr>
          <p:nvPr/>
        </p:nvPicPr>
        <p:blipFill>
          <a:blip r:embed="rId4" cstate="print"/>
          <a:srcRect t="7053" b="8306"/>
          <a:stretch>
            <a:fillRect/>
          </a:stretch>
        </p:blipFill>
        <p:spPr bwMode="auto">
          <a:xfrm>
            <a:off x="5580472" y="4869160"/>
            <a:ext cx="3240000" cy="1793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30" descr="http://lh3.ggpht.com/_Cuh9pnpmRdI/SrjZ9xtTkxI/AAAAAAAAAvQ/tC-sXpqK4-0/DSCN4953.JPG"/>
          <p:cNvPicPr>
            <a:picLocks noChangeAspect="1" noChangeArrowheads="1"/>
          </p:cNvPicPr>
          <p:nvPr/>
        </p:nvPicPr>
        <p:blipFill>
          <a:blip r:embed="rId5" cstate="print"/>
          <a:srcRect t="15379" b="16465"/>
          <a:stretch>
            <a:fillRect/>
          </a:stretch>
        </p:blipFill>
        <p:spPr bwMode="auto">
          <a:xfrm>
            <a:off x="5580472" y="3068960"/>
            <a:ext cx="3240000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323528" y="190381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Vulnerabilidad de la población rural</a:t>
            </a:r>
            <a:endParaRPr lang="es-MX" sz="28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26" name="Picture 14" descr="http://www.mexicoenfotos.com/fotos/01-mexico-chihuahua-cusarare-12254940806466.jpg"/>
          <p:cNvPicPr>
            <a:picLocks noChangeAspect="1" noChangeArrowheads="1"/>
          </p:cNvPicPr>
          <p:nvPr/>
        </p:nvPicPr>
        <p:blipFill>
          <a:blip r:embed="rId3" cstate="print"/>
          <a:srcRect b="26137"/>
          <a:stretch>
            <a:fillRect/>
          </a:stretch>
        </p:blipFill>
        <p:spPr bwMode="auto">
          <a:xfrm>
            <a:off x="5580112" y="1196751"/>
            <a:ext cx="3240000" cy="1794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" descr="http://www.chihuahua.gob.mx/atach2/turismoweb/uploads/TEHUERI4.JPG"/>
          <p:cNvPicPr>
            <a:picLocks noChangeAspect="1" noChangeArrowheads="1"/>
          </p:cNvPicPr>
          <p:nvPr/>
        </p:nvPicPr>
        <p:blipFill>
          <a:blip r:embed="rId4" cstate="print"/>
          <a:srcRect t="7053" b="8306"/>
          <a:stretch>
            <a:fillRect/>
          </a:stretch>
        </p:blipFill>
        <p:spPr bwMode="auto">
          <a:xfrm>
            <a:off x="5580472" y="4869160"/>
            <a:ext cx="3240000" cy="1793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30" descr="http://lh3.ggpht.com/_Cuh9pnpmRdI/SrjZ9xtTkxI/AAAAAAAAAvQ/tC-sXpqK4-0/DSCN4953.JPG"/>
          <p:cNvPicPr>
            <a:picLocks noChangeAspect="1" noChangeArrowheads="1"/>
          </p:cNvPicPr>
          <p:nvPr/>
        </p:nvPicPr>
        <p:blipFill>
          <a:blip r:embed="rId5" cstate="print"/>
          <a:srcRect t="15379" b="16465"/>
          <a:stretch>
            <a:fillRect/>
          </a:stretch>
        </p:blipFill>
        <p:spPr bwMode="auto">
          <a:xfrm>
            <a:off x="5580472" y="3068960"/>
            <a:ext cx="3240000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7" name="6 Gráfico"/>
          <p:cNvGraphicFramePr/>
          <p:nvPr/>
        </p:nvGraphicFramePr>
        <p:xfrm>
          <a:off x="683568" y="1340768"/>
          <a:ext cx="449999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8 Rectángulo"/>
          <p:cNvSpPr/>
          <p:nvPr/>
        </p:nvSpPr>
        <p:spPr>
          <a:xfrm>
            <a:off x="1331640" y="4653136"/>
            <a:ext cx="12634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100" dirty="0" smtClean="0"/>
              <a:t>Fuente: SIAP, 2010</a:t>
            </a:r>
            <a:endParaRPr lang="es-MX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395536" y="2564904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/>
              <a:t>En 2009 se experimentó una reducción de la TMCA del agro al  PIB estatal del 3.3 al 1.4%.</a:t>
            </a:r>
          </a:p>
        </p:txBody>
      </p:sp>
      <p:sp>
        <p:nvSpPr>
          <p:cNvPr id="3" name="3 Rectángulo"/>
          <p:cNvSpPr>
            <a:spLocks noChangeArrowheads="1"/>
          </p:cNvSpPr>
          <p:nvPr/>
        </p:nvSpPr>
        <p:spPr bwMode="auto">
          <a:xfrm>
            <a:off x="755576" y="116632"/>
            <a:ext cx="7286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200" b="1" dirty="0" smtClean="0">
                <a:solidFill>
                  <a:schemeClr val="accent4">
                    <a:lumMod val="50000"/>
                  </a:schemeClr>
                </a:solidFill>
              </a:rPr>
              <a:t>Vulnerabilidad económica</a:t>
            </a:r>
            <a:endParaRPr lang="es-MX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8066" name="Picture 2" descr="http://www.cybercampo.com/imagenes/agronegoci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052736"/>
            <a:ext cx="3343275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Rectángulo"/>
          <p:cNvSpPr>
            <a:spLocks noChangeArrowheads="1"/>
          </p:cNvSpPr>
          <p:nvPr/>
        </p:nvSpPr>
        <p:spPr bwMode="auto">
          <a:xfrm>
            <a:off x="957732" y="116632"/>
            <a:ext cx="72866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2800" b="1" dirty="0" smtClean="0">
                <a:solidFill>
                  <a:schemeClr val="accent4">
                    <a:lumMod val="75000"/>
                  </a:schemeClr>
                </a:solidFill>
              </a:rPr>
              <a:t>Deterioro Ambiental</a:t>
            </a:r>
            <a:endParaRPr lang="es-MX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3528" y="980728"/>
            <a:ext cx="4320480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MX" sz="2000" dirty="0" smtClean="0"/>
              <a:t> Cerca del 85% del agua (80 mil millones de metros cúbicos) se pierden por evapotranspiración e infiltración.</a:t>
            </a:r>
          </a:p>
          <a:p>
            <a:pPr>
              <a:buFont typeface="Wingdings" pitchFamily="2" charset="2"/>
              <a:buChar char="§"/>
            </a:pPr>
            <a:endParaRPr lang="es-MX" sz="2000" dirty="0" smtClean="0"/>
          </a:p>
          <a:p>
            <a:pPr>
              <a:buFont typeface="Wingdings" pitchFamily="2" charset="2"/>
              <a:buChar char="§"/>
            </a:pPr>
            <a:r>
              <a:rPr lang="es-MX" sz="2000" dirty="0" smtClean="0"/>
              <a:t> 11 acuíferos reportan algún grado de sobreexplotación (37.63% promedio). </a:t>
            </a:r>
          </a:p>
        </p:txBody>
      </p:sp>
      <p:pic>
        <p:nvPicPr>
          <p:cNvPr id="81924" name="Picture 4" descr="http://www.knowledgerush.com/wiki_image/3/3e/Rabbit-erosion.jpg"/>
          <p:cNvPicPr>
            <a:picLocks noChangeAspect="1" noChangeArrowheads="1"/>
          </p:cNvPicPr>
          <p:nvPr/>
        </p:nvPicPr>
        <p:blipFill>
          <a:blip r:embed="rId3" cstate="print"/>
          <a:srcRect r="13773" b="14563"/>
          <a:stretch>
            <a:fillRect/>
          </a:stretch>
        </p:blipFill>
        <p:spPr bwMode="auto">
          <a:xfrm>
            <a:off x="420330" y="3400198"/>
            <a:ext cx="4007653" cy="2981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716016" y="4134559"/>
            <a:ext cx="4176464" cy="22467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MX" sz="2000" dirty="0" smtClean="0"/>
              <a:t> &gt;45% de la superficie de las 25 subregiones de Chihuahua tiene algún grado de degradación. Con 22/25 experimentando incrementos . </a:t>
            </a:r>
          </a:p>
          <a:p>
            <a:pPr>
              <a:buFont typeface="Wingdings" pitchFamily="2" charset="2"/>
              <a:buChar char="§"/>
            </a:pPr>
            <a:endParaRPr lang="es-MX" sz="2000" dirty="0" smtClean="0"/>
          </a:p>
          <a:p>
            <a:pPr>
              <a:buFont typeface="Wingdings" pitchFamily="2" charset="2"/>
              <a:buChar char="§"/>
            </a:pPr>
            <a:r>
              <a:rPr lang="es-MX" sz="2000" dirty="0" smtClean="0"/>
              <a:t> Uso pecuario. Causa principal el sobrepastoreo.</a:t>
            </a:r>
          </a:p>
        </p:txBody>
      </p:sp>
      <p:pic>
        <p:nvPicPr>
          <p:cNvPr id="76802" name="Picture 2" descr="http://www.mexicoenfotos.com/fotos/01-mexico-chihuahua-rosales-12182471432686.jpg"/>
          <p:cNvPicPr>
            <a:picLocks noChangeAspect="1" noChangeArrowheads="1"/>
          </p:cNvPicPr>
          <p:nvPr/>
        </p:nvPicPr>
        <p:blipFill>
          <a:blip r:embed="rId4" cstate="print"/>
          <a:srcRect b="10303"/>
          <a:stretch>
            <a:fillRect/>
          </a:stretch>
        </p:blipFill>
        <p:spPr bwMode="auto">
          <a:xfrm>
            <a:off x="4860032" y="980728"/>
            <a:ext cx="3960440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79512" y="1052736"/>
            <a:ext cx="3960440" cy="16312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MX" sz="2000" dirty="0" smtClean="0"/>
              <a:t> Menos del 10% de los productores agropecuarios de Chihuahua realizan alguna prácticas de conservación de suelo, agua o vegetación.</a:t>
            </a:r>
          </a:p>
        </p:txBody>
      </p:sp>
      <p:pic>
        <p:nvPicPr>
          <p:cNvPr id="133122" name="Picture 2" descr="http://www.unibas.it/desertnet/dis4me/images/photos/issues/overgrazing/fig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9430" y="980729"/>
            <a:ext cx="4323050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932040" y="4591000"/>
            <a:ext cx="3960440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MX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Solamente el 12.7% de la superficie de riego se considera tecnificado (cañones, aspersión, </a:t>
            </a:r>
            <a:r>
              <a:rPr lang="es-MX" sz="2000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microaspersión</a:t>
            </a:r>
            <a:r>
              <a:rPr lang="es-MX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y goteo, Fuente: Línea Base 2008.)</a:t>
            </a:r>
            <a:endParaRPr lang="es-MX" sz="2000" dirty="0" smtClean="0"/>
          </a:p>
        </p:txBody>
      </p:sp>
      <p:pic>
        <p:nvPicPr>
          <p:cNvPr id="133126" name="Picture 6" descr="http://www.cebra.com.uy/presponsable/adjuntos/2007/12/riego-por-surcos.jpg"/>
          <p:cNvPicPr>
            <a:picLocks noChangeAspect="1" noChangeArrowheads="1"/>
          </p:cNvPicPr>
          <p:nvPr/>
        </p:nvPicPr>
        <p:blipFill>
          <a:blip r:embed="rId4" cstate="print"/>
          <a:srcRect l="7199"/>
          <a:stretch>
            <a:fillRect/>
          </a:stretch>
        </p:blipFill>
        <p:spPr bwMode="auto">
          <a:xfrm>
            <a:off x="251520" y="3140968"/>
            <a:ext cx="4268468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3 Rectángulo"/>
          <p:cNvSpPr>
            <a:spLocks noChangeArrowheads="1"/>
          </p:cNvSpPr>
          <p:nvPr/>
        </p:nvSpPr>
        <p:spPr bwMode="auto">
          <a:xfrm>
            <a:off x="957732" y="116632"/>
            <a:ext cx="72866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2800" b="1" dirty="0" smtClean="0">
                <a:solidFill>
                  <a:schemeClr val="accent4">
                    <a:lumMod val="75000"/>
                  </a:schemeClr>
                </a:solidFill>
              </a:rPr>
              <a:t>Deterioro Ambiental</a:t>
            </a:r>
            <a:endParaRPr lang="es-MX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Rectángulo"/>
          <p:cNvSpPr>
            <a:spLocks noChangeArrowheads="1"/>
          </p:cNvSpPr>
          <p:nvPr/>
        </p:nvSpPr>
        <p:spPr bwMode="auto">
          <a:xfrm>
            <a:off x="755576" y="116632"/>
            <a:ext cx="72866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2800" b="1" dirty="0" smtClean="0">
                <a:solidFill>
                  <a:schemeClr val="accent4">
                    <a:lumMod val="50000"/>
                  </a:schemeClr>
                </a:solidFill>
              </a:rPr>
              <a:t>Desarrollo de Capacidades</a:t>
            </a:r>
            <a:endParaRPr lang="es-MX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9512" y="908720"/>
            <a:ext cx="504056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En Chihuahua, 694 PSP acreditados.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79512" y="1556792"/>
          <a:ext cx="4968552" cy="292608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877904"/>
                <a:gridCol w="1090648"/>
              </a:tblGrid>
              <a:tr h="146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/>
                        <a:t>Prestador de Servicios Profesionales</a:t>
                      </a:r>
                      <a:endParaRPr lang="es-MX" sz="1600" b="1" dirty="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/>
                        <a:t>Cantidad</a:t>
                      </a:r>
                      <a:endParaRPr lang="es-MX" sz="1600" b="1" dirty="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Asesores a CDRS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58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977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 dirty="0"/>
                        <a:t>Asistencia técnica pecuaria</a:t>
                      </a:r>
                      <a:endParaRPr lang="es-MX" sz="1600" dirty="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14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Desarrollo empresarial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2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Estrategia estatal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14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Gestión de la innovación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18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Servicios diversos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19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Asesores municipales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51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PSP acreditados por INCA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448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587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Despachos acreditados por INCA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8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/>
                        <a:t>Técnicos acreditados por S.R.A.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/>
                        <a:t>162</a:t>
                      </a:r>
                      <a:endParaRPr lang="es-MX" sz="160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 dirty="0"/>
                        <a:t>TOTAL EN EL ESTADO</a:t>
                      </a:r>
                      <a:endParaRPr lang="es-MX" sz="1600" dirty="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600" dirty="0"/>
                        <a:t>694</a:t>
                      </a:r>
                      <a:endParaRPr lang="es-MX" sz="1600" dirty="0">
                        <a:latin typeface="Tw Cen MT"/>
                        <a:ea typeface="Tw Cen MT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79512" y="4581128"/>
            <a:ext cx="3312368" cy="2462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w Cen MT" pitchFamily="34" charset="0"/>
                <a:cs typeface="Arial" pitchFamily="34" charset="0"/>
              </a:rPr>
              <a:t>Fuente: SAGARPA, SINACATRI y SRA, 2010.</a:t>
            </a:r>
            <a:endParaRPr kumimoji="0" lang="es-MX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79512" y="5108991"/>
            <a:ext cx="504056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dirty="0" smtClean="0">
                <a:solidFill>
                  <a:srgbClr val="000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ANÁLISIS DE REDES: Bajos índices de cohesión, centralización  y articulación.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dirty="0" smtClean="0">
                <a:solidFill>
                  <a:srgbClr val="000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Efecto multiplicador promedio del 12% en la capacidad de difusión.</a:t>
            </a:r>
            <a:endParaRPr lang="es-MX" dirty="0" smtClean="0"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292080" y="4005064"/>
            <a:ext cx="3779912" cy="2554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s-MX" sz="1600" b="1" dirty="0" smtClean="0">
                <a:latin typeface="Bookman Old Style" pitchFamily="18" charset="0"/>
              </a:rPr>
              <a:t>Vinculación: </a:t>
            </a:r>
          </a:p>
          <a:p>
            <a:pPr algn="r"/>
            <a:r>
              <a:rPr lang="es-MX" sz="1600" b="1" dirty="0" smtClean="0">
                <a:latin typeface="Bookman Old Style" pitchFamily="18" charset="0"/>
              </a:rPr>
              <a:t>Activos Productivos/ Soporte</a:t>
            </a:r>
          </a:p>
          <a:p>
            <a:pPr algn="r"/>
            <a:endParaRPr lang="es-MX" sz="1600" dirty="0" smtClean="0">
              <a:latin typeface="Bookman Old Style" pitchFamily="18" charset="0"/>
            </a:endParaRPr>
          </a:p>
          <a:p>
            <a:pPr algn="r"/>
            <a:r>
              <a:rPr lang="es-MX" sz="1600" dirty="0" smtClean="0">
                <a:latin typeface="Bookman Old Style" pitchFamily="18" charset="0"/>
              </a:rPr>
              <a:t>El primero hace énfasis en la agregación de valor; sin embargo, Soporte destina la mayoría de los recursos a actividades primarias (76% de los servicios), con poca cobertura en agregación de valor y organización.</a:t>
            </a:r>
            <a:endParaRPr lang="es-MX" sz="1600" dirty="0">
              <a:latin typeface="Bookman Old Style" pitchFamily="18" charset="0"/>
            </a:endParaRPr>
          </a:p>
        </p:txBody>
      </p:sp>
      <p:pic>
        <p:nvPicPr>
          <p:cNvPr id="77826" name="Picture 2" descr="http://cerrito.gob.ar/wp-content/uploads/2009/05/el-profesional-tambero.gif"/>
          <p:cNvPicPr>
            <a:picLocks noChangeAspect="1" noChangeArrowheads="1"/>
          </p:cNvPicPr>
          <p:nvPr/>
        </p:nvPicPr>
        <p:blipFill>
          <a:blip r:embed="rId3" cstate="print"/>
          <a:srcRect l="15120" t="9450" r="14321"/>
          <a:stretch>
            <a:fillRect/>
          </a:stretch>
        </p:blipFill>
        <p:spPr bwMode="auto">
          <a:xfrm>
            <a:off x="5364088" y="908720"/>
            <a:ext cx="3672408" cy="2957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Gráfico"/>
          <p:cNvGraphicFramePr/>
          <p:nvPr/>
        </p:nvGraphicFramePr>
        <p:xfrm>
          <a:off x="432048" y="1124744"/>
          <a:ext cx="846043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763688" y="908720"/>
            <a:ext cx="46041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Figura. Distribuci</a:t>
            </a: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de servicios de PSP</a:t>
            </a:r>
            <a:endParaRPr kumimoji="0" lang="es-MX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04056" y="5787261"/>
            <a:ext cx="7668344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MX" sz="2000" dirty="0" smtClean="0"/>
              <a:t>Cobertura en 58 municipios (86%).  </a:t>
            </a:r>
          </a:p>
          <a:p>
            <a:r>
              <a:rPr lang="es-MX" sz="2000" dirty="0" smtClean="0"/>
              <a:t>Área de influencia concentrado en 10 municipios (50% de los servicios).</a:t>
            </a:r>
            <a:endParaRPr lang="es-MX" sz="2000" dirty="0"/>
          </a:p>
        </p:txBody>
      </p:sp>
      <p:pic>
        <p:nvPicPr>
          <p:cNvPr id="137220" name="Picture 4" descr="https://negocios.mapfre.com.mx/GMMCMS/mapa/Images/REP-MAPA/Chihuahua/Chihuahua_AzulCielo.GIF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555776" y="2492896"/>
            <a:ext cx="1324526" cy="1512168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9" name="3 Rectángulo"/>
          <p:cNvSpPr>
            <a:spLocks noChangeArrowheads="1"/>
          </p:cNvSpPr>
          <p:nvPr/>
        </p:nvSpPr>
        <p:spPr bwMode="auto">
          <a:xfrm>
            <a:off x="755576" y="116632"/>
            <a:ext cx="7286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200" b="1" dirty="0" smtClean="0">
                <a:solidFill>
                  <a:schemeClr val="accent4">
                    <a:lumMod val="50000"/>
                  </a:schemeClr>
                </a:solidFill>
              </a:rPr>
              <a:t>Desarrollo de Capacidades</a:t>
            </a:r>
            <a:endParaRPr lang="es-MX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512" y="1046341"/>
            <a:ext cx="4680520" cy="5262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/>
              <a:t>Oleada de </a:t>
            </a:r>
            <a:r>
              <a:rPr lang="es-MX" sz="2400" b="1" dirty="0" smtClean="0"/>
              <a:t>inseguridad </a:t>
            </a:r>
            <a:r>
              <a:rPr lang="es-MX" sz="2400" dirty="0" smtClean="0"/>
              <a:t>por el control de la franja fronteriza.</a:t>
            </a:r>
          </a:p>
          <a:p>
            <a:pPr algn="just"/>
            <a:r>
              <a:rPr lang="es-MX" sz="2400" dirty="0" smtClean="0"/>
              <a:t> </a:t>
            </a:r>
          </a:p>
          <a:p>
            <a:pPr algn="just"/>
            <a:r>
              <a:rPr lang="es-MX" sz="2400" dirty="0" smtClean="0"/>
              <a:t>O</a:t>
            </a:r>
            <a:r>
              <a:rPr lang="es-MX" sz="2400" b="1" dirty="0" smtClean="0"/>
              <a:t>portunismo </a:t>
            </a:r>
            <a:r>
              <a:rPr lang="es-MX" sz="2400" dirty="0" smtClean="0"/>
              <a:t>que afecta al sector. </a:t>
            </a:r>
            <a:r>
              <a:rPr lang="es-MX" sz="2400" b="1" dirty="0" smtClean="0"/>
              <a:t>Incremento en robo de ganado (abigeo) </a:t>
            </a:r>
            <a:r>
              <a:rPr lang="es-MX" sz="2400" dirty="0" smtClean="0"/>
              <a:t>de una manera alarmante.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b="1" dirty="0" smtClean="0"/>
              <a:t>Robo de vehículos</a:t>
            </a:r>
            <a:r>
              <a:rPr lang="es-MX" sz="2400" dirty="0" smtClean="0"/>
              <a:t>, específicamente camionetas. 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Consecuentemente, disminución y/o abandono de las actividades productivas</a:t>
            </a:r>
          </a:p>
          <a:p>
            <a:pPr algn="just"/>
            <a:endParaRPr lang="es-MX" sz="2400" dirty="0"/>
          </a:p>
        </p:txBody>
      </p:sp>
      <p:sp>
        <p:nvSpPr>
          <p:cNvPr id="6" name="3 Rectángulo"/>
          <p:cNvSpPr>
            <a:spLocks noChangeArrowheads="1"/>
          </p:cNvSpPr>
          <p:nvPr/>
        </p:nvSpPr>
        <p:spPr bwMode="auto">
          <a:xfrm>
            <a:off x="755576" y="169476"/>
            <a:ext cx="72866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2800" b="1" dirty="0" smtClean="0">
                <a:solidFill>
                  <a:schemeClr val="accent4">
                    <a:lumMod val="50000"/>
                  </a:schemeClr>
                </a:solidFill>
              </a:rPr>
              <a:t>Inseguridad</a:t>
            </a:r>
            <a:endParaRPr lang="es-MX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5778" name="Picture 2" descr="http://www.correo-gto.com.mx/upload/foto/8/9/7/ld502-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3422" y="1057961"/>
            <a:ext cx="3529057" cy="238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5780" name="Picture 4" descr="http://www.enlineadirecta.info/fotos/Z-Ganado_Vacuno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650248"/>
            <a:ext cx="3545428" cy="2659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827584" y="1196752"/>
          <a:ext cx="763284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Rectángulo"/>
          <p:cNvSpPr>
            <a:spLocks noChangeArrowheads="1"/>
          </p:cNvSpPr>
          <p:nvPr/>
        </p:nvSpPr>
        <p:spPr bwMode="auto">
          <a:xfrm>
            <a:off x="899592" y="116632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600" b="1" dirty="0" smtClean="0">
                <a:solidFill>
                  <a:schemeClr val="accent4">
                    <a:lumMod val="50000"/>
                  </a:schemeClr>
                </a:solidFill>
              </a:rPr>
              <a:t>Productos cíclicos </a:t>
            </a:r>
            <a:endParaRPr lang="es-MX" sz="36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/>
        </p:nvGraphicFramePr>
        <p:xfrm>
          <a:off x="755576" y="1268760"/>
          <a:ext cx="784887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899592" y="116632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600" b="1" dirty="0" smtClean="0">
                <a:solidFill>
                  <a:schemeClr val="accent4">
                    <a:lumMod val="50000"/>
                  </a:schemeClr>
                </a:solidFill>
              </a:rPr>
              <a:t>Productos perennes</a:t>
            </a:r>
            <a:endParaRPr lang="es-MX" sz="36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/>
        </p:nvGraphicFramePr>
        <p:xfrm>
          <a:off x="683568" y="1268760"/>
          <a:ext cx="784887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899592" y="116632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600" b="1" dirty="0" smtClean="0">
                <a:solidFill>
                  <a:schemeClr val="accent4">
                    <a:lumMod val="50000"/>
                  </a:schemeClr>
                </a:solidFill>
              </a:rPr>
              <a:t>Productos pecuarios</a:t>
            </a:r>
            <a:endParaRPr lang="es-MX" sz="36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8 Grupo"/>
          <p:cNvGrpSpPr/>
          <p:nvPr/>
        </p:nvGrpSpPr>
        <p:grpSpPr>
          <a:xfrm>
            <a:off x="823610" y="836712"/>
            <a:ext cx="7636822" cy="5805264"/>
            <a:chOff x="895617" y="-1"/>
            <a:chExt cx="7352766" cy="6858001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5617" y="-1"/>
              <a:ext cx="7352766" cy="685800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4 Rectángulo"/>
            <p:cNvSpPr/>
            <p:nvPr/>
          </p:nvSpPr>
          <p:spPr>
            <a:xfrm>
              <a:off x="1033177" y="3500438"/>
              <a:ext cx="7000924" cy="642942"/>
            </a:xfrm>
            <a:prstGeom prst="rect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  <p:cxnSp>
          <p:nvCxnSpPr>
            <p:cNvPr id="18" name="8 Conector recto"/>
            <p:cNvCxnSpPr/>
            <p:nvPr/>
          </p:nvCxnSpPr>
          <p:spPr>
            <a:xfrm flipV="1">
              <a:off x="1033177" y="357166"/>
              <a:ext cx="7000924" cy="62865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6 CuadroTexto"/>
            <p:cNvSpPr txBox="1"/>
            <p:nvPr/>
          </p:nvSpPr>
          <p:spPr>
            <a:xfrm>
              <a:off x="1390367" y="857232"/>
              <a:ext cx="11386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/>
                <a:t>Problemas</a:t>
              </a:r>
            </a:p>
            <a:p>
              <a:r>
                <a:rPr lang="es-MX" dirty="0" smtClean="0"/>
                <a:t>Clave</a:t>
              </a:r>
              <a:endParaRPr lang="es-MX" dirty="0"/>
            </a:p>
          </p:txBody>
        </p:sp>
        <p:sp>
          <p:nvSpPr>
            <p:cNvPr id="20" name="7 Flecha derecha"/>
            <p:cNvSpPr/>
            <p:nvPr/>
          </p:nvSpPr>
          <p:spPr>
            <a:xfrm>
              <a:off x="1890433" y="1857364"/>
              <a:ext cx="357190" cy="85725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  <p:sp>
          <p:nvSpPr>
            <p:cNvPr id="21" name="9 CuadroTexto"/>
            <p:cNvSpPr txBox="1"/>
            <p:nvPr/>
          </p:nvSpPr>
          <p:spPr>
            <a:xfrm>
              <a:off x="4747953" y="1428736"/>
              <a:ext cx="11386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/>
                <a:t>Problemas</a:t>
              </a:r>
            </a:p>
            <a:p>
              <a:r>
                <a:rPr lang="es-MX" dirty="0" smtClean="0"/>
                <a:t>Sinergia</a:t>
              </a:r>
              <a:endParaRPr lang="es-MX" dirty="0"/>
            </a:p>
          </p:txBody>
        </p:sp>
        <p:sp>
          <p:nvSpPr>
            <p:cNvPr id="22" name="10 Flecha arriba"/>
            <p:cNvSpPr/>
            <p:nvPr/>
          </p:nvSpPr>
          <p:spPr>
            <a:xfrm>
              <a:off x="5748085" y="1142984"/>
              <a:ext cx="857256" cy="428628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  <p:sp>
          <p:nvSpPr>
            <p:cNvPr id="23" name="11 CuadroTexto"/>
            <p:cNvSpPr txBox="1"/>
            <p:nvPr/>
          </p:nvSpPr>
          <p:spPr>
            <a:xfrm>
              <a:off x="4890829" y="5715016"/>
              <a:ext cx="14318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/>
                <a:t>Problemas</a:t>
              </a:r>
            </a:p>
            <a:p>
              <a:r>
                <a:rPr lang="es-MX" dirty="0" smtClean="0"/>
                <a:t>Dependientes</a:t>
              </a:r>
              <a:endParaRPr lang="es-MX" dirty="0"/>
            </a:p>
          </p:txBody>
        </p:sp>
        <p:sp>
          <p:nvSpPr>
            <p:cNvPr id="24" name="12 Flecha arriba"/>
            <p:cNvSpPr/>
            <p:nvPr/>
          </p:nvSpPr>
          <p:spPr>
            <a:xfrm>
              <a:off x="6176713" y="5500702"/>
              <a:ext cx="928694" cy="428628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  <p:sp>
          <p:nvSpPr>
            <p:cNvPr id="25" name="13 CuadroTexto"/>
            <p:cNvSpPr txBox="1"/>
            <p:nvPr/>
          </p:nvSpPr>
          <p:spPr>
            <a:xfrm>
              <a:off x="4605077" y="3643314"/>
              <a:ext cx="20717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/>
                <a:t>Problemas Objetivo</a:t>
              </a:r>
              <a:endParaRPr lang="es-MX" dirty="0"/>
            </a:p>
          </p:txBody>
        </p:sp>
        <p:sp>
          <p:nvSpPr>
            <p:cNvPr id="26" name="14 CuadroTexto"/>
            <p:cNvSpPr txBox="1"/>
            <p:nvPr/>
          </p:nvSpPr>
          <p:spPr>
            <a:xfrm>
              <a:off x="4962267" y="3071810"/>
              <a:ext cx="2143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/>
                <a:t>Problemas Estrategia</a:t>
              </a:r>
            </a:p>
          </p:txBody>
        </p:sp>
        <p:sp>
          <p:nvSpPr>
            <p:cNvPr id="27" name="15 Flecha arriba"/>
            <p:cNvSpPr/>
            <p:nvPr/>
          </p:nvSpPr>
          <p:spPr>
            <a:xfrm>
              <a:off x="6962531" y="2928934"/>
              <a:ext cx="857256" cy="428628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  <p:sp>
          <p:nvSpPr>
            <p:cNvPr id="28" name="16 CuadroTexto"/>
            <p:cNvSpPr txBox="1"/>
            <p:nvPr/>
          </p:nvSpPr>
          <p:spPr>
            <a:xfrm>
              <a:off x="3033441" y="5929330"/>
              <a:ext cx="1165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/>
                <a:t>Problemas</a:t>
              </a:r>
            </a:p>
            <a:p>
              <a:r>
                <a:rPr lang="es-MX" dirty="0" smtClean="0"/>
                <a:t>Autónomos</a:t>
              </a:r>
              <a:endParaRPr lang="es-MX" dirty="0"/>
            </a:p>
          </p:txBody>
        </p:sp>
      </p:grpSp>
      <p:sp>
        <p:nvSpPr>
          <p:cNvPr id="30" name="3 Rectángulo"/>
          <p:cNvSpPr>
            <a:spLocks noChangeArrowheads="1"/>
          </p:cNvSpPr>
          <p:nvPr/>
        </p:nvSpPr>
        <p:spPr bwMode="auto">
          <a:xfrm>
            <a:off x="899592" y="116632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600" b="1" dirty="0" smtClean="0">
                <a:solidFill>
                  <a:schemeClr val="accent4">
                    <a:lumMod val="50000"/>
                  </a:schemeClr>
                </a:solidFill>
              </a:rPr>
              <a:t>Plano de influencias de Variables</a:t>
            </a:r>
            <a:endParaRPr lang="es-MX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1328718" cy="628654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1600" b="1" dirty="0" smtClean="0"/>
              <a:t>La Problemática sectorial  alineada con los Objetivos de los Actores clave</a:t>
            </a:r>
            <a:endParaRPr lang="es-MX" sz="1600" b="1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155569" y="1396997"/>
          <a:ext cx="4832861" cy="4064006"/>
        </p:xfrm>
        <a:graphic>
          <a:graphicData uri="http://schemas.openxmlformats.org/drawingml/2006/table">
            <a:tbl>
              <a:tblPr/>
              <a:tblGrid>
                <a:gridCol w="439351"/>
                <a:gridCol w="439351"/>
                <a:gridCol w="439351"/>
                <a:gridCol w="439351"/>
                <a:gridCol w="439351"/>
                <a:gridCol w="439351"/>
                <a:gridCol w="439351"/>
                <a:gridCol w="439351"/>
                <a:gridCol w="439351"/>
                <a:gridCol w="439351"/>
                <a:gridCol w="439351"/>
              </a:tblGrid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1234" y="0"/>
            <a:ext cx="73527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CuadroTexto"/>
          <p:cNvSpPr txBox="1"/>
          <p:nvPr/>
        </p:nvSpPr>
        <p:spPr>
          <a:xfrm>
            <a:off x="5429256" y="428604"/>
            <a:ext cx="4095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3 CuadroTexto"/>
          <p:cNvSpPr txBox="1"/>
          <p:nvPr/>
        </p:nvSpPr>
        <p:spPr>
          <a:xfrm>
            <a:off x="6072198" y="928670"/>
            <a:ext cx="5619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9</a:t>
            </a:r>
          </a:p>
        </p:txBody>
      </p:sp>
      <p:sp>
        <p:nvSpPr>
          <p:cNvPr id="7" name="4 CuadroTexto"/>
          <p:cNvSpPr txBox="1"/>
          <p:nvPr/>
        </p:nvSpPr>
        <p:spPr>
          <a:xfrm>
            <a:off x="4857752" y="2714620"/>
            <a:ext cx="409575" cy="4191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" name="5 CuadroTexto"/>
          <p:cNvSpPr txBox="1"/>
          <p:nvPr/>
        </p:nvSpPr>
        <p:spPr>
          <a:xfrm>
            <a:off x="6143636" y="3571876"/>
            <a:ext cx="409575" cy="4191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9" name="6 CuadroTexto"/>
          <p:cNvSpPr txBox="1"/>
          <p:nvPr/>
        </p:nvSpPr>
        <p:spPr>
          <a:xfrm>
            <a:off x="8429652" y="3929066"/>
            <a:ext cx="409575" cy="4191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0" name="7 CuadroTexto"/>
          <p:cNvSpPr txBox="1"/>
          <p:nvPr/>
        </p:nvSpPr>
        <p:spPr>
          <a:xfrm>
            <a:off x="8429652" y="3500438"/>
            <a:ext cx="409575" cy="4191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1" name="8 CuadroTexto"/>
          <p:cNvSpPr txBox="1"/>
          <p:nvPr/>
        </p:nvSpPr>
        <p:spPr>
          <a:xfrm>
            <a:off x="2285984" y="3571876"/>
            <a:ext cx="409575" cy="4191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12" name="9 CuadroTexto"/>
          <p:cNvSpPr txBox="1"/>
          <p:nvPr/>
        </p:nvSpPr>
        <p:spPr>
          <a:xfrm>
            <a:off x="8358214" y="785794"/>
            <a:ext cx="4095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3" name="10 CuadroTexto"/>
          <p:cNvSpPr txBox="1"/>
          <p:nvPr/>
        </p:nvSpPr>
        <p:spPr>
          <a:xfrm>
            <a:off x="6643702" y="2214554"/>
            <a:ext cx="4095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4" name="11 CuadroTexto"/>
          <p:cNvSpPr txBox="1"/>
          <p:nvPr/>
        </p:nvSpPr>
        <p:spPr>
          <a:xfrm>
            <a:off x="4643438" y="1785926"/>
            <a:ext cx="409575" cy="4191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5" name="12 CuadroTexto"/>
          <p:cNvSpPr txBox="1"/>
          <p:nvPr/>
        </p:nvSpPr>
        <p:spPr>
          <a:xfrm>
            <a:off x="7786710" y="1571612"/>
            <a:ext cx="4095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6" name="13 CuadroTexto"/>
          <p:cNvSpPr txBox="1"/>
          <p:nvPr/>
        </p:nvSpPr>
        <p:spPr>
          <a:xfrm>
            <a:off x="3857620" y="4572008"/>
            <a:ext cx="409575" cy="4191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7" name="14 CuadroTexto"/>
          <p:cNvSpPr txBox="1"/>
          <p:nvPr/>
        </p:nvSpPr>
        <p:spPr>
          <a:xfrm>
            <a:off x="5786446" y="4714884"/>
            <a:ext cx="409575" cy="4191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8" name="15 CuadroTexto"/>
          <p:cNvSpPr txBox="1"/>
          <p:nvPr/>
        </p:nvSpPr>
        <p:spPr>
          <a:xfrm>
            <a:off x="4357686" y="2214554"/>
            <a:ext cx="409575" cy="4191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9" name="16 CuadroTexto"/>
          <p:cNvSpPr txBox="1"/>
          <p:nvPr/>
        </p:nvSpPr>
        <p:spPr>
          <a:xfrm>
            <a:off x="3143240" y="1928802"/>
            <a:ext cx="409575" cy="4191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20" name="17 CuadroTexto"/>
          <p:cNvSpPr txBox="1"/>
          <p:nvPr/>
        </p:nvSpPr>
        <p:spPr>
          <a:xfrm>
            <a:off x="7429520" y="2714620"/>
            <a:ext cx="4095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1" name="18 CuadroTexto"/>
          <p:cNvSpPr txBox="1"/>
          <p:nvPr/>
        </p:nvSpPr>
        <p:spPr>
          <a:xfrm>
            <a:off x="2428860" y="5143512"/>
            <a:ext cx="409575" cy="4191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2" name="19 CuadroTexto"/>
          <p:cNvSpPr txBox="1"/>
          <p:nvPr/>
        </p:nvSpPr>
        <p:spPr>
          <a:xfrm>
            <a:off x="2357422" y="428604"/>
            <a:ext cx="790575" cy="61912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23" name="20 CuadroTexto"/>
          <p:cNvSpPr txBox="1"/>
          <p:nvPr/>
        </p:nvSpPr>
        <p:spPr>
          <a:xfrm>
            <a:off x="6858016" y="428604"/>
            <a:ext cx="790575" cy="619125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</a:t>
            </a:r>
          </a:p>
        </p:txBody>
      </p:sp>
      <p:sp>
        <p:nvSpPr>
          <p:cNvPr id="24" name="21 CuadroTexto"/>
          <p:cNvSpPr txBox="1"/>
          <p:nvPr/>
        </p:nvSpPr>
        <p:spPr>
          <a:xfrm>
            <a:off x="7572396" y="5715016"/>
            <a:ext cx="790575" cy="619125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25" name="22 CuadroTexto"/>
          <p:cNvSpPr txBox="1"/>
          <p:nvPr/>
        </p:nvSpPr>
        <p:spPr>
          <a:xfrm>
            <a:off x="4357686" y="5786454"/>
            <a:ext cx="790575" cy="619125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8</a:t>
            </a:r>
          </a:p>
        </p:txBody>
      </p:sp>
      <p:sp>
        <p:nvSpPr>
          <p:cNvPr id="26" name="23 CuadroTexto"/>
          <p:cNvSpPr txBox="1"/>
          <p:nvPr/>
        </p:nvSpPr>
        <p:spPr>
          <a:xfrm>
            <a:off x="4357686" y="3214686"/>
            <a:ext cx="409575" cy="4191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7" name="24 CuadroTexto"/>
          <p:cNvSpPr txBox="1"/>
          <p:nvPr/>
        </p:nvSpPr>
        <p:spPr>
          <a:xfrm>
            <a:off x="5643570" y="3286124"/>
            <a:ext cx="1523750" cy="28020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>
                <a:ln w="12700">
                  <a:solidFill>
                    <a:schemeClr val="tx1"/>
                  </a:solidFill>
                </a:ln>
              </a:rPr>
              <a:t>Deterioro Ambiental</a:t>
            </a:r>
          </a:p>
        </p:txBody>
      </p:sp>
      <p:cxnSp>
        <p:nvCxnSpPr>
          <p:cNvPr id="28" name="26 Conector recto de flecha"/>
          <p:cNvCxnSpPr>
            <a:endCxn id="27" idx="3"/>
          </p:cNvCxnSpPr>
          <p:nvPr/>
        </p:nvCxnSpPr>
        <p:spPr>
          <a:xfrm rot="10800000">
            <a:off x="7167320" y="3426228"/>
            <a:ext cx="969884" cy="197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>
            <a:endCxn id="27" idx="0"/>
          </p:cNvCxnSpPr>
          <p:nvPr/>
        </p:nvCxnSpPr>
        <p:spPr>
          <a:xfrm rot="16200000" flipH="1">
            <a:off x="5953069" y="2833748"/>
            <a:ext cx="714380" cy="1903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31 Forma"/>
          <p:cNvCxnSpPr/>
          <p:nvPr/>
        </p:nvCxnSpPr>
        <p:spPr>
          <a:xfrm rot="5400000" flipH="1" flipV="1">
            <a:off x="4710112" y="3862394"/>
            <a:ext cx="1428759" cy="704850"/>
          </a:xfrm>
          <a:prstGeom prst="bentConnector3">
            <a:avLst>
              <a:gd name="adj1" fmla="val 64423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29 CuadroTexto"/>
          <p:cNvSpPr txBox="1"/>
          <p:nvPr/>
        </p:nvSpPr>
        <p:spPr>
          <a:xfrm>
            <a:off x="6572264" y="2857496"/>
            <a:ext cx="409575" cy="4191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2699792" y="1268760"/>
            <a:ext cx="1194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Problemas</a:t>
            </a:r>
          </a:p>
          <a:p>
            <a:r>
              <a:rPr lang="es-MX" b="1" dirty="0" smtClean="0">
                <a:solidFill>
                  <a:srgbClr val="C00000"/>
                </a:solidFill>
              </a:rPr>
              <a:t>Clave</a:t>
            </a:r>
            <a:endParaRPr lang="es-MX" b="1" dirty="0">
              <a:solidFill>
                <a:srgbClr val="C00000"/>
              </a:solidFill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6257762" y="1414517"/>
            <a:ext cx="1194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Problemas</a:t>
            </a:r>
          </a:p>
          <a:p>
            <a:r>
              <a:rPr lang="es-MX" b="1" dirty="0" smtClean="0">
                <a:solidFill>
                  <a:srgbClr val="C00000"/>
                </a:solidFill>
              </a:rPr>
              <a:t>Sinergia</a:t>
            </a:r>
            <a:endParaRPr lang="es-MX" b="1" dirty="0">
              <a:solidFill>
                <a:srgbClr val="C00000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5504826" y="5786454"/>
            <a:ext cx="1476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Problemas</a:t>
            </a:r>
          </a:p>
          <a:p>
            <a:r>
              <a:rPr lang="es-MX" b="1" dirty="0" smtClean="0">
                <a:solidFill>
                  <a:srgbClr val="C00000"/>
                </a:solidFill>
              </a:rPr>
              <a:t>Dependientes</a:t>
            </a:r>
            <a:endParaRPr lang="es-MX" b="1" dirty="0">
              <a:solidFill>
                <a:srgbClr val="C00000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2987824" y="5589240"/>
            <a:ext cx="1287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Problemas</a:t>
            </a:r>
          </a:p>
          <a:p>
            <a:r>
              <a:rPr lang="es-MX" b="1" dirty="0" smtClean="0">
                <a:solidFill>
                  <a:srgbClr val="C00000"/>
                </a:solidFill>
              </a:rPr>
              <a:t>Autónomos</a:t>
            </a:r>
            <a:endParaRPr lang="es-MX" b="1" dirty="0">
              <a:solidFill>
                <a:srgbClr val="C00000"/>
              </a:solidFill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539552" y="2871788"/>
            <a:ext cx="1224136" cy="55721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36 Elipse"/>
          <p:cNvSpPr/>
          <p:nvPr/>
        </p:nvSpPr>
        <p:spPr>
          <a:xfrm>
            <a:off x="755576" y="3573016"/>
            <a:ext cx="100811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 w="28575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>
            <a:spLocks noChangeArrowheads="1"/>
          </p:cNvSpPr>
          <p:nvPr/>
        </p:nvSpPr>
        <p:spPr bwMode="auto">
          <a:xfrm>
            <a:off x="899592" y="116632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600" b="1" dirty="0" smtClean="0">
                <a:solidFill>
                  <a:schemeClr val="accent4">
                    <a:lumMod val="50000"/>
                  </a:schemeClr>
                </a:solidFill>
              </a:rPr>
              <a:t>Plano de Influencias Actores</a:t>
            </a:r>
            <a:endParaRPr lang="es-MX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 t="3882"/>
          <a:stretch>
            <a:fillRect/>
          </a:stretch>
        </p:blipFill>
        <p:spPr bwMode="auto">
          <a:xfrm>
            <a:off x="1403648" y="980728"/>
            <a:ext cx="6480720" cy="5508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755576" y="1340768"/>
          <a:ext cx="784887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3 Rectángulo"/>
          <p:cNvSpPr>
            <a:spLocks noChangeArrowheads="1"/>
          </p:cNvSpPr>
          <p:nvPr/>
        </p:nvSpPr>
        <p:spPr bwMode="auto">
          <a:xfrm>
            <a:off x="899592" y="116632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sz="3600" b="1" dirty="0" smtClean="0"/>
              <a:t>Influencias entre Actores</a:t>
            </a:r>
            <a:endParaRPr lang="es-MX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80" name="Picture 508"/>
          <p:cNvPicPr>
            <a:picLocks noChangeAspect="1" noChangeArrowheads="1"/>
          </p:cNvPicPr>
          <p:nvPr/>
        </p:nvPicPr>
        <p:blipFill>
          <a:blip r:embed="rId3" cstate="print"/>
          <a:srcRect t="5496" r="38098" b="8757"/>
          <a:stretch>
            <a:fillRect/>
          </a:stretch>
        </p:blipFill>
        <p:spPr bwMode="auto">
          <a:xfrm>
            <a:off x="35496" y="836712"/>
            <a:ext cx="5298997" cy="5492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8" name="447 CuadroTexto"/>
          <p:cNvSpPr txBox="1"/>
          <p:nvPr/>
        </p:nvSpPr>
        <p:spPr>
          <a:xfrm>
            <a:off x="35496" y="169476"/>
            <a:ext cx="9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1">
                    <a:lumMod val="50000"/>
                  </a:schemeClr>
                </a:solidFill>
              </a:rPr>
              <a:t>Percepción de importancia de objetivos por actor</a:t>
            </a:r>
            <a:endParaRPr lang="es-MX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9" name="448 Rectángulo"/>
          <p:cNvSpPr/>
          <p:nvPr/>
        </p:nvSpPr>
        <p:spPr>
          <a:xfrm>
            <a:off x="5580111" y="2779430"/>
            <a:ext cx="3480761" cy="35394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MX" sz="1600" b="1" dirty="0" err="1" smtClean="0">
                <a:latin typeface="Bookman Old Style" pitchFamily="18" charset="0"/>
              </a:rPr>
              <a:t>Obj</a:t>
            </a:r>
            <a:r>
              <a:rPr lang="es-MX" sz="1600" b="1" dirty="0" smtClean="0">
                <a:latin typeface="Bookman Old Style" pitchFamily="18" charset="0"/>
              </a:rPr>
              <a:t> 1) SAGARPA. Lograr el desarrollo rural y fomentar las actividades agropecuarias para llevarlas hacer competitivas con esquemas de comercialización dentro del marco agropecuario de </a:t>
            </a:r>
            <a:r>
              <a:rPr lang="es-MX" sz="1600" b="1" dirty="0" err="1" smtClean="0">
                <a:latin typeface="Bookman Old Style" pitchFamily="18" charset="0"/>
              </a:rPr>
              <a:t>Chih</a:t>
            </a:r>
            <a:r>
              <a:rPr lang="es-MX" sz="1600" b="1" dirty="0" smtClean="0">
                <a:latin typeface="Bookman Old Style" pitchFamily="18" charset="0"/>
              </a:rPr>
              <a:t>.</a:t>
            </a:r>
          </a:p>
          <a:p>
            <a:endParaRPr lang="es-MX" sz="1600" b="1" dirty="0" smtClean="0">
              <a:latin typeface="Bookman Old Style" pitchFamily="18" charset="0"/>
            </a:endParaRPr>
          </a:p>
          <a:p>
            <a:r>
              <a:rPr lang="es-MX" sz="1600" b="1" dirty="0" err="1" smtClean="0">
                <a:latin typeface="Bookman Old Style" pitchFamily="18" charset="0"/>
              </a:rPr>
              <a:t>Obj</a:t>
            </a:r>
            <a:r>
              <a:rPr lang="es-MX" sz="1600" b="1" dirty="0" smtClean="0">
                <a:latin typeface="Bookman Old Style" pitchFamily="18" charset="0"/>
              </a:rPr>
              <a:t> 6) SDR. Impulsar la coordinación efectiva mediante convenios de coordinación a fin de hacer más eficiente el uso de los recursos</a:t>
            </a:r>
            <a:endParaRPr lang="es-MX" sz="1600" dirty="0">
              <a:latin typeface="Bookman Old Style" pitchFamily="18" charset="0"/>
            </a:endParaRPr>
          </a:p>
        </p:txBody>
      </p:sp>
      <p:graphicFrame>
        <p:nvGraphicFramePr>
          <p:cNvPr id="450" name="449 Tabla"/>
          <p:cNvGraphicFramePr>
            <a:graphicFrameLocks noGrp="1"/>
          </p:cNvGraphicFramePr>
          <p:nvPr/>
        </p:nvGraphicFramePr>
        <p:xfrm>
          <a:off x="5572132" y="1196752"/>
          <a:ext cx="3473133" cy="1337310"/>
        </p:xfrm>
        <a:graphic>
          <a:graphicData uri="http://schemas.openxmlformats.org/drawingml/2006/table">
            <a:tbl>
              <a:tblPr/>
              <a:tblGrid>
                <a:gridCol w="1160108"/>
                <a:gridCol w="2313025"/>
              </a:tblGrid>
              <a:tr h="181610">
                <a:tc>
                  <a:txBody>
                    <a:bodyPr/>
                    <a:lstStyle/>
                    <a:p>
                      <a:pPr algn="just"/>
                      <a:r>
                        <a:rPr lang="es-MX" sz="1200" b="1" dirty="0">
                          <a:solidFill>
                            <a:schemeClr val="bg1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Clasificación</a:t>
                      </a:r>
                      <a:endParaRPr lang="es-MX" sz="1200" dirty="0">
                        <a:solidFill>
                          <a:schemeClr val="bg1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b="1" dirty="0">
                          <a:solidFill>
                            <a:schemeClr val="bg1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Objetivos</a:t>
                      </a:r>
                      <a:endParaRPr lang="es-MX" sz="1200" dirty="0">
                        <a:solidFill>
                          <a:schemeClr val="bg1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algn="just"/>
                      <a:r>
                        <a:rPr lang="es-MX" sz="10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Indispensables</a:t>
                      </a:r>
                      <a:endParaRPr lang="es-MX" sz="1000">
                        <a:solidFill>
                          <a:srgbClr val="000000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1, </a:t>
                      </a:r>
                      <a:r>
                        <a:rPr lang="es-MX" sz="10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algn="just"/>
                      <a:r>
                        <a:rPr lang="es-MX" sz="10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Misión</a:t>
                      </a:r>
                      <a:endParaRPr lang="es-MX" sz="1000">
                        <a:solidFill>
                          <a:srgbClr val="000000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2, 3, 4, 5, 9, 10, 18, 22, 36, 38, 39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algn="just"/>
                      <a:r>
                        <a:rPr lang="es-MX" sz="10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Proyectos</a:t>
                      </a:r>
                      <a:endParaRPr lang="es-MX" sz="1000">
                        <a:solidFill>
                          <a:srgbClr val="000000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7, 8, 16, 15, 20, 21, 27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algn="just"/>
                      <a:r>
                        <a:rPr lang="es-MX" sz="10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Procesos operativos</a:t>
                      </a:r>
                      <a:endParaRPr lang="es-MX" sz="1000">
                        <a:solidFill>
                          <a:srgbClr val="000000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23, 24, 26, 28, 37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algn="just"/>
                      <a:r>
                        <a:rPr lang="es-MX" sz="10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Poco consecuente</a:t>
                      </a:r>
                      <a:endParaRPr lang="es-MX" sz="1000">
                        <a:solidFill>
                          <a:srgbClr val="000000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Calibri"/>
                          <a:cs typeface="Times New Roman"/>
                        </a:rPr>
                        <a:t>11, 12, 13, 16, 17, 19, 25, 29-35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764704"/>
            <a:ext cx="612068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7504" y="795476"/>
            <a:ext cx="2664296" cy="37856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  <a:r>
              <a:rPr lang="es-MX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Explorar de manera sistemática los futuros posibles a partir del estudio de todas las combinaciones resultantes de la desagregación del sistema</a:t>
            </a:r>
            <a:endParaRPr lang="es-ES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915816" y="169476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1">
                    <a:lumMod val="50000"/>
                  </a:schemeClr>
                </a:solidFill>
              </a:rPr>
              <a:t>Análisis de Escenarios</a:t>
            </a:r>
            <a:endParaRPr lang="es-MX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 Grupo"/>
          <p:cNvGrpSpPr/>
          <p:nvPr/>
        </p:nvGrpSpPr>
        <p:grpSpPr>
          <a:xfrm>
            <a:off x="503548" y="764704"/>
            <a:ext cx="8136904" cy="5328592"/>
            <a:chOff x="-252536" y="332656"/>
            <a:chExt cx="8136904" cy="5328592"/>
          </a:xfrm>
        </p:grpSpPr>
        <p:pic>
          <p:nvPicPr>
            <p:cNvPr id="5" name="6 Imagen"/>
            <p:cNvPicPr/>
            <p:nvPr/>
          </p:nvPicPr>
          <p:blipFill>
            <a:blip r:embed="rId3" cstate="print"/>
            <a:srcRect l="19217" t="20952" r="17642" b="6250"/>
            <a:stretch>
              <a:fillRect/>
            </a:stretch>
          </p:blipFill>
          <p:spPr bwMode="auto">
            <a:xfrm>
              <a:off x="-252536" y="332656"/>
              <a:ext cx="8136904" cy="53285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2411760" y="2348880"/>
              <a:ext cx="1440036" cy="337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59,049</a:t>
              </a:r>
              <a:endParaRPr kumimoji="0" lang="es-MX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4716016" y="3861048"/>
              <a:ext cx="1440036" cy="337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5,000</a:t>
              </a:r>
              <a:endParaRPr kumimoji="0" lang="es-MX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4716016" y="1628800"/>
              <a:ext cx="1440036" cy="337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672</a:t>
              </a:r>
              <a:endParaRPr kumimoji="0" lang="es-MX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35496" y="169476"/>
            <a:ext cx="9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1">
                    <a:lumMod val="50000"/>
                  </a:schemeClr>
                </a:solidFill>
              </a:rPr>
              <a:t>Análisis de Escenarios</a:t>
            </a:r>
            <a:endParaRPr lang="es-MX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764704"/>
          <a:ext cx="9144000" cy="5857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34"/>
                <a:gridCol w="1857388"/>
                <a:gridCol w="6786578"/>
              </a:tblGrid>
              <a:tr h="429298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No.</a:t>
                      </a:r>
                      <a:endParaRPr lang="es-MX" sz="1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ESCENARIO</a:t>
                      </a:r>
                      <a:endParaRPr lang="es-MX" sz="1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SINTESIS</a:t>
                      </a:r>
                      <a:endParaRPr lang="es-MX" sz="1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42929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PRODUCTIVIDAD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MÁS DEL 80% DE LOS PRODUCTORES ALCANZAN RELACIONES BENEFICIO COSTO </a:t>
                      </a:r>
                      <a:r>
                        <a:rPr lang="en-US" sz="1400" dirty="0" smtClean="0"/>
                        <a:t>&gt;</a:t>
                      </a:r>
                      <a:r>
                        <a:rPr lang="en-US" sz="1400" baseline="0" dirty="0" smtClean="0"/>
                        <a:t> 1.0</a:t>
                      </a:r>
                      <a:endParaRPr lang="es-MX" sz="1400" dirty="0"/>
                    </a:p>
                  </a:txBody>
                  <a:tcPr/>
                </a:tc>
              </a:tr>
              <a:tr h="60606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COMPETITIVIDAD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SUPERAR LA MEDIA NACIONAL</a:t>
                      </a:r>
                      <a:r>
                        <a:rPr kumimoji="0"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INGRESO EN LOS PRODUCTORES  MEDIANOS Y PEQUE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ÑOS USANDO LA INFORMACIÓN DE MERCADOS, PLANEACIÓN DE LA PRODUCCIÓN, Y AGREGACIÓN DE VALOR.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4709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3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EMPLEO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GENERAR EMPLEO</a:t>
                      </a:r>
                      <a:r>
                        <a:rPr kumimoji="0"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SUFICIENTE PARA OCUPAR MÁS D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 12% DE PEA RURAL.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9804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4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SUELO VEGETACION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RECUPERAR 8% DE LA SUPERFICIE DEGRADADA PASANDO DE UN 42% A UN 34%.</a:t>
                      </a:r>
                    </a:p>
                  </a:txBody>
                  <a:tcPr/>
                </a:tc>
              </a:tr>
              <a:tr h="42929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5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AGUA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MEJORAR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 CAPTACIÓN, REDUCIR LAS PERDIDAS UN 10% Y REDUCIR  LA SOBRE EXPLOTACION DEL MANTO FREATICO UN 15%.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0606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CONCURRENCIA INSTITUCIONAL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CONCURRIENDO SE CREA SINERGIA CON PROYECTOS Y PROGRAMAS CONJUNTOS MEZCLANDO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ESFUERZOS Y RECURSOS PARA EL LOGRO DE LA SOSTENIBILIDAD.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0606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7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CONCURRENCIA</a:t>
                      </a:r>
                      <a:r>
                        <a:rPr lang="es-MX" sz="1600" baseline="0" dirty="0" smtClean="0"/>
                        <a:t> CAPACIDADES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CONCURRIENDO SE CREAN CAPACIDADES DE AUTO GESTIÓN,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CALIDAD, COMPETITIVIDAD, ORGANIZACIÓN, INNOVACIÓN Y MITIGACIÓN AL MEDIO AMBIENTE LOGRANDO LA SOSTENIBILIDAD.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4709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INNOVACIÓN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AUMENTAR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EL INAI DEL 13% AL 20%.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81827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9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EQUIDAD Y CALIDAD DE VIDA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ENFOCANDO EN LOS MUNICIPIOS CRITICOS EL IDH AUMENTA Y EL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ESTADO</a:t>
                      </a:r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RECUPERA LA 4ª POSICIÓN NACIONAL.</a:t>
                      </a:r>
                    </a:p>
                  </a:txBody>
                  <a:tcPr/>
                </a:tc>
              </a:tr>
              <a:tr h="42929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10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SEGURIDAD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 REDUCE LA</a:t>
                      </a:r>
                      <a:r>
                        <a:rPr kumimoji="0" lang="es-MX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GRAVEDAD Y LA CANTIDAD DE ACTOS CRIMINALES Y SE ELEVA EL CLIMA DE SEGURIDAD REACTIVANDO LAS ZONAS AFECTADAS.</a:t>
                      </a:r>
                      <a:endParaRPr kumimoji="0" lang="es-MX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475656" y="-27384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MX" sz="40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Probabilización</a:t>
            </a:r>
            <a:r>
              <a:rPr lang="es-MX" sz="40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de Escenarios</a:t>
            </a:r>
            <a:endParaRPr lang="es-MX" sz="40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91369"/>
            <a:ext cx="786765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6695728" y="1790814"/>
            <a:ext cx="2268760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MX" dirty="0" smtClean="0"/>
              <a:t>82 expertos seleccionados calificaron la probabilidad de ocurrencia o no (factibilidad) de cada escenario en el: </a:t>
            </a:r>
          </a:p>
          <a:p>
            <a:endParaRPr lang="es-MX" dirty="0" smtClean="0"/>
          </a:p>
          <a:p>
            <a:r>
              <a:rPr lang="es-MX" dirty="0" smtClean="0"/>
              <a:t>Mediano plazo 2013 </a:t>
            </a:r>
          </a:p>
          <a:p>
            <a:r>
              <a:rPr lang="es-MX" dirty="0" smtClean="0"/>
              <a:t>Largo plazo 2016.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2411760" y="836712"/>
            <a:ext cx="438132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MX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¿Qué sigue... ?</a:t>
            </a:r>
            <a:endParaRPr lang="es-MX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169588" y="3284984"/>
            <a:ext cx="291458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MX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Al final ...</a:t>
            </a:r>
            <a:endParaRPr lang="es-MX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9512" y="4077072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6">
                    <a:lumMod val="75000"/>
                  </a:schemeClr>
                </a:solidFill>
              </a:rPr>
              <a:t>Plan Prospectivo Estratégico de Desarrollo Sectorial</a:t>
            </a:r>
            <a:r>
              <a:rPr lang="es-MX" sz="20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</a:p>
          <a:p>
            <a:r>
              <a:rPr lang="es-MX" sz="2000" b="1" dirty="0" smtClean="0"/>
              <a:t>				que defina: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MX" sz="2000" b="1" u="sng" dirty="0" smtClean="0"/>
              <a:t>Líneas de acción</a:t>
            </a:r>
            <a:r>
              <a:rPr lang="es-MX" sz="2000" b="1" dirty="0" smtClean="0"/>
              <a:t>,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MX" sz="2000" b="1" u="sng" dirty="0" smtClean="0"/>
              <a:t>Objetivos, Misión, Política</a:t>
            </a:r>
            <a:r>
              <a:rPr lang="es-MX" sz="2000" b="1" dirty="0" smtClean="0"/>
              <a:t> y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MX" sz="2000" b="1" u="sng" dirty="0" smtClean="0"/>
              <a:t>Papel que actores </a:t>
            </a:r>
            <a:r>
              <a:rPr lang="es-MX" sz="2000" b="1" dirty="0" smtClean="0"/>
              <a:t>deberán desempeñar en próximos seis años, para contribuir al logro de objetivos de desarrollo del sector rural en </a:t>
            </a:r>
            <a:r>
              <a:rPr lang="es-MX" sz="2000" b="1" dirty="0" err="1" smtClean="0"/>
              <a:t>Chih</a:t>
            </a:r>
            <a:endParaRPr lang="es-ES" sz="20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560" y="1844824"/>
            <a:ext cx="8415445" cy="89255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MX" sz="32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Talleres de Prospectiva de Política Pública</a:t>
            </a:r>
          </a:p>
          <a:p>
            <a:pPr algn="ctr"/>
            <a:r>
              <a:rPr lang="es-MX" sz="20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(Delicias, Cuauhtémoc, San Juanito, Casas Grandes, Chihuahua1, Chihuahua2)</a:t>
            </a:r>
            <a:endParaRPr lang="es-MX" sz="20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6871</TotalTime>
  <Words>1600</Words>
  <Application>Microsoft Office PowerPoint</Application>
  <PresentationFormat>Presentación en pantalla (4:3)</PresentationFormat>
  <Paragraphs>717</Paragraphs>
  <Slides>33</Slides>
  <Notes>33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Diapositiva 1</vt:lpstr>
      <vt:lpstr>TALLER DE PROSPECTIVA PARA POLÍTICA PÚBLICA</vt:lpstr>
      <vt:lpstr>Diapositiva 3</vt:lpstr>
      <vt:lpstr>Diagnóstico del Sector Rural en el Estado de Chihuahua (Resumen de Avances)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La Problemática sectorial  alineada con los Objetivos de los Actores clave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CENTRO V2</dc:creator>
  <cp:lastModifiedBy>CENTRO V2</cp:lastModifiedBy>
  <cp:revision>186</cp:revision>
  <dcterms:created xsi:type="dcterms:W3CDTF">2010-03-05T21:35:28Z</dcterms:created>
  <dcterms:modified xsi:type="dcterms:W3CDTF">2011-06-20T20:30:35Z</dcterms:modified>
</cp:coreProperties>
</file>