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35" autoAdjust="0"/>
    <p:restoredTop sz="94660" autoAdjust="0"/>
  </p:normalViewPr>
  <p:slideViewPr>
    <p:cSldViewPr>
      <p:cViewPr varScale="1">
        <p:scale>
          <a:sx n="112" d="100"/>
          <a:sy n="112" d="100"/>
        </p:scale>
        <p:origin x="-1000"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7"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1640C3-D89C-469C-A9AB-FA0137ED646D}" type="datetimeFigureOut">
              <a:rPr lang="es-MX" smtClean="0"/>
              <a:pPr/>
              <a:t>08/08/17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04BBF2-1C7D-48AA-AB1C-C82E1448ED80}" type="slidenum">
              <a:rPr lang="es-MX" smtClean="0"/>
              <a:pPr/>
              <a:t>‹Nr.›</a:t>
            </a:fld>
            <a:endParaRPr lang="es-MX"/>
          </a:p>
        </p:txBody>
      </p:sp>
    </p:spTree>
    <p:extLst>
      <p:ext uri="{BB962C8B-B14F-4D97-AF65-F5344CB8AC3E}">
        <p14:creationId xmlns:p14="http://schemas.microsoft.com/office/powerpoint/2010/main" val="2864073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Rot="1" noChangeAspect="1" noChangeArrowheads="1" noTextEdit="1"/>
          </p:cNvSpPr>
          <p:nvPr>
            <p:ph type="sldImg"/>
          </p:nvPr>
        </p:nvSpPr>
        <p:spPr>
          <a:ln/>
        </p:spPr>
      </p:sp>
      <p:sp>
        <p:nvSpPr>
          <p:cNvPr id="308227" name="Rectangle 3"/>
          <p:cNvSpPr>
            <a:spLocks noGrp="1" noChangeArrowheads="1"/>
          </p:cNvSpPr>
          <p:nvPr>
            <p:ph type="body" idx="1"/>
          </p:nvPr>
        </p:nvSpPr>
        <p:spPr>
          <a:noFill/>
          <a:ln/>
        </p:spPr>
        <p:txBody>
          <a:bodyPr/>
          <a:lstStyle/>
          <a:p>
            <a:endParaRPr lang="es-MX"/>
          </a:p>
        </p:txBody>
      </p:sp>
    </p:spTree>
    <p:extLst>
      <p:ext uri="{BB962C8B-B14F-4D97-AF65-F5344CB8AC3E}">
        <p14:creationId xmlns:p14="http://schemas.microsoft.com/office/powerpoint/2010/main" val="1615289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Rot="1" noChangeAspect="1" noChangeArrowheads="1" noTextEdit="1"/>
          </p:cNvSpPr>
          <p:nvPr>
            <p:ph type="sldImg"/>
          </p:nvPr>
        </p:nvSpPr>
        <p:spPr>
          <a:ln/>
        </p:spPr>
      </p:sp>
      <p:sp>
        <p:nvSpPr>
          <p:cNvPr id="309251" name="Rectangle 3"/>
          <p:cNvSpPr>
            <a:spLocks noGrp="1" noChangeArrowheads="1"/>
          </p:cNvSpPr>
          <p:nvPr>
            <p:ph type="body" idx="1"/>
          </p:nvPr>
        </p:nvSpPr>
        <p:spPr>
          <a:noFill/>
          <a:ln/>
        </p:spPr>
        <p:txBody>
          <a:bodyPr/>
          <a:lstStyle/>
          <a:p>
            <a:endParaRPr lang="es-MX"/>
          </a:p>
        </p:txBody>
      </p:sp>
    </p:spTree>
    <p:extLst>
      <p:ext uri="{BB962C8B-B14F-4D97-AF65-F5344CB8AC3E}">
        <p14:creationId xmlns:p14="http://schemas.microsoft.com/office/powerpoint/2010/main" val="3383186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Grp="1" noRot="1" noChangeAspect="1" noChangeArrowheads="1" noTextEdit="1"/>
          </p:cNvSpPr>
          <p:nvPr>
            <p:ph type="sldImg"/>
          </p:nvPr>
        </p:nvSpPr>
        <p:spPr>
          <a:ln/>
        </p:spPr>
      </p:sp>
      <p:sp>
        <p:nvSpPr>
          <p:cNvPr id="310275" name="Rectangle 3"/>
          <p:cNvSpPr>
            <a:spLocks noGrp="1" noChangeArrowheads="1"/>
          </p:cNvSpPr>
          <p:nvPr>
            <p:ph type="body" idx="1"/>
          </p:nvPr>
        </p:nvSpPr>
        <p:spPr>
          <a:noFill/>
          <a:ln/>
        </p:spPr>
        <p:txBody>
          <a:bodyPr/>
          <a:lstStyle/>
          <a:p>
            <a:endParaRPr lang="es-MX"/>
          </a:p>
        </p:txBody>
      </p:sp>
    </p:spTree>
    <p:extLst>
      <p:ext uri="{BB962C8B-B14F-4D97-AF65-F5344CB8AC3E}">
        <p14:creationId xmlns:p14="http://schemas.microsoft.com/office/powerpoint/2010/main" val="170322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Rot="1" noChangeAspect="1" noChangeArrowheads="1" noTextEdit="1"/>
          </p:cNvSpPr>
          <p:nvPr>
            <p:ph type="sldImg"/>
          </p:nvPr>
        </p:nvSpPr>
        <p:spPr>
          <a:ln/>
        </p:spPr>
      </p:sp>
      <p:sp>
        <p:nvSpPr>
          <p:cNvPr id="311299" name="Rectangle 3"/>
          <p:cNvSpPr>
            <a:spLocks noGrp="1" noChangeArrowheads="1"/>
          </p:cNvSpPr>
          <p:nvPr>
            <p:ph type="body" idx="1"/>
          </p:nvPr>
        </p:nvSpPr>
        <p:spPr>
          <a:noFill/>
          <a:ln/>
        </p:spPr>
        <p:txBody>
          <a:bodyPr/>
          <a:lstStyle/>
          <a:p>
            <a:endParaRPr lang="es-MX"/>
          </a:p>
        </p:txBody>
      </p:sp>
    </p:spTree>
    <p:extLst>
      <p:ext uri="{BB962C8B-B14F-4D97-AF65-F5344CB8AC3E}">
        <p14:creationId xmlns:p14="http://schemas.microsoft.com/office/powerpoint/2010/main" val="3913940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Rot="1" noChangeAspect="1" noChangeArrowheads="1" noTextEdit="1"/>
          </p:cNvSpPr>
          <p:nvPr>
            <p:ph type="sldImg"/>
          </p:nvPr>
        </p:nvSpPr>
        <p:spPr>
          <a:ln/>
        </p:spPr>
      </p:sp>
      <p:sp>
        <p:nvSpPr>
          <p:cNvPr id="312323" name="Rectangle 3"/>
          <p:cNvSpPr>
            <a:spLocks noGrp="1" noChangeArrowheads="1"/>
          </p:cNvSpPr>
          <p:nvPr>
            <p:ph type="body" idx="1"/>
          </p:nvPr>
        </p:nvSpPr>
        <p:spPr>
          <a:noFill/>
          <a:ln/>
        </p:spPr>
        <p:txBody>
          <a:bodyPr/>
          <a:lstStyle/>
          <a:p>
            <a:endParaRPr lang="es-MX"/>
          </a:p>
        </p:txBody>
      </p:sp>
    </p:spTree>
    <p:extLst>
      <p:ext uri="{BB962C8B-B14F-4D97-AF65-F5344CB8AC3E}">
        <p14:creationId xmlns:p14="http://schemas.microsoft.com/office/powerpoint/2010/main" val="514645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Grp="1" noRot="1" noChangeAspect="1" noChangeArrowheads="1" noTextEdit="1"/>
          </p:cNvSpPr>
          <p:nvPr>
            <p:ph type="sldImg"/>
          </p:nvPr>
        </p:nvSpPr>
        <p:spPr>
          <a:ln/>
        </p:spPr>
      </p:sp>
      <p:sp>
        <p:nvSpPr>
          <p:cNvPr id="313347" name="Rectangle 3"/>
          <p:cNvSpPr>
            <a:spLocks noGrp="1" noChangeArrowheads="1"/>
          </p:cNvSpPr>
          <p:nvPr>
            <p:ph type="body" idx="1"/>
          </p:nvPr>
        </p:nvSpPr>
        <p:spPr>
          <a:noFill/>
          <a:ln/>
        </p:spPr>
        <p:txBody>
          <a:bodyPr/>
          <a:lstStyle/>
          <a:p>
            <a:endParaRPr lang="es-MX"/>
          </a:p>
        </p:txBody>
      </p:sp>
    </p:spTree>
    <p:extLst>
      <p:ext uri="{BB962C8B-B14F-4D97-AF65-F5344CB8AC3E}">
        <p14:creationId xmlns:p14="http://schemas.microsoft.com/office/powerpoint/2010/main" val="1760769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Rot="1" noChangeAspect="1" noChangeArrowheads="1" noTextEdit="1"/>
          </p:cNvSpPr>
          <p:nvPr>
            <p:ph type="sldImg"/>
          </p:nvPr>
        </p:nvSpPr>
        <p:spPr>
          <a:ln/>
        </p:spPr>
      </p:sp>
      <p:sp>
        <p:nvSpPr>
          <p:cNvPr id="320515" name="Rectangle 3"/>
          <p:cNvSpPr>
            <a:spLocks noGrp="1" noChangeArrowheads="1"/>
          </p:cNvSpPr>
          <p:nvPr>
            <p:ph type="body" idx="1"/>
          </p:nvPr>
        </p:nvSpPr>
        <p:spPr>
          <a:noFill/>
          <a:ln/>
        </p:spPr>
        <p:txBody>
          <a:bodyPr/>
          <a:lstStyle/>
          <a:p>
            <a:endParaRPr lang="es-MX"/>
          </a:p>
        </p:txBody>
      </p:sp>
    </p:spTree>
    <p:extLst>
      <p:ext uri="{BB962C8B-B14F-4D97-AF65-F5344CB8AC3E}">
        <p14:creationId xmlns:p14="http://schemas.microsoft.com/office/powerpoint/2010/main" val="2536356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Grp="1" noRot="1" noChangeAspect="1" noChangeArrowheads="1" noTextEdit="1"/>
          </p:cNvSpPr>
          <p:nvPr>
            <p:ph type="sldImg"/>
          </p:nvPr>
        </p:nvSpPr>
        <p:spPr>
          <a:ln/>
        </p:spPr>
      </p:sp>
      <p:sp>
        <p:nvSpPr>
          <p:cNvPr id="321539" name="Rectangle 3"/>
          <p:cNvSpPr>
            <a:spLocks noGrp="1" noChangeArrowheads="1"/>
          </p:cNvSpPr>
          <p:nvPr>
            <p:ph type="body" idx="1"/>
          </p:nvPr>
        </p:nvSpPr>
        <p:spPr>
          <a:noFill/>
          <a:ln/>
        </p:spPr>
        <p:txBody>
          <a:bodyPr/>
          <a:lstStyle/>
          <a:p>
            <a:endParaRPr lang="es-MX"/>
          </a:p>
        </p:txBody>
      </p:sp>
    </p:spTree>
    <p:extLst>
      <p:ext uri="{BB962C8B-B14F-4D97-AF65-F5344CB8AC3E}">
        <p14:creationId xmlns:p14="http://schemas.microsoft.com/office/powerpoint/2010/main" val="2552323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2"/>
          <p:cNvSpPr>
            <a:spLocks noGrp="1" noRot="1" noChangeAspect="1" noChangeArrowheads="1" noTextEdit="1"/>
          </p:cNvSpPr>
          <p:nvPr>
            <p:ph type="sldImg"/>
          </p:nvPr>
        </p:nvSpPr>
        <p:spPr>
          <a:ln/>
        </p:spPr>
      </p:sp>
      <p:sp>
        <p:nvSpPr>
          <p:cNvPr id="322563" name="Rectangle 3"/>
          <p:cNvSpPr>
            <a:spLocks noGrp="1" noChangeArrowheads="1"/>
          </p:cNvSpPr>
          <p:nvPr>
            <p:ph type="body" idx="1"/>
          </p:nvPr>
        </p:nvSpPr>
        <p:spPr>
          <a:noFill/>
          <a:ln/>
        </p:spPr>
        <p:txBody>
          <a:bodyPr/>
          <a:lstStyle/>
          <a:p>
            <a:endParaRPr lang="es-MX"/>
          </a:p>
        </p:txBody>
      </p:sp>
    </p:spTree>
    <p:extLst>
      <p:ext uri="{BB962C8B-B14F-4D97-AF65-F5344CB8AC3E}">
        <p14:creationId xmlns:p14="http://schemas.microsoft.com/office/powerpoint/2010/main" val="934543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A453F771-997F-4AD8-AD5C-23D011A9CA21}" type="datetimeFigureOut">
              <a:rPr lang="es-MX" smtClean="0"/>
              <a:pPr/>
              <a:t>08/08/17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DE08F67-1DE2-43A4-8A7D-745083788DA4}" type="slidenum">
              <a:rPr lang="es-MX" smtClean="0"/>
              <a:pPr/>
              <a:t>‹Nr.›</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A453F771-997F-4AD8-AD5C-23D011A9CA21}" type="datetimeFigureOut">
              <a:rPr lang="es-MX" smtClean="0"/>
              <a:pPr/>
              <a:t>08/08/17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DE08F67-1DE2-43A4-8A7D-745083788DA4}" type="slidenum">
              <a:rPr lang="es-MX" smtClean="0"/>
              <a:pPr/>
              <a:t>‹Nr.›</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A453F771-997F-4AD8-AD5C-23D011A9CA21}" type="datetimeFigureOut">
              <a:rPr lang="es-MX" smtClean="0"/>
              <a:pPr/>
              <a:t>08/08/17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DE08F67-1DE2-43A4-8A7D-745083788DA4}" type="slidenum">
              <a:rPr lang="es-MX" smtClean="0"/>
              <a:pPr/>
              <a:t>‹Nr.›</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A453F771-997F-4AD8-AD5C-23D011A9CA21}" type="datetimeFigureOut">
              <a:rPr lang="es-MX" smtClean="0"/>
              <a:pPr/>
              <a:t>08/08/17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DE08F67-1DE2-43A4-8A7D-745083788DA4}" type="slidenum">
              <a:rPr lang="es-MX" smtClean="0"/>
              <a:pPr/>
              <a:t>‹Nr.›</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A453F771-997F-4AD8-AD5C-23D011A9CA21}" type="datetimeFigureOut">
              <a:rPr lang="es-MX" smtClean="0"/>
              <a:pPr/>
              <a:t>08/08/17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DE08F67-1DE2-43A4-8A7D-745083788DA4}" type="slidenum">
              <a:rPr lang="es-MX" smtClean="0"/>
              <a:pPr/>
              <a:t>‹Nr.›</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A453F771-997F-4AD8-AD5C-23D011A9CA21}" type="datetimeFigureOut">
              <a:rPr lang="es-MX" smtClean="0"/>
              <a:pPr/>
              <a:t>08/08/17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DE08F67-1DE2-43A4-8A7D-745083788DA4}" type="slidenum">
              <a:rPr lang="es-MX" smtClean="0"/>
              <a:pPr/>
              <a:t>‹Nr.›</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A453F771-997F-4AD8-AD5C-23D011A9CA21}" type="datetimeFigureOut">
              <a:rPr lang="es-MX" smtClean="0"/>
              <a:pPr/>
              <a:t>08/08/17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7DE08F67-1DE2-43A4-8A7D-745083788DA4}" type="slidenum">
              <a:rPr lang="es-MX" smtClean="0"/>
              <a:pPr/>
              <a:t>‹Nr.›</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A453F771-997F-4AD8-AD5C-23D011A9CA21}" type="datetimeFigureOut">
              <a:rPr lang="es-MX" smtClean="0"/>
              <a:pPr/>
              <a:t>08/08/17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7DE08F67-1DE2-43A4-8A7D-745083788DA4}" type="slidenum">
              <a:rPr lang="es-MX" smtClean="0"/>
              <a:pPr/>
              <a:t>‹Nr.›</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453F771-997F-4AD8-AD5C-23D011A9CA21}" type="datetimeFigureOut">
              <a:rPr lang="es-MX" smtClean="0"/>
              <a:pPr/>
              <a:t>08/08/17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7DE08F67-1DE2-43A4-8A7D-745083788DA4}" type="slidenum">
              <a:rPr lang="es-MX" smtClean="0"/>
              <a:pPr/>
              <a:t>‹Nr.›</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A453F771-997F-4AD8-AD5C-23D011A9CA21}" type="datetimeFigureOut">
              <a:rPr lang="es-MX" smtClean="0"/>
              <a:pPr/>
              <a:t>08/08/17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DE08F67-1DE2-43A4-8A7D-745083788DA4}" type="slidenum">
              <a:rPr lang="es-MX" smtClean="0"/>
              <a:pPr/>
              <a:t>‹Nr.›</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A453F771-997F-4AD8-AD5C-23D011A9CA21}" type="datetimeFigureOut">
              <a:rPr lang="es-MX" smtClean="0"/>
              <a:pPr/>
              <a:t>08/08/17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DE08F67-1DE2-43A4-8A7D-745083788DA4}" type="slidenum">
              <a:rPr lang="es-MX" smtClean="0"/>
              <a:pPr/>
              <a:t>‹Nr.›</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53F771-997F-4AD8-AD5C-23D011A9CA21}" type="datetimeFigureOut">
              <a:rPr lang="es-MX" smtClean="0"/>
              <a:pPr/>
              <a:t>08/08/17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E08F67-1DE2-43A4-8A7D-745083788DA4}" type="slidenum">
              <a:rPr lang="es-MX" smtClean="0"/>
              <a:pPr/>
              <a:t>‹Nr.›</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5CGuia_PIFI_2014_2015.pptx%23-1,28,Presentaci%C3%B3n%20de%20PowerPoin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hyperlink" Target="..%5CGuia_PIFI_2012_2013.pptx%23-1,32,Presentaci%C3%B3n%20de%20PowerPoint" TargetMode="External"/><Relationship Id="rId4" Type="http://schemas.openxmlformats.org/officeDocument/2006/relationships/slide" Target="slide1.xm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slide" Target="slide8.xml"/><Relationship Id="rId5" Type="http://schemas.openxmlformats.org/officeDocument/2006/relationships/hyperlink" Target="..%5CGuia_PIFI_2014_2015.pptx%23-1,10,Presentaci%C3%B3n%20de%20PowerPoint" TargetMode="Externa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hyperlink" Target="..%5CGuia_PIFI_2014_2015.pptx%23-1,10,Presentaci%C3%B3n%20de%20PowerPoint" TargetMode="Externa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6434" name="Rectangle 2"/>
          <p:cNvSpPr>
            <a:spLocks noChangeArrowheads="1"/>
          </p:cNvSpPr>
          <p:nvPr/>
        </p:nvSpPr>
        <p:spPr bwMode="auto">
          <a:xfrm>
            <a:off x="0" y="0"/>
            <a:ext cx="9144000" cy="6858000"/>
          </a:xfrm>
          <a:prstGeom prst="rect">
            <a:avLst/>
          </a:prstGeom>
          <a:solidFill>
            <a:srgbClr val="FFFFFF"/>
          </a:solidFill>
          <a:ln w="3175" algn="ctr">
            <a:solidFill>
              <a:schemeClr val="bg1"/>
            </a:solidFill>
            <a:miter lim="800000"/>
            <a:headEnd/>
            <a:tailEnd/>
          </a:ln>
        </p:spPr>
        <p:txBody>
          <a:bodyPr wrap="none" anchor="ctr"/>
          <a:lstStyle/>
          <a:p>
            <a:pPr algn="ctr">
              <a:tabLst>
                <a:tab pos="180975" algn="l"/>
                <a:tab pos="447675" algn="l"/>
              </a:tabLst>
            </a:pPr>
            <a:endParaRPr lang="es-ES_tradnl" sz="1400"/>
          </a:p>
        </p:txBody>
      </p:sp>
      <p:sp>
        <p:nvSpPr>
          <p:cNvPr id="146435" name="Text Box 10"/>
          <p:cNvSpPr txBox="1">
            <a:spLocks noChangeArrowheads="1"/>
          </p:cNvSpPr>
          <p:nvPr/>
        </p:nvSpPr>
        <p:spPr bwMode="auto">
          <a:xfrm>
            <a:off x="539750" y="404813"/>
            <a:ext cx="7993063" cy="349250"/>
          </a:xfrm>
          <a:prstGeom prst="rect">
            <a:avLst/>
          </a:prstGeom>
          <a:noFill/>
          <a:ln w="3175" algn="ctr">
            <a:noFill/>
            <a:miter lim="800000"/>
            <a:headEnd/>
            <a:tailEnd/>
          </a:ln>
        </p:spPr>
        <p:txBody>
          <a:bodyPr tIns="90000">
            <a:spAutoFit/>
          </a:bodyPr>
          <a:lstStyle/>
          <a:p>
            <a:pPr algn="ctr">
              <a:tabLst>
                <a:tab pos="180975" algn="l"/>
                <a:tab pos="447675" algn="l"/>
              </a:tabLst>
            </a:pPr>
            <a:endParaRPr lang="es-ES_tradnl" sz="1400"/>
          </a:p>
        </p:txBody>
      </p:sp>
      <p:sp>
        <p:nvSpPr>
          <p:cNvPr id="146436" name="Text Box 11"/>
          <p:cNvSpPr txBox="1">
            <a:spLocks noChangeArrowheads="1"/>
          </p:cNvSpPr>
          <p:nvPr/>
        </p:nvSpPr>
        <p:spPr bwMode="auto">
          <a:xfrm>
            <a:off x="468313" y="404813"/>
            <a:ext cx="8280400" cy="3368699"/>
          </a:xfrm>
          <a:prstGeom prst="rect">
            <a:avLst/>
          </a:prstGeom>
          <a:noFill/>
          <a:ln w="3175" algn="ctr">
            <a:noFill/>
            <a:miter lim="800000"/>
            <a:headEnd/>
            <a:tailEnd/>
          </a:ln>
        </p:spPr>
        <p:txBody>
          <a:bodyPr tIns="90000">
            <a:spAutoFit/>
          </a:bodyPr>
          <a:lstStyle/>
          <a:p>
            <a:pPr algn="just">
              <a:tabLst>
                <a:tab pos="180975" algn="l"/>
                <a:tab pos="447675" algn="l"/>
              </a:tabLst>
            </a:pPr>
            <a:r>
              <a:rPr lang="es-ES" sz="1400" b="1" dirty="0"/>
              <a:t>Rasgos invariantes de los cuerpos académicos consolidados</a:t>
            </a:r>
            <a:r>
              <a:rPr lang="es-ES" sz="1400" dirty="0"/>
              <a:t> </a:t>
            </a:r>
          </a:p>
          <a:p>
            <a:pPr algn="just">
              <a:tabLst>
                <a:tab pos="180975" algn="l"/>
                <a:tab pos="447675" algn="l"/>
              </a:tabLst>
            </a:pPr>
            <a:endParaRPr lang="es-ES" sz="1400" dirty="0"/>
          </a:p>
          <a:p>
            <a:pPr algn="just">
              <a:tabLst>
                <a:tab pos="180975" algn="l"/>
                <a:tab pos="447675" algn="l"/>
              </a:tabLst>
            </a:pPr>
            <a:r>
              <a:rPr lang="es-ES" sz="1400" dirty="0"/>
              <a:t>Los cuerpos académicos deben formarse en el marco de las políticas institucionales y los profesores que los conforman se agrupan por un interés genuino en el desarrollo de sus líneas de generación y/o aplicación innovadora del conocimiento. La transmisión del conocimiento con la consecuente formación de recursos humanos en los niveles que le son propios a la institución y la discusión y construcción de consensos alrededor de iniciativas que tiendan al óptimo desarrollo de las funciones académicas de la institución son los ámbitos de acción y razones de ser de los cuerpos académicos.</a:t>
            </a:r>
          </a:p>
          <a:p>
            <a:pPr algn="just">
              <a:tabLst>
                <a:tab pos="180975" algn="l"/>
                <a:tab pos="447675" algn="l"/>
              </a:tabLst>
            </a:pPr>
            <a:endParaRPr lang="es-ES" sz="1400" dirty="0"/>
          </a:p>
          <a:p>
            <a:pPr algn="just">
              <a:tabLst>
                <a:tab pos="180975" algn="l"/>
                <a:tab pos="447675" algn="l"/>
              </a:tabLst>
            </a:pPr>
            <a:r>
              <a:rPr lang="es-ES" sz="1400" dirty="0"/>
              <a:t>En diversos lugares y por lo general en instituciones sólidamente constituidas y con otros nombres y sin ellos, existen estos grupos de profesores que se forman por intereses comunes en la investigación, cada uno de los cuales participa activamente en la docencia y que se caracterizan por estar ocupados y comprometidos con la buena marcha de la institución en todos los órdenes. En cada institución estos grupos tienen sus propias características, pero en todos ellos están siempre presentes al menos </a:t>
            </a:r>
            <a:r>
              <a:rPr lang="es-ES" sz="1400" b="1" i="1" dirty="0"/>
              <a:t>cuatro elementos</a:t>
            </a:r>
            <a:r>
              <a:rPr lang="es-ES" sz="1400" dirty="0"/>
              <a:t> a los que hemos denominado rasgos invariantes de los cuerpos académicos</a:t>
            </a:r>
          </a:p>
        </p:txBody>
      </p:sp>
      <p:sp>
        <p:nvSpPr>
          <p:cNvPr id="146437" name="Text Box 13"/>
          <p:cNvSpPr txBox="1">
            <a:spLocks noChangeArrowheads="1"/>
          </p:cNvSpPr>
          <p:nvPr/>
        </p:nvSpPr>
        <p:spPr bwMode="auto">
          <a:xfrm>
            <a:off x="447675" y="93663"/>
            <a:ext cx="8301038" cy="349250"/>
          </a:xfrm>
          <a:prstGeom prst="rect">
            <a:avLst/>
          </a:prstGeom>
          <a:noFill/>
          <a:ln w="3175" algn="ctr">
            <a:noFill/>
            <a:miter lim="800000"/>
            <a:headEnd/>
            <a:tailEnd/>
          </a:ln>
        </p:spPr>
        <p:txBody>
          <a:bodyPr tIns="90000">
            <a:spAutoFit/>
          </a:bodyPr>
          <a:lstStyle/>
          <a:p>
            <a:pPr algn="ctr">
              <a:tabLst>
                <a:tab pos="180975" algn="l"/>
                <a:tab pos="447675" algn="l"/>
              </a:tabLst>
            </a:pPr>
            <a:r>
              <a:rPr lang="es-MX" sz="1400" b="1"/>
              <a:t>Guía para analizar el grado de desarrollo de un Cuerpo Académico</a:t>
            </a:r>
            <a:endParaRPr lang="es-ES" sz="1400" b="1"/>
          </a:p>
        </p:txBody>
      </p:sp>
      <p:sp>
        <p:nvSpPr>
          <p:cNvPr id="300055" name="Oval 23"/>
          <p:cNvSpPr>
            <a:spLocks noChangeArrowheads="1"/>
          </p:cNvSpPr>
          <p:nvPr/>
        </p:nvSpPr>
        <p:spPr bwMode="auto">
          <a:xfrm>
            <a:off x="2051050" y="3860800"/>
            <a:ext cx="2016125" cy="863600"/>
          </a:xfrm>
          <a:prstGeom prst="ellipse">
            <a:avLst/>
          </a:prstGeom>
          <a:solidFill>
            <a:srgbClr val="FFFF66"/>
          </a:solidFill>
          <a:ln w="3175" algn="ctr">
            <a:noFill/>
            <a:round/>
            <a:headEnd/>
            <a:tailEnd/>
          </a:ln>
          <a:effectLst>
            <a:outerShdw dist="107763" dir="2700000" algn="ctr" rotWithShape="0">
              <a:schemeClr val="bg2">
                <a:alpha val="50000"/>
              </a:schemeClr>
            </a:outerShdw>
          </a:effectLst>
        </p:spPr>
        <p:txBody>
          <a:bodyPr tIns="90000" anchor="ctr"/>
          <a:lstStyle/>
          <a:p>
            <a:pPr algn="ctr">
              <a:tabLst>
                <a:tab pos="180975" algn="l"/>
                <a:tab pos="447675" algn="l"/>
              </a:tabLst>
              <a:defRPr/>
            </a:pPr>
            <a:r>
              <a:rPr lang="es-MX" sz="1400" b="1"/>
              <a:t>Alta habilitación académica</a:t>
            </a:r>
            <a:endParaRPr lang="es-ES" sz="1400" b="1"/>
          </a:p>
        </p:txBody>
      </p:sp>
      <p:sp>
        <p:nvSpPr>
          <p:cNvPr id="300056" name="Oval 24"/>
          <p:cNvSpPr>
            <a:spLocks noChangeArrowheads="1"/>
          </p:cNvSpPr>
          <p:nvPr/>
        </p:nvSpPr>
        <p:spPr bwMode="auto">
          <a:xfrm>
            <a:off x="4975225" y="3860800"/>
            <a:ext cx="2260600" cy="863600"/>
          </a:xfrm>
          <a:prstGeom prst="ellipse">
            <a:avLst/>
          </a:prstGeom>
          <a:solidFill>
            <a:srgbClr val="FFFF66"/>
          </a:solidFill>
          <a:ln w="3175" algn="ctr">
            <a:noFill/>
            <a:round/>
            <a:headEnd/>
            <a:tailEnd/>
          </a:ln>
          <a:effectLst>
            <a:outerShdw dist="107763" dir="2700000" algn="ctr" rotWithShape="0">
              <a:schemeClr val="bg2">
                <a:alpha val="50000"/>
              </a:schemeClr>
            </a:outerShdw>
          </a:effectLst>
        </p:spPr>
        <p:txBody>
          <a:bodyPr tIns="90000" anchor="ctr"/>
          <a:lstStyle/>
          <a:p>
            <a:pPr algn="ctr">
              <a:tabLst>
                <a:tab pos="180975" algn="l"/>
                <a:tab pos="447675" algn="l"/>
              </a:tabLst>
              <a:defRPr/>
            </a:pPr>
            <a:r>
              <a:rPr lang="es-MX" sz="1400" b="1"/>
              <a:t>Intensa vida colegiada</a:t>
            </a:r>
            <a:endParaRPr lang="es-ES" sz="1400" b="1"/>
          </a:p>
        </p:txBody>
      </p:sp>
      <p:sp>
        <p:nvSpPr>
          <p:cNvPr id="300057" name="Oval 25"/>
          <p:cNvSpPr>
            <a:spLocks noChangeArrowheads="1"/>
          </p:cNvSpPr>
          <p:nvPr/>
        </p:nvSpPr>
        <p:spPr bwMode="auto">
          <a:xfrm>
            <a:off x="4975225" y="5734050"/>
            <a:ext cx="2260600" cy="863600"/>
          </a:xfrm>
          <a:prstGeom prst="ellipse">
            <a:avLst/>
          </a:prstGeom>
          <a:solidFill>
            <a:srgbClr val="FFFF66"/>
          </a:solidFill>
          <a:ln w="3175" algn="ctr">
            <a:noFill/>
            <a:round/>
            <a:headEnd/>
            <a:tailEnd/>
          </a:ln>
          <a:effectLst>
            <a:outerShdw dist="107763" dir="2700000" algn="ctr" rotWithShape="0">
              <a:schemeClr val="bg2">
                <a:alpha val="50000"/>
              </a:schemeClr>
            </a:outerShdw>
          </a:effectLst>
        </p:spPr>
        <p:txBody>
          <a:bodyPr tIns="90000" anchor="ctr"/>
          <a:lstStyle/>
          <a:p>
            <a:pPr algn="ctr">
              <a:tabLst>
                <a:tab pos="180975" algn="l"/>
                <a:tab pos="447675" algn="l"/>
              </a:tabLst>
              <a:defRPr/>
            </a:pPr>
            <a:r>
              <a:rPr lang="es-MX" sz="1000" b="1"/>
              <a:t>Importante participación en redes de colaboración e intercambio académico</a:t>
            </a:r>
            <a:endParaRPr lang="es-ES" sz="1000" b="1"/>
          </a:p>
        </p:txBody>
      </p:sp>
      <p:sp>
        <p:nvSpPr>
          <p:cNvPr id="300058" name="Oval 26"/>
          <p:cNvSpPr>
            <a:spLocks noChangeArrowheads="1"/>
          </p:cNvSpPr>
          <p:nvPr/>
        </p:nvSpPr>
        <p:spPr bwMode="auto">
          <a:xfrm>
            <a:off x="2066925" y="5734050"/>
            <a:ext cx="2016125" cy="863600"/>
          </a:xfrm>
          <a:prstGeom prst="ellipse">
            <a:avLst/>
          </a:prstGeom>
          <a:solidFill>
            <a:srgbClr val="FFFF66"/>
          </a:solidFill>
          <a:ln w="3175" algn="ctr">
            <a:noFill/>
            <a:round/>
            <a:headEnd/>
            <a:tailEnd/>
          </a:ln>
          <a:effectLst>
            <a:outerShdw dist="107763" dir="2700000" algn="ctr" rotWithShape="0">
              <a:schemeClr val="bg2">
                <a:alpha val="50000"/>
              </a:schemeClr>
            </a:outerShdw>
          </a:effectLst>
        </p:spPr>
        <p:txBody>
          <a:bodyPr tIns="90000" anchor="ctr"/>
          <a:lstStyle/>
          <a:p>
            <a:pPr algn="ctr">
              <a:tabLst>
                <a:tab pos="180975" algn="l"/>
                <a:tab pos="447675" algn="l"/>
              </a:tabLst>
              <a:defRPr/>
            </a:pPr>
            <a:r>
              <a:rPr lang="es-MX" sz="1400" b="1"/>
              <a:t>Alto compromiso institucional</a:t>
            </a:r>
            <a:endParaRPr lang="es-ES" sz="1400" b="1"/>
          </a:p>
        </p:txBody>
      </p:sp>
      <p:sp>
        <p:nvSpPr>
          <p:cNvPr id="146442" name="Line 27"/>
          <p:cNvSpPr>
            <a:spLocks noChangeShapeType="1"/>
          </p:cNvSpPr>
          <p:nvPr/>
        </p:nvSpPr>
        <p:spPr bwMode="auto">
          <a:xfrm flipV="1">
            <a:off x="3708400" y="4672013"/>
            <a:ext cx="1871663" cy="1152525"/>
          </a:xfrm>
          <a:prstGeom prst="line">
            <a:avLst/>
          </a:prstGeom>
          <a:noFill/>
          <a:ln w="57150">
            <a:solidFill>
              <a:schemeClr val="tx1"/>
            </a:solidFill>
            <a:round/>
            <a:headEnd type="triangle" w="med" len="med"/>
            <a:tailEnd type="triangle" w="med" len="med"/>
          </a:ln>
        </p:spPr>
        <p:txBody>
          <a:bodyPr wrap="none" tIns="90000" anchor="ctr"/>
          <a:lstStyle/>
          <a:p>
            <a:endParaRPr lang="es-MX"/>
          </a:p>
        </p:txBody>
      </p:sp>
      <p:sp>
        <p:nvSpPr>
          <p:cNvPr id="146443" name="Line 28"/>
          <p:cNvSpPr>
            <a:spLocks noChangeShapeType="1"/>
          </p:cNvSpPr>
          <p:nvPr/>
        </p:nvSpPr>
        <p:spPr bwMode="auto">
          <a:xfrm>
            <a:off x="3708400" y="4633913"/>
            <a:ext cx="1871663" cy="1152525"/>
          </a:xfrm>
          <a:prstGeom prst="line">
            <a:avLst/>
          </a:prstGeom>
          <a:noFill/>
          <a:ln w="57150">
            <a:solidFill>
              <a:schemeClr val="tx1"/>
            </a:solidFill>
            <a:round/>
            <a:headEnd type="triangle" w="med" len="med"/>
            <a:tailEnd type="triangle" w="med" len="med"/>
          </a:ln>
        </p:spPr>
        <p:txBody>
          <a:bodyPr wrap="none" tIns="90000" anchor="ctr"/>
          <a:lstStyle/>
          <a:p>
            <a:endParaRPr lang="es-MX"/>
          </a:p>
        </p:txBody>
      </p:sp>
      <p:sp>
        <p:nvSpPr>
          <p:cNvPr id="146444" name="Oval 29"/>
          <p:cNvSpPr>
            <a:spLocks noChangeArrowheads="1"/>
          </p:cNvSpPr>
          <p:nvPr/>
        </p:nvSpPr>
        <p:spPr bwMode="auto">
          <a:xfrm>
            <a:off x="3652838" y="4652963"/>
            <a:ext cx="1944687" cy="1152525"/>
          </a:xfrm>
          <a:prstGeom prst="ellipse">
            <a:avLst/>
          </a:prstGeom>
          <a:solidFill>
            <a:srgbClr val="3366CC"/>
          </a:solidFill>
          <a:ln w="3175" algn="ctr">
            <a:noFill/>
            <a:round/>
            <a:headEnd/>
            <a:tailEnd/>
          </a:ln>
        </p:spPr>
        <p:txBody>
          <a:bodyPr tIns="90000" anchor="ctr"/>
          <a:lstStyle/>
          <a:p>
            <a:pPr algn="ctr">
              <a:tabLst>
                <a:tab pos="180975" algn="l"/>
                <a:tab pos="447675" algn="l"/>
              </a:tabLst>
            </a:pPr>
            <a:r>
              <a:rPr lang="es-MX" sz="1400" b="1">
                <a:solidFill>
                  <a:schemeClr val="bg1"/>
                </a:solidFill>
              </a:rPr>
              <a:t>Rasgos invariantes de los Cuerpos Académicos</a:t>
            </a:r>
            <a:endParaRPr lang="es-ES" sz="1400" b="1">
              <a:solidFill>
                <a:schemeClr val="bg1"/>
              </a:solidFill>
            </a:endParaRPr>
          </a:p>
        </p:txBody>
      </p:sp>
      <p:sp>
        <p:nvSpPr>
          <p:cNvPr id="146445" name="Rectangle 4">
            <a:hlinkClick r:id="rId3" action="ppaction://hlinkpres?slideindex=28&amp;slidetitle=Presentación de PowerPoint"/>
          </p:cNvPr>
          <p:cNvSpPr>
            <a:spLocks noChangeArrowheads="1"/>
          </p:cNvSpPr>
          <p:nvPr/>
        </p:nvSpPr>
        <p:spPr bwMode="auto">
          <a:xfrm>
            <a:off x="0" y="0"/>
            <a:ext cx="9144000" cy="6858000"/>
          </a:xfrm>
          <a:prstGeom prst="rect">
            <a:avLst/>
          </a:prstGeom>
          <a:solidFill>
            <a:schemeClr val="bg1">
              <a:alpha val="5098"/>
            </a:schemeClr>
          </a:solidFill>
          <a:ln w="3175" algn="ctr">
            <a:solidFill>
              <a:srgbClr val="B2B2B2"/>
            </a:solidFill>
            <a:miter lim="800000"/>
            <a:headEnd/>
            <a:tailEnd/>
          </a:ln>
        </p:spPr>
        <p:txBody>
          <a:bodyPr wrap="none" anchor="ctr"/>
          <a:lstStyle/>
          <a:p>
            <a:pPr algn="ctr"/>
            <a:endParaRPr lang="es-ES_tradnl" sz="1400"/>
          </a:p>
        </p:txBody>
      </p:sp>
      <p:sp>
        <p:nvSpPr>
          <p:cNvPr id="146446" name="AutoShape 5">
            <a:hlinkClick r:id="" action="ppaction://hlinkshowjump?jump=nextslide"/>
          </p:cNvPr>
          <p:cNvSpPr>
            <a:spLocks noChangeArrowheads="1"/>
          </p:cNvSpPr>
          <p:nvPr/>
        </p:nvSpPr>
        <p:spPr bwMode="auto">
          <a:xfrm>
            <a:off x="8604250" y="544513"/>
            <a:ext cx="155575" cy="147637"/>
          </a:xfrm>
          <a:prstGeom prst="rightArrow">
            <a:avLst>
              <a:gd name="adj1" fmla="val 50000"/>
              <a:gd name="adj2" fmla="val 58733"/>
            </a:avLst>
          </a:prstGeom>
          <a:solidFill>
            <a:srgbClr val="006600">
              <a:alpha val="49804"/>
            </a:srgbClr>
          </a:solidFill>
          <a:ln w="19050" algn="ctr">
            <a:solidFill>
              <a:schemeClr val="tx1"/>
            </a:solidFill>
            <a:miter lim="800000"/>
            <a:headEnd/>
            <a:tailEnd/>
          </a:ln>
        </p:spPr>
        <p:txBody>
          <a:bodyPr wrap="none" tIns="90000" anchor="ctr"/>
          <a:lstStyle/>
          <a:p>
            <a:pPr algn="ctr"/>
            <a:endParaRPr lang="es-ES_tradnl" sz="1400"/>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7458" name="Rectangle 2"/>
          <p:cNvSpPr>
            <a:spLocks noChangeArrowheads="1"/>
          </p:cNvSpPr>
          <p:nvPr/>
        </p:nvSpPr>
        <p:spPr bwMode="auto">
          <a:xfrm>
            <a:off x="0" y="0"/>
            <a:ext cx="9144000" cy="6858000"/>
          </a:xfrm>
          <a:prstGeom prst="rect">
            <a:avLst/>
          </a:prstGeom>
          <a:solidFill>
            <a:srgbClr val="FFFFFF"/>
          </a:solidFill>
          <a:ln w="3175" algn="ctr">
            <a:solidFill>
              <a:schemeClr val="bg1"/>
            </a:solidFill>
            <a:miter lim="800000"/>
            <a:headEnd/>
            <a:tailEnd/>
          </a:ln>
        </p:spPr>
        <p:txBody>
          <a:bodyPr wrap="none" anchor="ctr"/>
          <a:lstStyle/>
          <a:p>
            <a:pPr algn="ctr">
              <a:tabLst>
                <a:tab pos="180975" algn="l"/>
                <a:tab pos="447675" algn="l"/>
              </a:tabLst>
            </a:pPr>
            <a:endParaRPr lang="es-ES_tradnl" sz="1400"/>
          </a:p>
        </p:txBody>
      </p:sp>
      <p:sp>
        <p:nvSpPr>
          <p:cNvPr id="147459" name="Text Box 5"/>
          <p:cNvSpPr txBox="1">
            <a:spLocks noChangeArrowheads="1"/>
          </p:cNvSpPr>
          <p:nvPr/>
        </p:nvSpPr>
        <p:spPr bwMode="auto">
          <a:xfrm>
            <a:off x="539750" y="404813"/>
            <a:ext cx="7993063" cy="349250"/>
          </a:xfrm>
          <a:prstGeom prst="rect">
            <a:avLst/>
          </a:prstGeom>
          <a:noFill/>
          <a:ln w="3175" algn="ctr">
            <a:noFill/>
            <a:miter lim="800000"/>
            <a:headEnd/>
            <a:tailEnd/>
          </a:ln>
        </p:spPr>
        <p:txBody>
          <a:bodyPr tIns="90000">
            <a:spAutoFit/>
          </a:bodyPr>
          <a:lstStyle/>
          <a:p>
            <a:pPr algn="ctr">
              <a:tabLst>
                <a:tab pos="180975" algn="l"/>
                <a:tab pos="447675" algn="l"/>
              </a:tabLst>
            </a:pPr>
            <a:endParaRPr lang="es-ES_tradnl" sz="1400"/>
          </a:p>
        </p:txBody>
      </p:sp>
      <p:sp>
        <p:nvSpPr>
          <p:cNvPr id="147460" name="Text Box 6"/>
          <p:cNvSpPr txBox="1">
            <a:spLocks noChangeArrowheads="1"/>
          </p:cNvSpPr>
          <p:nvPr/>
        </p:nvSpPr>
        <p:spPr bwMode="auto">
          <a:xfrm>
            <a:off x="468313" y="476250"/>
            <a:ext cx="8280400" cy="6305550"/>
          </a:xfrm>
          <a:prstGeom prst="rect">
            <a:avLst/>
          </a:prstGeom>
          <a:noFill/>
          <a:ln w="3175" algn="ctr">
            <a:noFill/>
            <a:miter lim="800000"/>
            <a:headEnd/>
            <a:tailEnd/>
          </a:ln>
        </p:spPr>
        <p:txBody>
          <a:bodyPr tIns="90000">
            <a:spAutoFit/>
          </a:bodyPr>
          <a:lstStyle/>
          <a:p>
            <a:pPr algn="just">
              <a:tabLst>
                <a:tab pos="180975" algn="l"/>
                <a:tab pos="447675" algn="l"/>
              </a:tabLst>
            </a:pPr>
            <a:r>
              <a:rPr lang="es-ES" sz="1400" b="1" dirty="0"/>
              <a:t>Rasgos invariantes de los cuerpos académicos consolidados</a:t>
            </a:r>
            <a:r>
              <a:rPr lang="es-ES" sz="1400" dirty="0"/>
              <a:t> </a:t>
            </a:r>
            <a:r>
              <a:rPr lang="es-ES" sz="1400" b="1" dirty="0"/>
              <a:t>(continuación)</a:t>
            </a:r>
            <a:endParaRPr lang="es-MX" sz="1400" b="1" dirty="0"/>
          </a:p>
          <a:p>
            <a:pPr algn="just">
              <a:tabLst>
                <a:tab pos="180975" algn="l"/>
                <a:tab pos="447675" algn="l"/>
              </a:tabLst>
            </a:pPr>
            <a:endParaRPr lang="es-MX" sz="1400" b="1" dirty="0"/>
          </a:p>
          <a:p>
            <a:pPr algn="just">
              <a:tabLst>
                <a:tab pos="180975" algn="l"/>
                <a:tab pos="447675" algn="l"/>
              </a:tabLst>
            </a:pPr>
            <a:r>
              <a:rPr lang="es-ES" sz="1400" dirty="0"/>
              <a:t>Alta habilitación académica y compromiso institucional de los integrantes del cuerpo académico, intensa vida colegiada y participación en redes de colaboración e intercambio académico son los rasgos que deben estar presentes en todo cuerpo académico.  Cuanto mayor es el nivel de desarrollo de cada uno de estos rasgos, el grado de consolidación del cuerpo académico es mayor.</a:t>
            </a:r>
          </a:p>
          <a:p>
            <a:pPr algn="just">
              <a:tabLst>
                <a:tab pos="180975" algn="l"/>
                <a:tab pos="447675" algn="l"/>
              </a:tabLst>
            </a:pPr>
            <a:endParaRPr lang="es-ES" sz="1400" dirty="0"/>
          </a:p>
          <a:p>
            <a:pPr algn="just">
              <a:tabLst>
                <a:tab pos="180975" algn="l"/>
                <a:tab pos="447675" algn="l"/>
              </a:tabLst>
            </a:pPr>
            <a:r>
              <a:rPr lang="es-ES" sz="1400" b="1" i="1" dirty="0"/>
              <a:t>Alta habilitación académica </a:t>
            </a:r>
            <a:r>
              <a:rPr lang="es-ES" sz="1400" dirty="0"/>
              <a:t>se refiere a los estudios que han realizado los integrantes del cuerpo académico y que los capacita para generar conocimiento o realizar aplicaciones innovadoras de éste. Por lo general se trata de poseer el grado de doctor.  </a:t>
            </a:r>
          </a:p>
          <a:p>
            <a:pPr algn="just">
              <a:tabLst>
                <a:tab pos="180975" algn="l"/>
                <a:tab pos="447675" algn="l"/>
              </a:tabLst>
            </a:pPr>
            <a:endParaRPr lang="es-ES" sz="1400" dirty="0"/>
          </a:p>
          <a:p>
            <a:pPr algn="just">
              <a:tabLst>
                <a:tab pos="180975" algn="l"/>
                <a:tab pos="447675" algn="l"/>
              </a:tabLst>
            </a:pPr>
            <a:r>
              <a:rPr lang="es-ES" sz="1400" dirty="0"/>
              <a:t>El </a:t>
            </a:r>
            <a:r>
              <a:rPr lang="es-ES" sz="1400" b="1" i="1" dirty="0"/>
              <a:t>compromiso institucional </a:t>
            </a:r>
            <a:r>
              <a:rPr lang="es-ES" sz="1400" dirty="0"/>
              <a:t>se refiere a la disposición de los profesores que integran los cuerpos académicos para participar intensamente en las actividades tanto sustantivas como adjetivas de la institución.  Su participación enriquece la vida institucional y propicia el mejor cumplimiento de las funciones universitarias.</a:t>
            </a:r>
          </a:p>
          <a:p>
            <a:pPr algn="just">
              <a:tabLst>
                <a:tab pos="180975" algn="l"/>
                <a:tab pos="447675" algn="l"/>
              </a:tabLst>
            </a:pPr>
            <a:endParaRPr lang="es-ES" sz="1400" dirty="0"/>
          </a:p>
          <a:p>
            <a:pPr algn="just">
              <a:tabLst>
                <a:tab pos="180975" algn="l"/>
                <a:tab pos="447675" algn="l"/>
              </a:tabLst>
            </a:pPr>
            <a:r>
              <a:rPr lang="es-ES" sz="1400" dirty="0"/>
              <a:t>Las reuniones con la asistencia de alumnos asociados a programas de distintos niveles para exponer los avances de investigaciones, tesis, proyectos patrocinados o no, organización de conferencias de profesores invitados, etc., son actividades muy propias de los cuerpos académicos que forman parte de la vida académica institucional. La revisión y actualización de los planes y proyectos de investigación es una labor que se realiza de manera frecuente en estas estructuras académicas. </a:t>
            </a:r>
          </a:p>
          <a:p>
            <a:pPr algn="just">
              <a:tabLst>
                <a:tab pos="180975" algn="l"/>
                <a:tab pos="447675" algn="l"/>
              </a:tabLst>
            </a:pPr>
            <a:endParaRPr lang="es-ES" sz="1400" dirty="0"/>
          </a:p>
          <a:p>
            <a:pPr algn="just">
              <a:tabLst>
                <a:tab pos="180975" algn="l"/>
                <a:tab pos="447675" algn="l"/>
              </a:tabLst>
            </a:pPr>
            <a:r>
              <a:rPr lang="es-ES" sz="1400" dirty="0"/>
              <a:t>Indudablemente un rasgo invariante de gran importancia que caracteriza a los cuerpos académicos con un alto grado de consolidación es la </a:t>
            </a:r>
            <a:r>
              <a:rPr lang="es-ES" sz="1400" b="1" i="1" dirty="0"/>
              <a:t>vinculación</a:t>
            </a:r>
            <a:r>
              <a:rPr lang="es-ES" sz="1400" dirty="0"/>
              <a:t> de sus integrantes con sus pares a nivel nacional y/o del extranjero.  La presencia frecuente de profesores visitantes en las instalaciones de una institución para realizar actividades académicas con el conjunto de profesores que integran un cuerpo académico o las invitaciones que los profesores de un cuerpo académico determinado reciben para asistir a otras instituciones o centros de investigación con el objeto de realizar trabajo en colaboración y/o impartir cursos o conferencias, son muestras inequívocas de su madurez e importancia. </a:t>
            </a:r>
          </a:p>
        </p:txBody>
      </p:sp>
      <p:sp>
        <p:nvSpPr>
          <p:cNvPr id="147461" name="Text Box 8"/>
          <p:cNvSpPr txBox="1">
            <a:spLocks noChangeArrowheads="1"/>
          </p:cNvSpPr>
          <p:nvPr/>
        </p:nvSpPr>
        <p:spPr bwMode="auto">
          <a:xfrm>
            <a:off x="447675" y="93663"/>
            <a:ext cx="8301038" cy="349250"/>
          </a:xfrm>
          <a:prstGeom prst="rect">
            <a:avLst/>
          </a:prstGeom>
          <a:noFill/>
          <a:ln w="3175" algn="ctr">
            <a:noFill/>
            <a:miter lim="800000"/>
            <a:headEnd/>
            <a:tailEnd/>
          </a:ln>
        </p:spPr>
        <p:txBody>
          <a:bodyPr tIns="90000">
            <a:spAutoFit/>
          </a:bodyPr>
          <a:lstStyle/>
          <a:p>
            <a:pPr algn="ctr">
              <a:tabLst>
                <a:tab pos="180975" algn="l"/>
                <a:tab pos="447675" algn="l"/>
              </a:tabLst>
            </a:pPr>
            <a:r>
              <a:rPr lang="es-MX" sz="1400" b="1"/>
              <a:t>Guía para analizar el grado de desarrollo de un Cuerpo Académico</a:t>
            </a:r>
            <a:endParaRPr lang="es-ES" sz="1400" b="1"/>
          </a:p>
        </p:txBody>
      </p:sp>
      <p:sp>
        <p:nvSpPr>
          <p:cNvPr id="147462" name="AutoShape 10">
            <a:hlinkClick r:id="" action="ppaction://hlinkshowjump?jump=nextslide"/>
          </p:cNvPr>
          <p:cNvSpPr>
            <a:spLocks noChangeArrowheads="1"/>
          </p:cNvSpPr>
          <p:nvPr/>
        </p:nvSpPr>
        <p:spPr bwMode="auto">
          <a:xfrm>
            <a:off x="8604250" y="544513"/>
            <a:ext cx="155575" cy="147637"/>
          </a:xfrm>
          <a:prstGeom prst="rightArrow">
            <a:avLst>
              <a:gd name="adj1" fmla="val 50000"/>
              <a:gd name="adj2" fmla="val 58733"/>
            </a:avLst>
          </a:prstGeom>
          <a:solidFill>
            <a:srgbClr val="006600">
              <a:alpha val="50195"/>
            </a:srgbClr>
          </a:solidFill>
          <a:ln w="19050" algn="ctr">
            <a:solidFill>
              <a:schemeClr val="tx1"/>
            </a:solidFill>
            <a:miter lim="800000"/>
            <a:headEnd/>
            <a:tailEnd/>
          </a:ln>
        </p:spPr>
        <p:txBody>
          <a:bodyPr wrap="none" tIns="90000" anchor="ctr"/>
          <a:lstStyle/>
          <a:p>
            <a:pPr algn="ctr"/>
            <a:endParaRPr lang="es-ES_tradnl" sz="1400"/>
          </a:p>
        </p:txBody>
      </p:sp>
      <p:sp>
        <p:nvSpPr>
          <p:cNvPr id="147463" name="AutoShape 11">
            <a:hlinkClick r:id="" action="ppaction://hlinkshowjump?jump=previousslide"/>
          </p:cNvPr>
          <p:cNvSpPr>
            <a:spLocks noChangeArrowheads="1"/>
          </p:cNvSpPr>
          <p:nvPr/>
        </p:nvSpPr>
        <p:spPr bwMode="auto">
          <a:xfrm flipH="1">
            <a:off x="8388350" y="549275"/>
            <a:ext cx="155575" cy="147638"/>
          </a:xfrm>
          <a:prstGeom prst="rightArrow">
            <a:avLst>
              <a:gd name="adj1" fmla="val 50000"/>
              <a:gd name="adj2" fmla="val 58732"/>
            </a:avLst>
          </a:prstGeom>
          <a:solidFill>
            <a:srgbClr val="006600">
              <a:alpha val="50195"/>
            </a:srgbClr>
          </a:solidFill>
          <a:ln w="19050" algn="ctr">
            <a:solidFill>
              <a:schemeClr val="tx1"/>
            </a:solidFill>
            <a:miter lim="800000"/>
            <a:headEnd/>
            <a:tailEnd/>
          </a:ln>
        </p:spPr>
        <p:txBody>
          <a:bodyPr wrap="none" tIns="90000" anchor="ctr"/>
          <a:lstStyle/>
          <a:p>
            <a:pPr algn="ctr"/>
            <a:endParaRPr lang="es-ES_tradnl" sz="1400"/>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8482" name="Rectangle 2"/>
          <p:cNvSpPr>
            <a:spLocks noChangeArrowheads="1"/>
          </p:cNvSpPr>
          <p:nvPr/>
        </p:nvSpPr>
        <p:spPr bwMode="auto">
          <a:xfrm>
            <a:off x="0" y="0"/>
            <a:ext cx="9144000" cy="6858000"/>
          </a:xfrm>
          <a:prstGeom prst="rect">
            <a:avLst/>
          </a:prstGeom>
          <a:solidFill>
            <a:srgbClr val="FFFFFF"/>
          </a:solidFill>
          <a:ln w="3175" algn="ctr">
            <a:solidFill>
              <a:schemeClr val="bg1"/>
            </a:solidFill>
            <a:miter lim="800000"/>
            <a:headEnd/>
            <a:tailEnd/>
          </a:ln>
        </p:spPr>
        <p:txBody>
          <a:bodyPr wrap="none" anchor="ctr"/>
          <a:lstStyle/>
          <a:p>
            <a:pPr algn="ctr">
              <a:tabLst>
                <a:tab pos="180975" algn="l"/>
                <a:tab pos="447675" algn="l"/>
              </a:tabLst>
            </a:pPr>
            <a:endParaRPr lang="es-ES_tradnl" sz="1400"/>
          </a:p>
        </p:txBody>
      </p:sp>
      <p:sp>
        <p:nvSpPr>
          <p:cNvPr id="148483" name="Text Box 5"/>
          <p:cNvSpPr txBox="1">
            <a:spLocks noChangeArrowheads="1"/>
          </p:cNvSpPr>
          <p:nvPr/>
        </p:nvSpPr>
        <p:spPr bwMode="auto">
          <a:xfrm>
            <a:off x="539750" y="404813"/>
            <a:ext cx="7993063" cy="349250"/>
          </a:xfrm>
          <a:prstGeom prst="rect">
            <a:avLst/>
          </a:prstGeom>
          <a:noFill/>
          <a:ln w="3175" algn="ctr">
            <a:noFill/>
            <a:miter lim="800000"/>
            <a:headEnd/>
            <a:tailEnd/>
          </a:ln>
        </p:spPr>
        <p:txBody>
          <a:bodyPr tIns="90000">
            <a:spAutoFit/>
          </a:bodyPr>
          <a:lstStyle/>
          <a:p>
            <a:pPr algn="ctr">
              <a:tabLst>
                <a:tab pos="180975" algn="l"/>
                <a:tab pos="447675" algn="l"/>
              </a:tabLst>
            </a:pPr>
            <a:endParaRPr lang="es-ES_tradnl" sz="1400"/>
          </a:p>
        </p:txBody>
      </p:sp>
      <p:sp>
        <p:nvSpPr>
          <p:cNvPr id="148484" name="Text Box 6"/>
          <p:cNvSpPr txBox="1">
            <a:spLocks noChangeArrowheads="1"/>
          </p:cNvSpPr>
          <p:nvPr/>
        </p:nvSpPr>
        <p:spPr bwMode="auto">
          <a:xfrm>
            <a:off x="468313" y="527050"/>
            <a:ext cx="8496300" cy="6092825"/>
          </a:xfrm>
          <a:prstGeom prst="rect">
            <a:avLst/>
          </a:prstGeom>
          <a:noFill/>
          <a:ln w="3175" algn="ctr">
            <a:noFill/>
            <a:miter lim="800000"/>
            <a:headEnd/>
            <a:tailEnd/>
          </a:ln>
        </p:spPr>
        <p:txBody>
          <a:bodyPr tIns="90000">
            <a:spAutoFit/>
          </a:bodyPr>
          <a:lstStyle/>
          <a:p>
            <a:pPr algn="just">
              <a:tabLst>
                <a:tab pos="180975" algn="l"/>
                <a:tab pos="447675" algn="l"/>
                <a:tab pos="812800" algn="l"/>
              </a:tabLst>
            </a:pPr>
            <a:r>
              <a:rPr lang="es-MX" sz="1400" b="1"/>
              <a:t>A.-	Caracterización del personal que integra un cuerpo académico.</a:t>
            </a:r>
          </a:p>
          <a:p>
            <a:pPr marL="355600" lvl="1" indent="177800" algn="just">
              <a:buFont typeface="Wingdings" pitchFamily="2" charset="2"/>
              <a:buChar char="Ø"/>
              <a:tabLst>
                <a:tab pos="180975" algn="l"/>
                <a:tab pos="447675" algn="l"/>
                <a:tab pos="812800" algn="l"/>
              </a:tabLst>
            </a:pPr>
            <a:r>
              <a:rPr lang="es-MX" sz="1400"/>
              <a:t>¿Desde cuándo está integrado el cuerpo académico?</a:t>
            </a:r>
          </a:p>
          <a:p>
            <a:pPr marL="355600" lvl="1" indent="177800" algn="just">
              <a:buFont typeface="Wingdings" pitchFamily="2" charset="2"/>
              <a:buChar char="Ø"/>
              <a:tabLst>
                <a:tab pos="180975" algn="l"/>
                <a:tab pos="447675" algn="l"/>
                <a:tab pos="812800" algn="l"/>
              </a:tabLst>
            </a:pPr>
            <a:r>
              <a:rPr lang="es-MX" sz="1400"/>
              <a:t>¿Quiénes integran el cuerpo académico?</a:t>
            </a:r>
          </a:p>
          <a:p>
            <a:pPr marL="355600" lvl="1" indent="177800" algn="just">
              <a:buFont typeface="Wingdings" pitchFamily="2" charset="2"/>
              <a:buChar char="Ø"/>
              <a:tabLst>
                <a:tab pos="180975" algn="l"/>
                <a:tab pos="447675" algn="l"/>
                <a:tab pos="812800" algn="l"/>
              </a:tabLst>
            </a:pPr>
            <a:r>
              <a:rPr lang="es-MX" sz="1400"/>
              <a:t>¿Cuáles son sus grados académicos?</a:t>
            </a:r>
          </a:p>
          <a:p>
            <a:pPr marL="355600" lvl="1" indent="177800" algn="just">
              <a:buFont typeface="Wingdings" pitchFamily="2" charset="2"/>
              <a:buChar char="Ø"/>
              <a:tabLst>
                <a:tab pos="180975" algn="l"/>
                <a:tab pos="447675" algn="l"/>
                <a:tab pos="812800" algn="l"/>
              </a:tabLst>
            </a:pPr>
            <a:r>
              <a:rPr lang="es-MX" sz="1400"/>
              <a:t>¿Dónde y cuándo obtuvieron el grado?</a:t>
            </a:r>
          </a:p>
          <a:p>
            <a:pPr marL="355600" lvl="1" indent="177800" algn="just">
              <a:buFont typeface="Wingdings" pitchFamily="2" charset="2"/>
              <a:buChar char="Ø"/>
              <a:tabLst>
                <a:tab pos="180975" algn="l"/>
                <a:tab pos="447675" algn="l"/>
                <a:tab pos="812800" algn="l"/>
              </a:tabLst>
            </a:pPr>
            <a:r>
              <a:rPr lang="es-MX" sz="1400"/>
              <a:t>¿Quiénes cuentan con el reconocimiento del perfil deseable de un profesor universitario?</a:t>
            </a:r>
          </a:p>
          <a:p>
            <a:pPr marL="355600" lvl="1" indent="177800" algn="just">
              <a:buFont typeface="Wingdings" pitchFamily="2" charset="2"/>
              <a:buChar char="Ø"/>
              <a:tabLst>
                <a:tab pos="180975" algn="l"/>
                <a:tab pos="447675" algn="l"/>
                <a:tab pos="812800" algn="l"/>
              </a:tabLst>
            </a:pPr>
            <a:r>
              <a:rPr lang="es-MX" sz="1400"/>
              <a:t>¿Quiénes con el grado mínimo aceptable?</a:t>
            </a:r>
          </a:p>
          <a:p>
            <a:pPr marL="355600" lvl="1" indent="177800" algn="just">
              <a:buFont typeface="Wingdings" pitchFamily="2" charset="2"/>
              <a:buChar char="Ø"/>
              <a:tabLst>
                <a:tab pos="180975" algn="l"/>
                <a:tab pos="447675" algn="l"/>
                <a:tab pos="812800" algn="l"/>
              </a:tabLst>
            </a:pPr>
            <a:r>
              <a:rPr lang="es-MX" sz="1400"/>
              <a:t>¿Quiénes con el grado deseable?</a:t>
            </a:r>
          </a:p>
          <a:p>
            <a:pPr marL="355600" lvl="1" indent="177800" algn="just">
              <a:buFont typeface="Wingdings" pitchFamily="2" charset="2"/>
              <a:buChar char="Ø"/>
              <a:tabLst>
                <a:tab pos="180975" algn="l"/>
                <a:tab pos="447675" algn="l"/>
                <a:tab pos="812800" algn="l"/>
              </a:tabLst>
            </a:pPr>
            <a:r>
              <a:rPr lang="es-MX" sz="1400"/>
              <a:t>¿Quiénes están adscritos al Sistema Nacional de Investigadores?</a:t>
            </a:r>
          </a:p>
          <a:p>
            <a:pPr algn="just">
              <a:tabLst>
                <a:tab pos="180975" algn="l"/>
                <a:tab pos="447675" algn="l"/>
                <a:tab pos="812800" algn="l"/>
              </a:tabLst>
            </a:pPr>
            <a:endParaRPr lang="es-MX" sz="1400"/>
          </a:p>
          <a:p>
            <a:pPr algn="just">
              <a:tabLst>
                <a:tab pos="180975" algn="l"/>
                <a:tab pos="447675" algn="l"/>
                <a:tab pos="812800" algn="l"/>
              </a:tabLst>
            </a:pPr>
            <a:r>
              <a:rPr lang="es-MX" sz="1400" b="1"/>
              <a:t>B.-	Caracterización de las líneas de generación o aplicación innovadora del conocimiento 			(LGAC) que se cultivan por el  cuerpo académico.</a:t>
            </a:r>
          </a:p>
          <a:p>
            <a:pPr marL="355600" lvl="1" indent="177800" algn="just">
              <a:buFont typeface="Wingdings" pitchFamily="2" charset="2"/>
              <a:buChar char="Ø"/>
              <a:tabLst>
                <a:tab pos="180975" algn="l"/>
                <a:tab pos="447675" algn="l"/>
                <a:tab pos="812800" algn="l"/>
              </a:tabLst>
            </a:pPr>
            <a:r>
              <a:rPr lang="es-MX" sz="1400"/>
              <a:t>¿Cuál es el área del conocimiento en la que realiza sus actividades?</a:t>
            </a:r>
          </a:p>
          <a:p>
            <a:pPr marL="355600" lvl="1" indent="177800" algn="just">
              <a:buFont typeface="Wingdings" pitchFamily="2" charset="2"/>
              <a:buChar char="Ø"/>
              <a:tabLst>
                <a:tab pos="180975" algn="l"/>
                <a:tab pos="447675" algn="l"/>
                <a:tab pos="812800" algn="l"/>
              </a:tabLst>
            </a:pPr>
            <a:r>
              <a:rPr lang="es-MX" sz="1400"/>
              <a:t>¿Cuáles son sus LGAC?</a:t>
            </a:r>
          </a:p>
          <a:p>
            <a:pPr marL="355600" lvl="1" indent="177800" algn="just">
              <a:buFont typeface="Wingdings" pitchFamily="2" charset="2"/>
              <a:buChar char="Ø"/>
              <a:tabLst>
                <a:tab pos="180975" algn="l"/>
                <a:tab pos="447675" algn="l"/>
                <a:tab pos="812800" algn="l"/>
              </a:tabLst>
            </a:pPr>
            <a:r>
              <a:rPr lang="es-MX" sz="1400"/>
              <a:t>¿Cuáles son los objetivos de cada una de las LGAC?</a:t>
            </a:r>
          </a:p>
          <a:p>
            <a:pPr marL="355600" lvl="1" indent="177800" algn="just">
              <a:buFont typeface="Wingdings" pitchFamily="2" charset="2"/>
              <a:buChar char="Ø"/>
              <a:tabLst>
                <a:tab pos="180975" algn="l"/>
                <a:tab pos="447675" algn="l"/>
                <a:tab pos="812800" algn="l"/>
              </a:tabLst>
            </a:pPr>
            <a:r>
              <a:rPr lang="es-MX" sz="1400"/>
              <a:t>¿Quiénes son los líderes de cada línea?</a:t>
            </a:r>
          </a:p>
          <a:p>
            <a:pPr marL="355600" lvl="1" indent="177800" algn="just">
              <a:buFont typeface="Wingdings" pitchFamily="2" charset="2"/>
              <a:buChar char="Ø"/>
              <a:tabLst>
                <a:tab pos="180975" algn="l"/>
                <a:tab pos="447675" algn="l"/>
                <a:tab pos="812800" algn="l"/>
              </a:tabLst>
            </a:pPr>
            <a:r>
              <a:rPr lang="es-MX" sz="1400"/>
              <a:t>¿Cuántos y quiénes de los miembros del cuerpo académico participan en cada una de las líneas?</a:t>
            </a:r>
          </a:p>
          <a:p>
            <a:pPr marL="355600" lvl="1" indent="177800" algn="just">
              <a:buFont typeface="Wingdings" pitchFamily="2" charset="2"/>
              <a:buChar char="Ø"/>
              <a:tabLst>
                <a:tab pos="180975" algn="l"/>
                <a:tab pos="447675" algn="l"/>
                <a:tab pos="812800" algn="l"/>
              </a:tabLst>
            </a:pPr>
            <a:r>
              <a:rPr lang="es-MX" sz="1400"/>
              <a:t>¿Cuál es la participación de cada miembro del cuerpo académico en cada una de las líneas?</a:t>
            </a:r>
          </a:p>
          <a:p>
            <a:pPr algn="just">
              <a:tabLst>
                <a:tab pos="180975" algn="l"/>
                <a:tab pos="447675" algn="l"/>
                <a:tab pos="812800" algn="l"/>
              </a:tabLst>
            </a:pPr>
            <a:endParaRPr lang="es-MX" sz="1400"/>
          </a:p>
          <a:p>
            <a:pPr algn="just">
              <a:tabLst>
                <a:tab pos="180975" algn="l"/>
                <a:tab pos="447675" algn="l"/>
                <a:tab pos="812800" algn="l"/>
              </a:tabLst>
            </a:pPr>
            <a:r>
              <a:rPr lang="es-MX" sz="1400" b="1"/>
              <a:t>C.-	Manifestaciones colectivas del cuerpo académico incluyendo estudiantes.</a:t>
            </a:r>
          </a:p>
          <a:p>
            <a:pPr marL="355600" lvl="1" indent="177800" algn="just">
              <a:buFont typeface="Wingdings" pitchFamily="2" charset="2"/>
              <a:buChar char="Ø"/>
              <a:tabLst>
                <a:tab pos="180975" algn="l"/>
                <a:tab pos="447675" algn="l"/>
                <a:tab pos="812800" algn="l"/>
              </a:tabLst>
            </a:pPr>
            <a:r>
              <a:rPr lang="es-MX" sz="1400"/>
              <a:t>Número de publicaciones del cuerpo académico</a:t>
            </a:r>
          </a:p>
          <a:p>
            <a:pPr marL="355600" lvl="1" indent="177800" algn="just">
              <a:buFont typeface="Wingdings" pitchFamily="2" charset="2"/>
              <a:buChar char="Ø"/>
              <a:tabLst>
                <a:tab pos="180975" algn="l"/>
                <a:tab pos="447675" algn="l"/>
                <a:tab pos="812800" algn="l"/>
              </a:tabLst>
            </a:pPr>
            <a:r>
              <a:rPr lang="es-MX" sz="1400"/>
              <a:t>¿En cuántas de ellas figuran más de uno de los integrantes del cuerpo académico?</a:t>
            </a:r>
          </a:p>
          <a:p>
            <a:pPr marL="355600" lvl="1" indent="177800" algn="just">
              <a:buFont typeface="Wingdings" pitchFamily="2" charset="2"/>
              <a:buChar char="Ø"/>
              <a:tabLst>
                <a:tab pos="180975" algn="l"/>
                <a:tab pos="447675" algn="l"/>
                <a:tab pos="812800" algn="l"/>
              </a:tabLst>
            </a:pPr>
            <a:r>
              <a:rPr lang="es-MX" sz="1400"/>
              <a:t>¿En cuántas figura algún estudiante asociado al cuerpo académico?</a:t>
            </a:r>
          </a:p>
          <a:p>
            <a:pPr marL="355600" lvl="1" indent="177800" algn="just">
              <a:buFont typeface="Wingdings" pitchFamily="2" charset="2"/>
              <a:buChar char="Ø"/>
              <a:tabLst>
                <a:tab pos="180975" algn="l"/>
                <a:tab pos="447675" algn="l"/>
                <a:tab pos="812800" algn="l"/>
              </a:tabLst>
            </a:pPr>
            <a:r>
              <a:rPr lang="es-MX" sz="1400"/>
              <a:t>¿Cuántas publicaciones son individuales?</a:t>
            </a:r>
          </a:p>
          <a:p>
            <a:pPr marL="355600" lvl="1" indent="177800" algn="just">
              <a:buFont typeface="Wingdings" pitchFamily="2" charset="2"/>
              <a:buChar char="Ø"/>
              <a:tabLst>
                <a:tab pos="180975" algn="l"/>
                <a:tab pos="447675" algn="l"/>
                <a:tab pos="812800" algn="l"/>
              </a:tabLst>
            </a:pPr>
            <a:r>
              <a:rPr lang="es-MX" sz="1400"/>
              <a:t>¿Cuántas de las publicaciones son con otros cuerpos académicos?</a:t>
            </a:r>
          </a:p>
          <a:p>
            <a:pPr marL="355600" lvl="1" indent="177800" algn="just">
              <a:buFont typeface="Wingdings" pitchFamily="2" charset="2"/>
              <a:buChar char="Ø"/>
              <a:tabLst>
                <a:tab pos="180975" algn="l"/>
                <a:tab pos="447675" algn="l"/>
                <a:tab pos="812800" algn="l"/>
              </a:tabLst>
            </a:pPr>
            <a:r>
              <a:rPr lang="es-MX" sz="1400"/>
              <a:t>¿Cuántas tesis han dirigido cada uno de los miembros del cuerpo académico en los últimos tres años y cuántas están en proceso? (Tema, título y nivel)</a:t>
            </a:r>
          </a:p>
          <a:p>
            <a:pPr marL="355600" lvl="1" indent="177800" algn="just">
              <a:buFont typeface="Wingdings" pitchFamily="2" charset="2"/>
              <a:buChar char="Ø"/>
              <a:tabLst>
                <a:tab pos="180975" algn="l"/>
                <a:tab pos="447675" algn="l"/>
                <a:tab pos="812800" algn="l"/>
              </a:tabLst>
            </a:pPr>
            <a:r>
              <a:rPr lang="es-MX" sz="1400"/>
              <a:t>Actividades académicas desarrolladas en forma colectiva.</a:t>
            </a:r>
          </a:p>
        </p:txBody>
      </p:sp>
      <p:sp>
        <p:nvSpPr>
          <p:cNvPr id="148485" name="Text Box 7"/>
          <p:cNvSpPr txBox="1">
            <a:spLocks noChangeArrowheads="1"/>
          </p:cNvSpPr>
          <p:nvPr/>
        </p:nvSpPr>
        <p:spPr bwMode="auto">
          <a:xfrm>
            <a:off x="447675" y="93663"/>
            <a:ext cx="8301038" cy="349250"/>
          </a:xfrm>
          <a:prstGeom prst="rect">
            <a:avLst/>
          </a:prstGeom>
          <a:noFill/>
          <a:ln w="3175" algn="ctr">
            <a:noFill/>
            <a:miter lim="800000"/>
            <a:headEnd/>
            <a:tailEnd/>
          </a:ln>
        </p:spPr>
        <p:txBody>
          <a:bodyPr tIns="90000">
            <a:spAutoFit/>
          </a:bodyPr>
          <a:lstStyle/>
          <a:p>
            <a:pPr algn="ctr">
              <a:tabLst>
                <a:tab pos="180975" algn="l"/>
                <a:tab pos="447675" algn="l"/>
              </a:tabLst>
            </a:pPr>
            <a:r>
              <a:rPr lang="es-MX" sz="1400" b="1"/>
              <a:t>Guía para analizar el grado de desarrollo de un Cuerpo Académico</a:t>
            </a:r>
            <a:endParaRPr lang="es-ES" sz="1400" b="1"/>
          </a:p>
        </p:txBody>
      </p:sp>
      <p:sp>
        <p:nvSpPr>
          <p:cNvPr id="148486" name="AutoShape 9">
            <a:hlinkClick r:id="" action="ppaction://hlinkshowjump?jump=nextslide"/>
          </p:cNvPr>
          <p:cNvSpPr>
            <a:spLocks noChangeArrowheads="1"/>
          </p:cNvSpPr>
          <p:nvPr/>
        </p:nvSpPr>
        <p:spPr bwMode="auto">
          <a:xfrm>
            <a:off x="8604250" y="544513"/>
            <a:ext cx="155575" cy="147637"/>
          </a:xfrm>
          <a:prstGeom prst="rightArrow">
            <a:avLst>
              <a:gd name="adj1" fmla="val 50000"/>
              <a:gd name="adj2" fmla="val 58733"/>
            </a:avLst>
          </a:prstGeom>
          <a:solidFill>
            <a:srgbClr val="006600">
              <a:alpha val="50195"/>
            </a:srgbClr>
          </a:solidFill>
          <a:ln w="19050" algn="ctr">
            <a:solidFill>
              <a:schemeClr val="tx1"/>
            </a:solidFill>
            <a:miter lim="800000"/>
            <a:headEnd/>
            <a:tailEnd/>
          </a:ln>
        </p:spPr>
        <p:txBody>
          <a:bodyPr wrap="none" tIns="90000" anchor="ctr"/>
          <a:lstStyle/>
          <a:p>
            <a:pPr algn="ctr"/>
            <a:endParaRPr lang="es-ES_tradnl" sz="1400"/>
          </a:p>
        </p:txBody>
      </p:sp>
      <p:sp>
        <p:nvSpPr>
          <p:cNvPr id="148487" name="AutoShape 10">
            <a:hlinkClick r:id="" action="ppaction://hlinkshowjump?jump=previousslide"/>
          </p:cNvPr>
          <p:cNvSpPr>
            <a:spLocks noChangeArrowheads="1"/>
          </p:cNvSpPr>
          <p:nvPr/>
        </p:nvSpPr>
        <p:spPr bwMode="auto">
          <a:xfrm flipH="1">
            <a:off x="8388350" y="549275"/>
            <a:ext cx="155575" cy="147638"/>
          </a:xfrm>
          <a:prstGeom prst="rightArrow">
            <a:avLst>
              <a:gd name="adj1" fmla="val 50000"/>
              <a:gd name="adj2" fmla="val 58732"/>
            </a:avLst>
          </a:prstGeom>
          <a:solidFill>
            <a:srgbClr val="006600">
              <a:alpha val="50195"/>
            </a:srgbClr>
          </a:solidFill>
          <a:ln w="19050" algn="ctr">
            <a:solidFill>
              <a:schemeClr val="tx1"/>
            </a:solidFill>
            <a:miter lim="800000"/>
            <a:headEnd/>
            <a:tailEnd/>
          </a:ln>
        </p:spPr>
        <p:txBody>
          <a:bodyPr wrap="none" tIns="90000" anchor="ctr"/>
          <a:lstStyle/>
          <a:p>
            <a:pPr algn="ctr"/>
            <a:endParaRPr lang="es-ES_tradnl" sz="1400"/>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9506" name="Rectangle 2"/>
          <p:cNvSpPr>
            <a:spLocks noChangeArrowheads="1"/>
          </p:cNvSpPr>
          <p:nvPr/>
        </p:nvSpPr>
        <p:spPr bwMode="auto">
          <a:xfrm>
            <a:off x="0" y="0"/>
            <a:ext cx="9144000" cy="6858000"/>
          </a:xfrm>
          <a:prstGeom prst="rect">
            <a:avLst/>
          </a:prstGeom>
          <a:solidFill>
            <a:srgbClr val="FFFFFF"/>
          </a:solidFill>
          <a:ln w="3175" algn="ctr">
            <a:solidFill>
              <a:schemeClr val="bg1"/>
            </a:solidFill>
            <a:miter lim="800000"/>
            <a:headEnd/>
            <a:tailEnd/>
          </a:ln>
        </p:spPr>
        <p:txBody>
          <a:bodyPr wrap="none" anchor="ctr"/>
          <a:lstStyle/>
          <a:p>
            <a:pPr algn="ctr">
              <a:tabLst>
                <a:tab pos="180975" algn="l"/>
                <a:tab pos="447675" algn="l"/>
              </a:tabLst>
            </a:pPr>
            <a:endParaRPr lang="es-ES_tradnl" sz="1400"/>
          </a:p>
        </p:txBody>
      </p:sp>
      <p:sp>
        <p:nvSpPr>
          <p:cNvPr id="149507" name="Rectangle 3"/>
          <p:cNvSpPr>
            <a:spLocks noChangeArrowheads="1"/>
          </p:cNvSpPr>
          <p:nvPr/>
        </p:nvSpPr>
        <p:spPr bwMode="auto">
          <a:xfrm>
            <a:off x="230188" y="231775"/>
            <a:ext cx="8662987" cy="577850"/>
          </a:xfrm>
          <a:prstGeom prst="rect">
            <a:avLst/>
          </a:prstGeom>
          <a:noFill/>
          <a:ln w="3175" algn="ctr">
            <a:noFill/>
            <a:miter lim="800000"/>
            <a:headEnd/>
            <a:tailEnd/>
          </a:ln>
        </p:spPr>
        <p:txBody>
          <a:bodyPr tIns="90000">
            <a:spAutoFit/>
          </a:bodyPr>
          <a:lstStyle/>
          <a:p>
            <a:pPr marL="520700" indent="101600" algn="just">
              <a:lnSpc>
                <a:spcPct val="90000"/>
              </a:lnSpc>
              <a:tabLst>
                <a:tab pos="177800" algn="l"/>
                <a:tab pos="266700" algn="l"/>
                <a:tab pos="444500" algn="l"/>
                <a:tab pos="447675" algn="l"/>
              </a:tabLst>
            </a:pPr>
            <a:r>
              <a:rPr lang="es-MX" sz="1600" b="1"/>
              <a:t>Guía para analizar el grado de desarrollo de un Cuerpo Académico (continuación)</a:t>
            </a:r>
            <a:r>
              <a:rPr lang="es-MX" sz="1600"/>
              <a:t>.</a:t>
            </a:r>
          </a:p>
        </p:txBody>
      </p:sp>
      <p:sp>
        <p:nvSpPr>
          <p:cNvPr id="149508" name="Text Box 9"/>
          <p:cNvSpPr txBox="1">
            <a:spLocks noChangeArrowheads="1"/>
          </p:cNvSpPr>
          <p:nvPr/>
        </p:nvSpPr>
        <p:spPr bwMode="auto">
          <a:xfrm>
            <a:off x="468313" y="1052513"/>
            <a:ext cx="8280400" cy="5029200"/>
          </a:xfrm>
          <a:prstGeom prst="rect">
            <a:avLst/>
          </a:prstGeom>
          <a:noFill/>
          <a:ln w="3175" algn="ctr">
            <a:noFill/>
            <a:miter lim="800000"/>
            <a:headEnd/>
            <a:tailEnd/>
          </a:ln>
        </p:spPr>
        <p:txBody>
          <a:bodyPr tIns="90000">
            <a:spAutoFit/>
          </a:bodyPr>
          <a:lstStyle/>
          <a:p>
            <a:pPr>
              <a:tabLst>
                <a:tab pos="180975" algn="l"/>
                <a:tab pos="447675" algn="l"/>
              </a:tabLst>
            </a:pPr>
            <a:r>
              <a:rPr lang="es-MX" sz="1400" b="1"/>
              <a:t>D. Parámetros a considerar en la actividad académica del cuerpo académico según área, disciplina, especialidad, vocación, proyección a la sociedad, etc.</a:t>
            </a:r>
          </a:p>
          <a:p>
            <a:pPr lvl="1">
              <a:buFont typeface="Wingdings" pitchFamily="2" charset="2"/>
              <a:buChar char="Ø"/>
              <a:tabLst>
                <a:tab pos="180975" algn="l"/>
                <a:tab pos="447675" algn="l"/>
              </a:tabLst>
            </a:pPr>
            <a:r>
              <a:rPr lang="es-MX" sz="1400"/>
              <a:t>¿Quiénes de los miembros del cuerpo académico participan en los programas de licenciatura y posgrado, que se ofrecen en la dependencia de su adscripción, y en cuáles?</a:t>
            </a:r>
          </a:p>
          <a:p>
            <a:pPr lvl="1">
              <a:buFont typeface="Wingdings" pitchFamily="2" charset="2"/>
              <a:buChar char="Ø"/>
              <a:tabLst>
                <a:tab pos="180975" algn="l"/>
                <a:tab pos="447675" algn="l"/>
              </a:tabLst>
            </a:pPr>
            <a:r>
              <a:rPr lang="es-MX" sz="1400"/>
              <a:t>¿Cuáles son los productos que validan la actividad académica del cuerpo académico?</a:t>
            </a:r>
          </a:p>
          <a:p>
            <a:pPr>
              <a:tabLst>
                <a:tab pos="180975" algn="l"/>
                <a:tab pos="447675" algn="l"/>
              </a:tabLst>
            </a:pPr>
            <a:endParaRPr lang="es-MX" sz="1400"/>
          </a:p>
          <a:p>
            <a:pPr>
              <a:tabLst>
                <a:tab pos="180975" algn="l"/>
                <a:tab pos="447675" algn="l"/>
              </a:tabLst>
            </a:pPr>
            <a:r>
              <a:rPr lang="es-MX" sz="1400" b="1"/>
              <a:t>E. Relaciones interinstitucionales incluyendo los programas educativos y colaboradores del cuerpo académico.</a:t>
            </a:r>
          </a:p>
          <a:p>
            <a:pPr lvl="1">
              <a:buFont typeface="Wingdings" pitchFamily="2" charset="2"/>
              <a:buChar char="Ø"/>
              <a:tabLst>
                <a:tab pos="180975" algn="l"/>
                <a:tab pos="447675" algn="l"/>
              </a:tabLst>
            </a:pPr>
            <a:r>
              <a:rPr lang="es-MX" sz="1400"/>
              <a:t>¿Con que otras instituciones y cuerpos académicos y en cuáles líneas de generación o aplicación del conocimiento se tiene colaboración?</a:t>
            </a:r>
          </a:p>
          <a:p>
            <a:pPr>
              <a:tabLst>
                <a:tab pos="180975" algn="l"/>
                <a:tab pos="447675" algn="l"/>
              </a:tabLst>
            </a:pPr>
            <a:endParaRPr lang="es-MX" sz="1400"/>
          </a:p>
          <a:p>
            <a:pPr>
              <a:tabLst>
                <a:tab pos="180975" algn="l"/>
                <a:tab pos="447675" algn="l"/>
              </a:tabLst>
            </a:pPr>
            <a:r>
              <a:rPr lang="es-MX" sz="1400" b="1"/>
              <a:t>F. Equipamiento como información básica para el establecimiento de redes de colaboración.</a:t>
            </a:r>
          </a:p>
          <a:p>
            <a:pPr lvl="1">
              <a:buFont typeface="Wingdings" pitchFamily="2" charset="2"/>
              <a:buChar char="Ø"/>
              <a:tabLst>
                <a:tab pos="180975" algn="l"/>
                <a:tab pos="447675" algn="l"/>
              </a:tabLst>
            </a:pPr>
            <a:r>
              <a:rPr lang="es-MX" sz="1400"/>
              <a:t>¿Cuál es el equipo mayor con el que disponen los integrantes del cuerpo académico para desarrollar sus líneas de generación y aplicación del conocimiento?</a:t>
            </a:r>
          </a:p>
          <a:p>
            <a:pPr>
              <a:tabLst>
                <a:tab pos="180975" algn="l"/>
                <a:tab pos="447675" algn="l"/>
              </a:tabLst>
            </a:pPr>
            <a:endParaRPr lang="es-MX" sz="1400"/>
          </a:p>
          <a:p>
            <a:pPr>
              <a:tabLst>
                <a:tab pos="180975" algn="l"/>
                <a:tab pos="447675" algn="l"/>
              </a:tabLst>
            </a:pPr>
            <a:r>
              <a:rPr lang="es-MX" sz="1400" b="1"/>
              <a:t>G. Vitalidad del cuerpo académico.</a:t>
            </a:r>
          </a:p>
          <a:p>
            <a:pPr lvl="1">
              <a:buFont typeface="Wingdings" pitchFamily="2" charset="2"/>
              <a:buChar char="Ø"/>
              <a:tabLst>
                <a:tab pos="180975" algn="l"/>
                <a:tab pos="447675" algn="l"/>
              </a:tabLst>
            </a:pPr>
            <a:r>
              <a:rPr lang="es-MX" sz="1400"/>
              <a:t>¿Organiza el cuerpo académico eventos tales como: seminarios periódicos, congresos, simposia, mesas redondas, etc.?  ¿Con qué periodicidad?</a:t>
            </a:r>
          </a:p>
          <a:p>
            <a:pPr>
              <a:tabLst>
                <a:tab pos="180975" algn="l"/>
                <a:tab pos="447675" algn="l"/>
              </a:tabLst>
            </a:pPr>
            <a:endParaRPr lang="es-MX" sz="1400"/>
          </a:p>
          <a:p>
            <a:pPr>
              <a:tabLst>
                <a:tab pos="180975" algn="l"/>
                <a:tab pos="447675" algn="l"/>
              </a:tabLst>
            </a:pPr>
            <a:r>
              <a:rPr lang="es-MX" sz="1400" b="1"/>
              <a:t>H. Integrantes potenciales del cuerpo académico y sus requerimientos de habilitación.</a:t>
            </a:r>
          </a:p>
          <a:p>
            <a:pPr lvl="1">
              <a:buFont typeface="Wingdings" pitchFamily="2" charset="2"/>
              <a:buChar char="Ø"/>
              <a:tabLst>
                <a:tab pos="180975" algn="l"/>
                <a:tab pos="447675" algn="l"/>
              </a:tabLst>
            </a:pPr>
            <a:r>
              <a:rPr lang="es-MX" sz="1400"/>
              <a:t>¿Existe algún plan para mejorar, en su caso, el nivel de habilitación de los académicos de medio tiempo que colaboran con el cuerpo académico? </a:t>
            </a:r>
          </a:p>
          <a:p>
            <a:pPr>
              <a:tabLst>
                <a:tab pos="180975" algn="l"/>
                <a:tab pos="447675" algn="l"/>
              </a:tabLst>
            </a:pPr>
            <a:endParaRPr lang="es-ES" sz="1400"/>
          </a:p>
        </p:txBody>
      </p:sp>
      <p:sp>
        <p:nvSpPr>
          <p:cNvPr id="149509" name="AutoShape 11">
            <a:hlinkClick r:id="" action="ppaction://hlinkshowjump?jump=nextslide"/>
          </p:cNvPr>
          <p:cNvSpPr>
            <a:spLocks noChangeArrowheads="1"/>
          </p:cNvSpPr>
          <p:nvPr/>
        </p:nvSpPr>
        <p:spPr bwMode="auto">
          <a:xfrm>
            <a:off x="8604250" y="684213"/>
            <a:ext cx="155575" cy="147637"/>
          </a:xfrm>
          <a:prstGeom prst="rightArrow">
            <a:avLst>
              <a:gd name="adj1" fmla="val 50000"/>
              <a:gd name="adj2" fmla="val 58733"/>
            </a:avLst>
          </a:prstGeom>
          <a:solidFill>
            <a:srgbClr val="006600">
              <a:alpha val="50195"/>
            </a:srgbClr>
          </a:solidFill>
          <a:ln w="19050" algn="ctr">
            <a:solidFill>
              <a:schemeClr val="tx1"/>
            </a:solidFill>
            <a:miter lim="800000"/>
            <a:headEnd/>
            <a:tailEnd/>
          </a:ln>
        </p:spPr>
        <p:txBody>
          <a:bodyPr wrap="none" tIns="90000" anchor="ctr"/>
          <a:lstStyle/>
          <a:p>
            <a:pPr algn="ctr"/>
            <a:endParaRPr lang="es-ES_tradnl" sz="1400"/>
          </a:p>
        </p:txBody>
      </p:sp>
      <p:sp>
        <p:nvSpPr>
          <p:cNvPr id="149510" name="AutoShape 12">
            <a:hlinkClick r:id="" action="ppaction://hlinkshowjump?jump=previousslide"/>
          </p:cNvPr>
          <p:cNvSpPr>
            <a:spLocks noChangeArrowheads="1"/>
          </p:cNvSpPr>
          <p:nvPr/>
        </p:nvSpPr>
        <p:spPr bwMode="auto">
          <a:xfrm flipH="1">
            <a:off x="8388350" y="688975"/>
            <a:ext cx="155575" cy="147638"/>
          </a:xfrm>
          <a:prstGeom prst="rightArrow">
            <a:avLst>
              <a:gd name="adj1" fmla="val 50000"/>
              <a:gd name="adj2" fmla="val 58732"/>
            </a:avLst>
          </a:prstGeom>
          <a:solidFill>
            <a:srgbClr val="006600">
              <a:alpha val="50195"/>
            </a:srgbClr>
          </a:solidFill>
          <a:ln w="19050" algn="ctr">
            <a:solidFill>
              <a:schemeClr val="tx1"/>
            </a:solidFill>
            <a:miter lim="800000"/>
            <a:headEnd/>
            <a:tailEnd/>
          </a:ln>
        </p:spPr>
        <p:txBody>
          <a:bodyPr wrap="none" tIns="90000" anchor="ctr"/>
          <a:lstStyle/>
          <a:p>
            <a:pPr algn="ctr"/>
            <a:endParaRPr lang="es-ES_tradnl" sz="1400"/>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0530" name="Rectangle 2"/>
          <p:cNvSpPr>
            <a:spLocks noChangeArrowheads="1"/>
          </p:cNvSpPr>
          <p:nvPr/>
        </p:nvSpPr>
        <p:spPr bwMode="auto">
          <a:xfrm>
            <a:off x="0" y="0"/>
            <a:ext cx="9144000" cy="6858000"/>
          </a:xfrm>
          <a:prstGeom prst="rect">
            <a:avLst/>
          </a:prstGeom>
          <a:solidFill>
            <a:srgbClr val="FFFFFF"/>
          </a:solidFill>
          <a:ln w="3175" algn="ctr">
            <a:solidFill>
              <a:schemeClr val="bg1"/>
            </a:solidFill>
            <a:miter lim="800000"/>
            <a:headEnd/>
            <a:tailEnd/>
          </a:ln>
        </p:spPr>
        <p:txBody>
          <a:bodyPr wrap="none" anchor="ctr"/>
          <a:lstStyle/>
          <a:p>
            <a:pPr algn="ctr">
              <a:tabLst>
                <a:tab pos="180975" algn="l"/>
                <a:tab pos="447675" algn="l"/>
              </a:tabLst>
            </a:pPr>
            <a:endParaRPr lang="es-ES_tradnl" sz="1400"/>
          </a:p>
        </p:txBody>
      </p:sp>
      <p:sp>
        <p:nvSpPr>
          <p:cNvPr id="150531" name="Rectangle 3"/>
          <p:cNvSpPr>
            <a:spLocks noChangeArrowheads="1"/>
          </p:cNvSpPr>
          <p:nvPr/>
        </p:nvSpPr>
        <p:spPr bwMode="auto">
          <a:xfrm>
            <a:off x="230188" y="231775"/>
            <a:ext cx="8662987" cy="577850"/>
          </a:xfrm>
          <a:prstGeom prst="rect">
            <a:avLst/>
          </a:prstGeom>
          <a:noFill/>
          <a:ln w="3175" algn="ctr">
            <a:noFill/>
            <a:miter lim="800000"/>
            <a:headEnd/>
            <a:tailEnd/>
          </a:ln>
        </p:spPr>
        <p:txBody>
          <a:bodyPr tIns="90000">
            <a:spAutoFit/>
          </a:bodyPr>
          <a:lstStyle/>
          <a:p>
            <a:pPr marL="520700" indent="101600" algn="just">
              <a:lnSpc>
                <a:spcPct val="90000"/>
              </a:lnSpc>
              <a:tabLst>
                <a:tab pos="177800" algn="l"/>
                <a:tab pos="266700" algn="l"/>
                <a:tab pos="444500" algn="l"/>
                <a:tab pos="447675" algn="l"/>
              </a:tabLst>
            </a:pPr>
            <a:r>
              <a:rPr lang="es-MX" sz="1600" b="1"/>
              <a:t>Guía para analizar el grado de desarrollo de un Cuerpo Académico (continuación)</a:t>
            </a:r>
            <a:r>
              <a:rPr lang="es-MX" sz="1600"/>
              <a:t>.</a:t>
            </a:r>
          </a:p>
        </p:txBody>
      </p:sp>
      <p:sp>
        <p:nvSpPr>
          <p:cNvPr id="150532" name="Text Box 5"/>
          <p:cNvSpPr txBox="1">
            <a:spLocks noChangeArrowheads="1"/>
          </p:cNvSpPr>
          <p:nvPr/>
        </p:nvSpPr>
        <p:spPr bwMode="auto">
          <a:xfrm>
            <a:off x="468313" y="908050"/>
            <a:ext cx="8280400" cy="5523135"/>
          </a:xfrm>
          <a:prstGeom prst="rect">
            <a:avLst/>
          </a:prstGeom>
          <a:noFill/>
          <a:ln w="3175" algn="ctr">
            <a:noFill/>
            <a:miter lim="800000"/>
            <a:headEnd/>
            <a:tailEnd/>
          </a:ln>
        </p:spPr>
        <p:txBody>
          <a:bodyPr tIns="90000">
            <a:spAutoFit/>
          </a:bodyPr>
          <a:lstStyle/>
          <a:p>
            <a:pPr algn="just">
              <a:tabLst>
                <a:tab pos="180975" algn="l"/>
                <a:tab pos="447675" algn="l"/>
              </a:tabLst>
            </a:pPr>
            <a:r>
              <a:rPr lang="es-ES" sz="1400" dirty="0"/>
              <a:t>Como puede apreciarse, la Guía persigue fomentar en las universidades y en los integrantes de un </a:t>
            </a:r>
            <a:r>
              <a:rPr lang="es-MX" sz="1400" dirty="0"/>
              <a:t>cuerpo académico </a:t>
            </a:r>
            <a:r>
              <a:rPr lang="es-ES" sz="1400" dirty="0"/>
              <a:t>una reflexión amplia y profunda sobre algunos puntos indicativos de su realidad.  De hecho se pretende que se analicen las respuestas en función de los  rasgos invariantes que se presentan en los cuerpos académicos sólidamente constituidos.</a:t>
            </a:r>
          </a:p>
          <a:p>
            <a:pPr algn="just">
              <a:tabLst>
                <a:tab pos="180975" algn="l"/>
                <a:tab pos="447675" algn="l"/>
              </a:tabLst>
            </a:pPr>
            <a:endParaRPr lang="es-ES" sz="1400" dirty="0"/>
          </a:p>
          <a:p>
            <a:pPr algn="just">
              <a:tabLst>
                <a:tab pos="180975" algn="l"/>
                <a:tab pos="447675" algn="l"/>
              </a:tabLst>
            </a:pPr>
            <a:r>
              <a:rPr lang="es-ES" sz="1400" dirty="0"/>
              <a:t>La Guía propicia que el ejercicio de análisis inicie con los apartados denominados de caracterización: </a:t>
            </a:r>
            <a:r>
              <a:rPr lang="es-ES" sz="1400" b="1" dirty="0"/>
              <a:t>A</a:t>
            </a:r>
            <a:r>
              <a:rPr lang="es-ES" sz="1400" dirty="0"/>
              <a:t> del personal y </a:t>
            </a:r>
            <a:r>
              <a:rPr lang="es-ES" sz="1400" b="1" dirty="0"/>
              <a:t>B</a:t>
            </a:r>
            <a:r>
              <a:rPr lang="es-ES" sz="1400" dirty="0"/>
              <a:t> de sus líneas de generación o aplicación del conocimiento.  En el apartado </a:t>
            </a:r>
            <a:r>
              <a:rPr lang="es-ES" sz="1400" b="1" dirty="0"/>
              <a:t>C</a:t>
            </a:r>
            <a:r>
              <a:rPr lang="es-ES" sz="1400" dirty="0"/>
              <a:t> se busca la reflexión sobre la base de su organización: ¿realmente trabajamos en equipo?, ¿tenemos intereses académicos comunes?</a:t>
            </a:r>
          </a:p>
          <a:p>
            <a:pPr algn="just">
              <a:tabLst>
                <a:tab pos="180975" algn="l"/>
                <a:tab pos="447675" algn="l"/>
              </a:tabLst>
            </a:pPr>
            <a:endParaRPr lang="es-ES" sz="1400" dirty="0"/>
          </a:p>
          <a:p>
            <a:pPr algn="just">
              <a:tabLst>
                <a:tab pos="180975" algn="l"/>
                <a:tab pos="447675" algn="l"/>
              </a:tabLst>
            </a:pPr>
            <a:r>
              <a:rPr lang="es-ES" sz="1400" dirty="0"/>
              <a:t>El apartado </a:t>
            </a:r>
            <a:r>
              <a:rPr lang="es-ES" sz="1400" b="1" dirty="0"/>
              <a:t>D</a:t>
            </a:r>
            <a:r>
              <a:rPr lang="es-ES" sz="1400" dirty="0"/>
              <a:t> es un punto esencial de la Guía ya que su contenido está asociado al reconocimiento de los productos del trabajo académico y a los parámetros que se usan en las evaluaciones de los mismos en las diferentes áreas y/o disciplinas. En cierta forma este apartado fomenta la reflexión sobre el rasgo invariante de un cuerpo académico denominado “compromiso institucional de sus integrantes” ya que la definición de los productos que se consideran académicamente válidos deben  estar acordes con la vocación de la propia institución. </a:t>
            </a:r>
          </a:p>
          <a:p>
            <a:pPr algn="just">
              <a:tabLst>
                <a:tab pos="180975" algn="l"/>
                <a:tab pos="447675" algn="l"/>
              </a:tabLst>
            </a:pPr>
            <a:endParaRPr lang="es-ES" sz="1400" dirty="0"/>
          </a:p>
          <a:p>
            <a:pPr algn="just">
              <a:tabLst>
                <a:tab pos="180975" algn="l"/>
                <a:tab pos="447675" algn="l"/>
              </a:tabLst>
            </a:pPr>
            <a:r>
              <a:rPr lang="es-ES" sz="1400" dirty="0"/>
              <a:t>Los apartados </a:t>
            </a:r>
            <a:r>
              <a:rPr lang="es-ES" sz="1400" b="1" dirty="0"/>
              <a:t>E</a:t>
            </a:r>
            <a:r>
              <a:rPr lang="es-ES" sz="1400" dirty="0"/>
              <a:t> y </a:t>
            </a:r>
            <a:r>
              <a:rPr lang="es-ES" sz="1400" b="1" dirty="0"/>
              <a:t>F</a:t>
            </a:r>
            <a:r>
              <a:rPr lang="es-ES" sz="1400" dirty="0"/>
              <a:t> buscan conducir al análisis del invariante de vinculación del cuerpo académico con sus pares, por ello la conveniencia de hacer un recuento de las facilidades materiales que, en su caso, el cuerpo académico en cuestión puede poner a disposición de otros </a:t>
            </a:r>
            <a:r>
              <a:rPr lang="es-MX" sz="1400" dirty="0"/>
              <a:t>cuerpos académicos</a:t>
            </a:r>
            <a:r>
              <a:rPr lang="es-ES" sz="1400" dirty="0"/>
              <a:t>.</a:t>
            </a:r>
          </a:p>
          <a:p>
            <a:pPr algn="just">
              <a:tabLst>
                <a:tab pos="180975" algn="l"/>
                <a:tab pos="447675" algn="l"/>
              </a:tabLst>
            </a:pPr>
            <a:endParaRPr lang="es-ES" sz="1400" dirty="0"/>
          </a:p>
          <a:p>
            <a:pPr algn="just">
              <a:tabLst>
                <a:tab pos="180975" algn="l"/>
                <a:tab pos="447675" algn="l"/>
              </a:tabLst>
            </a:pPr>
            <a:r>
              <a:rPr lang="es-ES" sz="1400" dirty="0"/>
              <a:t>Por otra parte, la misma Guía insiste en la importancia que tiene la atención a los alumnos por parte de los integrantes de un </a:t>
            </a:r>
            <a:r>
              <a:rPr lang="es-MX" sz="1400" dirty="0"/>
              <a:t>cuerpo académico</a:t>
            </a:r>
            <a:r>
              <a:rPr lang="es-ES" sz="1400" dirty="0"/>
              <a:t>, remarcando que una manera muy recomendable de formar sólidamente a los estudiantes es hacerlos partícipes de las labores de generación o aplicación innovadora del conocimiento. </a:t>
            </a:r>
          </a:p>
          <a:p>
            <a:pPr algn="just">
              <a:tabLst>
                <a:tab pos="180975" algn="l"/>
                <a:tab pos="447675" algn="l"/>
              </a:tabLst>
            </a:pPr>
            <a:endParaRPr lang="es-ES" sz="1400" dirty="0"/>
          </a:p>
        </p:txBody>
      </p:sp>
      <p:sp>
        <p:nvSpPr>
          <p:cNvPr id="150533" name="AutoShape 6">
            <a:hlinkClick r:id="" action="ppaction://hlinkshowjump?jump=nextslide"/>
          </p:cNvPr>
          <p:cNvSpPr>
            <a:spLocks noChangeArrowheads="1"/>
          </p:cNvSpPr>
          <p:nvPr/>
        </p:nvSpPr>
        <p:spPr bwMode="auto">
          <a:xfrm>
            <a:off x="8604250" y="755650"/>
            <a:ext cx="155575" cy="147638"/>
          </a:xfrm>
          <a:prstGeom prst="rightArrow">
            <a:avLst>
              <a:gd name="adj1" fmla="val 50000"/>
              <a:gd name="adj2" fmla="val 58732"/>
            </a:avLst>
          </a:prstGeom>
          <a:solidFill>
            <a:srgbClr val="006600">
              <a:alpha val="50195"/>
            </a:srgbClr>
          </a:solidFill>
          <a:ln w="19050" algn="ctr">
            <a:solidFill>
              <a:schemeClr val="tx1"/>
            </a:solidFill>
            <a:miter lim="800000"/>
            <a:headEnd/>
            <a:tailEnd/>
          </a:ln>
        </p:spPr>
        <p:txBody>
          <a:bodyPr wrap="none" tIns="90000" anchor="ctr"/>
          <a:lstStyle/>
          <a:p>
            <a:pPr algn="ctr"/>
            <a:endParaRPr lang="es-ES_tradnl" sz="1400"/>
          </a:p>
        </p:txBody>
      </p:sp>
      <p:sp>
        <p:nvSpPr>
          <p:cNvPr id="150534" name="AutoShape 7">
            <a:hlinkClick r:id="" action="ppaction://hlinkshowjump?jump=previousslide"/>
          </p:cNvPr>
          <p:cNvSpPr>
            <a:spLocks noChangeArrowheads="1"/>
          </p:cNvSpPr>
          <p:nvPr/>
        </p:nvSpPr>
        <p:spPr bwMode="auto">
          <a:xfrm flipH="1">
            <a:off x="8388350" y="760413"/>
            <a:ext cx="155575" cy="147637"/>
          </a:xfrm>
          <a:prstGeom prst="rightArrow">
            <a:avLst>
              <a:gd name="adj1" fmla="val 50000"/>
              <a:gd name="adj2" fmla="val 58733"/>
            </a:avLst>
          </a:prstGeom>
          <a:solidFill>
            <a:srgbClr val="006600">
              <a:alpha val="50195"/>
            </a:srgbClr>
          </a:solidFill>
          <a:ln w="19050" algn="ctr">
            <a:solidFill>
              <a:schemeClr val="tx1"/>
            </a:solidFill>
            <a:miter lim="800000"/>
            <a:headEnd/>
            <a:tailEnd/>
          </a:ln>
        </p:spPr>
        <p:txBody>
          <a:bodyPr wrap="none" tIns="90000" anchor="ctr"/>
          <a:lstStyle/>
          <a:p>
            <a:pPr algn="ctr"/>
            <a:endParaRPr lang="es-ES_tradnl" sz="1400"/>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1555" name="Rectangle 3"/>
          <p:cNvSpPr>
            <a:spLocks noChangeArrowheads="1"/>
          </p:cNvSpPr>
          <p:nvPr/>
        </p:nvSpPr>
        <p:spPr bwMode="auto">
          <a:xfrm>
            <a:off x="230188" y="231775"/>
            <a:ext cx="8662987" cy="577850"/>
          </a:xfrm>
          <a:prstGeom prst="rect">
            <a:avLst/>
          </a:prstGeom>
          <a:noFill/>
          <a:ln w="3175" algn="ctr">
            <a:noFill/>
            <a:miter lim="800000"/>
            <a:headEnd/>
            <a:tailEnd/>
          </a:ln>
        </p:spPr>
        <p:txBody>
          <a:bodyPr tIns="90000">
            <a:spAutoFit/>
          </a:bodyPr>
          <a:lstStyle/>
          <a:p>
            <a:pPr marL="520700" indent="101600" algn="just">
              <a:lnSpc>
                <a:spcPct val="90000"/>
              </a:lnSpc>
              <a:tabLst>
                <a:tab pos="177800" algn="l"/>
                <a:tab pos="266700" algn="l"/>
                <a:tab pos="444500" algn="l"/>
                <a:tab pos="447675" algn="l"/>
              </a:tabLst>
            </a:pPr>
            <a:r>
              <a:rPr lang="es-MX" sz="1600" b="1"/>
              <a:t>Guía para analizar el grado de desarrollo de un Cuerpo Académico (continuación)</a:t>
            </a:r>
            <a:r>
              <a:rPr lang="es-MX" sz="1600"/>
              <a:t>.</a:t>
            </a:r>
          </a:p>
        </p:txBody>
      </p:sp>
      <p:sp>
        <p:nvSpPr>
          <p:cNvPr id="151557" name="Text Box 5"/>
          <p:cNvSpPr txBox="1">
            <a:spLocks noChangeArrowheads="1"/>
          </p:cNvSpPr>
          <p:nvPr/>
        </p:nvSpPr>
        <p:spPr bwMode="auto">
          <a:xfrm>
            <a:off x="468313" y="908050"/>
            <a:ext cx="8280400" cy="2689225"/>
          </a:xfrm>
          <a:prstGeom prst="rect">
            <a:avLst/>
          </a:prstGeom>
          <a:noFill/>
          <a:ln w="3175" algn="ctr">
            <a:noFill/>
            <a:miter lim="800000"/>
            <a:headEnd/>
            <a:tailEnd/>
          </a:ln>
        </p:spPr>
        <p:txBody>
          <a:bodyPr tIns="90000">
            <a:spAutoFit/>
          </a:bodyPr>
          <a:lstStyle/>
          <a:p>
            <a:pPr algn="just">
              <a:tabLst>
                <a:tab pos="180975" algn="l"/>
                <a:tab pos="447675" algn="l"/>
              </a:tabLst>
            </a:pPr>
            <a:endParaRPr lang="es-ES" sz="1400" dirty="0"/>
          </a:p>
          <a:p>
            <a:pPr algn="just">
              <a:tabLst>
                <a:tab pos="180975" algn="l"/>
                <a:tab pos="447675" algn="l"/>
              </a:tabLst>
            </a:pPr>
            <a:r>
              <a:rPr lang="es-ES" sz="1400" dirty="0"/>
              <a:t>Siendo el propósito fundamental de la Guía fomentar la reflexión sobre el estado de desarrollo de los </a:t>
            </a:r>
            <a:r>
              <a:rPr lang="es-MX" sz="1400" dirty="0"/>
              <a:t>cuerpos académicos</a:t>
            </a:r>
            <a:r>
              <a:rPr lang="es-ES" sz="1400" dirty="0"/>
              <a:t>, en el apartado </a:t>
            </a:r>
            <a:r>
              <a:rPr lang="es-ES" sz="1400" b="1" dirty="0"/>
              <a:t>G</a:t>
            </a:r>
            <a:r>
              <a:rPr lang="es-ES" sz="1400" dirty="0"/>
              <a:t> se incorporan preguntas relacionadas con su vida colegiada. Ésta es evidente cuando sus integrantes se reúnen periódicamente a discutir y analizar la marcha de los planes y proyectos que son el motivo de trabajar juntos. No se pretende que por formar parte de un </a:t>
            </a:r>
            <a:r>
              <a:rPr lang="es-MX" sz="1400" dirty="0"/>
              <a:t>cuerpo académico</a:t>
            </a:r>
            <a:r>
              <a:rPr lang="es-ES" sz="1400" dirty="0"/>
              <a:t>, sus integrantes deban ser autores de todos los productos académicos que se generen.  Si se trata de que todos los integrantes conozcan lo que se hace, opinen sobre el desarrollo de los distintos proyectos, trabajos de tesis de los estudiantes y colaboren en la organización y desarrollo de eventos académicos, entre otros aspectos.</a:t>
            </a:r>
          </a:p>
          <a:p>
            <a:pPr algn="just">
              <a:tabLst>
                <a:tab pos="180975" algn="l"/>
                <a:tab pos="447675" algn="l"/>
              </a:tabLst>
            </a:pPr>
            <a:endParaRPr lang="es-ES" sz="1400" dirty="0"/>
          </a:p>
          <a:p>
            <a:pPr algn="just">
              <a:tabLst>
                <a:tab pos="180975" algn="l"/>
                <a:tab pos="447675" algn="l"/>
              </a:tabLst>
            </a:pPr>
            <a:r>
              <a:rPr lang="es-ES" sz="1400" dirty="0"/>
              <a:t>Finalmente, el apartado </a:t>
            </a:r>
            <a:r>
              <a:rPr lang="es-ES" sz="1400" b="1" dirty="0"/>
              <a:t>H</a:t>
            </a:r>
            <a:r>
              <a:rPr lang="es-ES" sz="1400" dirty="0"/>
              <a:t> conduce a meditar sobre lo deseable y posible del desarrollo del </a:t>
            </a:r>
            <a:r>
              <a:rPr lang="es-MX" sz="1400" dirty="0"/>
              <a:t>cuerpo académico</a:t>
            </a:r>
            <a:r>
              <a:rPr lang="es-ES" sz="1400" dirty="0"/>
              <a:t>, con base en la participación asociada de profesores de medio tiempo en sus tareas.</a:t>
            </a:r>
          </a:p>
        </p:txBody>
      </p:sp>
      <p:sp>
        <p:nvSpPr>
          <p:cNvPr id="8" name="7 Rectángulo">
            <a:hlinkClick r:id="rId3" action="ppaction://hlinkpres?slideindex=32&amp;slidetitle=Presentación de PowerPoint"/>
          </p:cNvPr>
          <p:cNvSpPr/>
          <p:nvPr/>
        </p:nvSpPr>
        <p:spPr bwMode="auto">
          <a:xfrm>
            <a:off x="0" y="-24"/>
            <a:ext cx="9144000" cy="6858000"/>
          </a:xfrm>
          <a:prstGeom prst="rect">
            <a:avLst/>
          </a:prstGeom>
          <a:solidFill>
            <a:srgbClr val="002774">
              <a:alpha val="0"/>
            </a:srgbClr>
          </a:solidFill>
          <a:ln w="3175" algn="ctr">
            <a:solidFill>
              <a:srgbClr val="B2B2B2"/>
            </a:solidFill>
            <a:miter lim="800000"/>
            <a:headEnd/>
            <a:tailEnd/>
          </a:ln>
        </p:spPr>
        <p:txBody>
          <a:bodyPr tIns="36000" rIns="18000" bIns="36000" rtlCol="0" anchor="ctr">
            <a:noAutofit/>
          </a:bodyPr>
          <a:lstStyle/>
          <a:p>
            <a:pPr algn="just">
              <a:lnSpc>
                <a:spcPct val="90000"/>
              </a:lnSpc>
              <a:tabLst>
                <a:tab pos="180975" algn="l"/>
                <a:tab pos="447675" algn="l"/>
              </a:tabLst>
            </a:pPr>
            <a:endParaRPr lang="es-MX" sz="1300" b="1" dirty="0"/>
          </a:p>
        </p:txBody>
      </p:sp>
      <p:sp>
        <p:nvSpPr>
          <p:cNvPr id="151556" name="AutoShape 4">
            <a:hlinkClick r:id="" action="ppaction://hlinkshowjump?jump=previousslide"/>
          </p:cNvPr>
          <p:cNvSpPr>
            <a:spLocks noChangeArrowheads="1"/>
          </p:cNvSpPr>
          <p:nvPr/>
        </p:nvSpPr>
        <p:spPr bwMode="auto">
          <a:xfrm flipH="1">
            <a:off x="8604250" y="692150"/>
            <a:ext cx="155575" cy="147638"/>
          </a:xfrm>
          <a:prstGeom prst="rightArrow">
            <a:avLst>
              <a:gd name="adj1" fmla="val 50000"/>
              <a:gd name="adj2" fmla="val 58732"/>
            </a:avLst>
          </a:prstGeom>
          <a:solidFill>
            <a:srgbClr val="006600">
              <a:alpha val="50195"/>
            </a:srgbClr>
          </a:solidFill>
          <a:ln w="19050" algn="ctr">
            <a:solidFill>
              <a:schemeClr val="tx1"/>
            </a:solidFill>
            <a:miter lim="800000"/>
            <a:headEnd/>
            <a:tailEnd/>
          </a:ln>
        </p:spPr>
        <p:txBody>
          <a:bodyPr wrap="none" tIns="90000" anchor="ctr"/>
          <a:lstStyle/>
          <a:p>
            <a:pPr algn="ctr"/>
            <a:endParaRPr lang="es-ES_tradnl" sz="1400"/>
          </a:p>
        </p:txBody>
      </p:sp>
      <p:sp>
        <p:nvSpPr>
          <p:cNvPr id="151558" name="AutoShape 6">
            <a:hlinkClick r:id="rId4" action="ppaction://hlinksldjump"/>
          </p:cNvPr>
          <p:cNvSpPr>
            <a:spLocks noChangeArrowheads="1"/>
          </p:cNvSpPr>
          <p:nvPr/>
        </p:nvSpPr>
        <p:spPr bwMode="auto">
          <a:xfrm flipH="1">
            <a:off x="7667625" y="6165850"/>
            <a:ext cx="1225550" cy="431502"/>
          </a:xfrm>
          <a:prstGeom prst="rightArrow">
            <a:avLst>
              <a:gd name="adj1" fmla="val 50000"/>
              <a:gd name="adj2" fmla="val 169675"/>
            </a:avLst>
          </a:prstGeom>
          <a:solidFill>
            <a:srgbClr val="006600"/>
          </a:solidFill>
          <a:ln w="19050" algn="ctr">
            <a:solidFill>
              <a:schemeClr val="tx1"/>
            </a:solidFill>
            <a:miter lim="800000"/>
            <a:headEnd/>
            <a:tailEnd/>
          </a:ln>
        </p:spPr>
        <p:txBody>
          <a:bodyPr wrap="none" tIns="90000" anchor="ctr" anchorCtr="1"/>
          <a:lstStyle/>
          <a:p>
            <a:pPr algn="ctr">
              <a:tabLst>
                <a:tab pos="180975" algn="l"/>
                <a:tab pos="447675" algn="l"/>
              </a:tabLst>
            </a:pPr>
            <a:r>
              <a:rPr lang="es-ES_tradnl" sz="1400" b="1" dirty="0">
                <a:solidFill>
                  <a:srgbClr val="FFFFFF"/>
                </a:solidFill>
              </a:rPr>
              <a:t>Inicio</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58722" name="Rectangle 2">
            <a:hlinkClick r:id="" action="ppaction://noaction"/>
          </p:cNvPr>
          <p:cNvSpPr>
            <a:spLocks noChangeArrowheads="1"/>
          </p:cNvSpPr>
          <p:nvPr/>
        </p:nvSpPr>
        <p:spPr bwMode="auto">
          <a:xfrm>
            <a:off x="0" y="0"/>
            <a:ext cx="9144000" cy="6858000"/>
          </a:xfrm>
          <a:prstGeom prst="rect">
            <a:avLst/>
          </a:prstGeom>
          <a:solidFill>
            <a:schemeClr val="bg1"/>
          </a:solidFill>
          <a:ln w="3175" algn="ctr">
            <a:noFill/>
            <a:miter lim="800000"/>
            <a:headEnd/>
            <a:tailEnd/>
          </a:ln>
        </p:spPr>
        <p:txBody>
          <a:bodyPr wrap="none" tIns="90000" anchor="ctr"/>
          <a:lstStyle/>
          <a:p>
            <a:pPr algn="ctr">
              <a:tabLst>
                <a:tab pos="180975" algn="l"/>
                <a:tab pos="447675" algn="l"/>
              </a:tabLst>
            </a:pPr>
            <a:endParaRPr lang="es-ES_tradnl" sz="1400"/>
          </a:p>
        </p:txBody>
      </p:sp>
      <p:sp>
        <p:nvSpPr>
          <p:cNvPr id="158723" name="Rectangle 55"/>
          <p:cNvSpPr>
            <a:spLocks noChangeArrowheads="1"/>
          </p:cNvSpPr>
          <p:nvPr/>
        </p:nvSpPr>
        <p:spPr bwMode="auto">
          <a:xfrm>
            <a:off x="0" y="-3175"/>
            <a:ext cx="9144000" cy="6858000"/>
          </a:xfrm>
          <a:prstGeom prst="rect">
            <a:avLst/>
          </a:prstGeom>
          <a:solidFill>
            <a:schemeClr val="bg1"/>
          </a:solidFill>
          <a:ln w="3175" algn="ctr">
            <a:noFill/>
            <a:miter lim="800000"/>
            <a:headEnd/>
            <a:tailEnd/>
          </a:ln>
        </p:spPr>
        <p:txBody>
          <a:bodyPr wrap="none" tIns="90000" anchor="ctr"/>
          <a:lstStyle/>
          <a:p>
            <a:pPr algn="ctr"/>
            <a:endParaRPr lang="es-ES_tradnl" sz="1400"/>
          </a:p>
        </p:txBody>
      </p:sp>
      <p:sp>
        <p:nvSpPr>
          <p:cNvPr id="158724" name="Line 76"/>
          <p:cNvSpPr>
            <a:spLocks noChangeShapeType="1"/>
          </p:cNvSpPr>
          <p:nvPr/>
        </p:nvSpPr>
        <p:spPr bwMode="auto">
          <a:xfrm>
            <a:off x="15875" y="6677025"/>
            <a:ext cx="9144000" cy="0"/>
          </a:xfrm>
          <a:prstGeom prst="line">
            <a:avLst/>
          </a:prstGeom>
          <a:noFill/>
          <a:ln w="9525">
            <a:solidFill>
              <a:schemeClr val="tx1"/>
            </a:solidFill>
            <a:round/>
            <a:headEnd/>
            <a:tailEnd/>
          </a:ln>
        </p:spPr>
        <p:txBody>
          <a:bodyPr/>
          <a:lstStyle/>
          <a:p>
            <a:endParaRPr lang="es-MX"/>
          </a:p>
        </p:txBody>
      </p:sp>
      <p:grpSp>
        <p:nvGrpSpPr>
          <p:cNvPr id="2" name="Group 137"/>
          <p:cNvGrpSpPr>
            <a:grpSpLocks/>
          </p:cNvGrpSpPr>
          <p:nvPr/>
        </p:nvGrpSpPr>
        <p:grpSpPr bwMode="auto">
          <a:xfrm>
            <a:off x="0" y="0"/>
            <a:ext cx="9144000" cy="6858000"/>
            <a:chOff x="0" y="0"/>
            <a:chExt cx="5760" cy="4201"/>
          </a:xfrm>
        </p:grpSpPr>
        <p:sp>
          <p:nvSpPr>
            <p:cNvPr id="158751" name="Rectangle 135"/>
            <p:cNvSpPr>
              <a:spLocks noChangeArrowheads="1"/>
            </p:cNvSpPr>
            <p:nvPr/>
          </p:nvSpPr>
          <p:spPr bwMode="auto">
            <a:xfrm>
              <a:off x="0" y="0"/>
              <a:ext cx="2835" cy="4201"/>
            </a:xfrm>
            <a:prstGeom prst="rect">
              <a:avLst/>
            </a:prstGeom>
            <a:solidFill>
              <a:srgbClr val="336699"/>
            </a:solidFill>
            <a:ln w="9525">
              <a:solidFill>
                <a:schemeClr val="tx1"/>
              </a:solidFill>
              <a:miter lim="800000"/>
              <a:headEnd/>
              <a:tailEnd/>
            </a:ln>
          </p:spPr>
          <p:txBody>
            <a:bodyPr wrap="none" anchor="ctr"/>
            <a:lstStyle/>
            <a:p>
              <a:pPr algn="ctr"/>
              <a:endParaRPr lang="es-ES_tradnl" sz="1400"/>
            </a:p>
          </p:txBody>
        </p:sp>
        <p:sp>
          <p:nvSpPr>
            <p:cNvPr id="158752" name="Rectangle 136" descr="Vaquero"/>
            <p:cNvSpPr>
              <a:spLocks noChangeArrowheads="1"/>
            </p:cNvSpPr>
            <p:nvPr/>
          </p:nvSpPr>
          <p:spPr bwMode="auto">
            <a:xfrm>
              <a:off x="1565" y="5"/>
              <a:ext cx="4195" cy="4196"/>
            </a:xfrm>
            <a:prstGeom prst="rect">
              <a:avLst/>
            </a:prstGeom>
            <a:blipFill dpi="0" rotWithShape="1">
              <a:blip r:embed="rId3" cstate="print"/>
              <a:srcRect/>
              <a:tile tx="0" ty="0" sx="100000" sy="100000" flip="none" algn="tl"/>
            </a:blipFill>
            <a:ln w="9525">
              <a:solidFill>
                <a:schemeClr val="tx1"/>
              </a:solidFill>
              <a:miter lim="800000"/>
              <a:headEnd/>
              <a:tailEnd/>
            </a:ln>
          </p:spPr>
          <p:txBody>
            <a:bodyPr wrap="none" anchor="ctr"/>
            <a:lstStyle/>
            <a:p>
              <a:pPr algn="ctr"/>
              <a:endParaRPr lang="es-ES_tradnl" sz="1400"/>
            </a:p>
          </p:txBody>
        </p:sp>
      </p:grpSp>
      <p:sp>
        <p:nvSpPr>
          <p:cNvPr id="158726" name="Text Box 8"/>
          <p:cNvSpPr txBox="1">
            <a:spLocks noChangeArrowheads="1"/>
          </p:cNvSpPr>
          <p:nvPr/>
        </p:nvSpPr>
        <p:spPr bwMode="auto">
          <a:xfrm>
            <a:off x="423863" y="58738"/>
            <a:ext cx="8266112" cy="549275"/>
          </a:xfrm>
          <a:prstGeom prst="rect">
            <a:avLst/>
          </a:prstGeom>
          <a:noFill/>
          <a:ln w="9525">
            <a:noFill/>
            <a:miter lim="800000"/>
            <a:headEnd/>
            <a:tailEnd/>
          </a:ln>
        </p:spPr>
        <p:txBody>
          <a:bodyPr>
            <a:spAutoFit/>
          </a:bodyPr>
          <a:lstStyle/>
          <a:p>
            <a:pPr algn="ctr"/>
            <a:r>
              <a:rPr lang="es-MX" sz="1500" b="1" dirty="0">
                <a:solidFill>
                  <a:schemeClr val="bg1"/>
                </a:solidFill>
                <a:latin typeface="Arial Rounded MT Bold" pitchFamily="34" charset="0"/>
              </a:rPr>
              <a:t>Proceso integral para el desarrollo de los cuerpos académicos en el marco del PFCE 2018-2019</a:t>
            </a:r>
            <a:endParaRPr lang="es-ES" sz="1500" b="1" dirty="0">
              <a:solidFill>
                <a:schemeClr val="bg1"/>
              </a:solidFill>
              <a:latin typeface="Arial Rounded MT Bold" pitchFamily="34" charset="0"/>
            </a:endParaRPr>
          </a:p>
        </p:txBody>
      </p:sp>
      <p:sp>
        <p:nvSpPr>
          <p:cNvPr id="158727" name="Rectangle 56"/>
          <p:cNvSpPr>
            <a:spLocks noChangeArrowheads="1"/>
          </p:cNvSpPr>
          <p:nvPr/>
        </p:nvSpPr>
        <p:spPr bwMode="auto">
          <a:xfrm>
            <a:off x="3438525" y="1344613"/>
            <a:ext cx="457200" cy="215900"/>
          </a:xfrm>
          <a:prstGeom prst="rect">
            <a:avLst/>
          </a:prstGeom>
          <a:noFill/>
          <a:ln w="28575" algn="ctr">
            <a:noFill/>
            <a:miter lim="800000"/>
            <a:headEnd/>
            <a:tailEnd/>
          </a:ln>
        </p:spPr>
        <p:txBody>
          <a:bodyPr wrap="none" tIns="90000" anchor="ctr"/>
          <a:lstStyle/>
          <a:p>
            <a:pPr algn="ctr"/>
            <a:endParaRPr lang="es-ES_tradnl" sz="1400"/>
          </a:p>
        </p:txBody>
      </p:sp>
      <p:sp>
        <p:nvSpPr>
          <p:cNvPr id="360507" name="Rectangle 59"/>
          <p:cNvSpPr>
            <a:spLocks noChangeArrowheads="1"/>
          </p:cNvSpPr>
          <p:nvPr/>
        </p:nvSpPr>
        <p:spPr bwMode="auto">
          <a:xfrm>
            <a:off x="57150" y="404813"/>
            <a:ext cx="2354263" cy="1755775"/>
          </a:xfrm>
          <a:prstGeom prst="rect">
            <a:avLst/>
          </a:prstGeom>
          <a:solidFill>
            <a:srgbClr val="B2B2B2">
              <a:alpha val="96077"/>
            </a:srgbClr>
          </a:solidFill>
          <a:ln w="28575" algn="ctr">
            <a:solidFill>
              <a:schemeClr val="bg1"/>
            </a:solidFill>
            <a:miter lim="800000"/>
            <a:headEnd/>
            <a:tailEnd/>
          </a:ln>
        </p:spPr>
        <p:txBody>
          <a:bodyPr anchor="ctr"/>
          <a:lstStyle/>
          <a:p>
            <a:r>
              <a:rPr lang="es-MX" sz="1300" b="1" dirty="0"/>
              <a:t>Análisis en el ámbito institucional de las condiciones para facilitar el desarrollo de los CA</a:t>
            </a:r>
          </a:p>
          <a:p>
            <a:r>
              <a:rPr lang="es-MX" sz="1300" b="1" dirty="0"/>
              <a:t>(Políticas, normativa, organización, estrategias, apoyos, infraestructura, entre otros) y de la planta académica.</a:t>
            </a:r>
            <a:endParaRPr lang="es-ES" sz="1300" b="1" dirty="0"/>
          </a:p>
        </p:txBody>
      </p:sp>
      <p:sp>
        <p:nvSpPr>
          <p:cNvPr id="360510" name="AutoShape 62"/>
          <p:cNvSpPr>
            <a:spLocks noChangeArrowheads="1"/>
          </p:cNvSpPr>
          <p:nvPr/>
        </p:nvSpPr>
        <p:spPr bwMode="auto">
          <a:xfrm>
            <a:off x="2466975" y="1220788"/>
            <a:ext cx="447675" cy="576262"/>
          </a:xfrm>
          <a:prstGeom prst="leftArrow">
            <a:avLst>
              <a:gd name="adj1" fmla="val 50000"/>
              <a:gd name="adj2" fmla="val 25000"/>
            </a:avLst>
          </a:prstGeom>
          <a:solidFill>
            <a:schemeClr val="bg1"/>
          </a:solidFill>
          <a:ln w="28575">
            <a:solidFill>
              <a:schemeClr val="bg1"/>
            </a:solidFill>
            <a:miter lim="800000"/>
            <a:headEnd/>
            <a:tailEnd/>
          </a:ln>
        </p:spPr>
        <p:txBody>
          <a:bodyPr wrap="none" anchor="ctr"/>
          <a:lstStyle/>
          <a:p>
            <a:pPr algn="ctr"/>
            <a:endParaRPr lang="es-ES_tradnl" sz="1400"/>
          </a:p>
        </p:txBody>
      </p:sp>
      <p:sp>
        <p:nvSpPr>
          <p:cNvPr id="360526" name="Rectangle 78"/>
          <p:cNvSpPr>
            <a:spLocks noChangeArrowheads="1"/>
          </p:cNvSpPr>
          <p:nvPr/>
        </p:nvSpPr>
        <p:spPr bwMode="auto">
          <a:xfrm>
            <a:off x="2943225" y="547688"/>
            <a:ext cx="6092825" cy="557212"/>
          </a:xfrm>
          <a:prstGeom prst="rect">
            <a:avLst/>
          </a:prstGeom>
          <a:solidFill>
            <a:srgbClr val="FFFF99">
              <a:alpha val="89803"/>
            </a:srgbClr>
          </a:solidFill>
          <a:ln w="28575">
            <a:solidFill>
              <a:schemeClr val="bg1"/>
            </a:solidFill>
            <a:miter lim="800000"/>
            <a:headEnd/>
            <a:tailEnd/>
          </a:ln>
        </p:spPr>
        <p:txBody>
          <a:bodyPr anchor="ctr"/>
          <a:lstStyle/>
          <a:p>
            <a:pPr algn="ctr"/>
            <a:r>
              <a:rPr lang="es-MX" sz="1400" b="1" dirty="0">
                <a:hlinkClick r:id="rId4" action="ppaction://hlinksldjump"/>
              </a:rPr>
              <a:t>Análisis detallado</a:t>
            </a:r>
            <a:r>
              <a:rPr lang="es-MX" sz="1400" dirty="0">
                <a:hlinkClick r:id="rId4" action="ppaction://hlinksldjump"/>
              </a:rPr>
              <a:t> </a:t>
            </a:r>
            <a:r>
              <a:rPr lang="es-MX" sz="1400" dirty="0"/>
              <a:t>en el ámbito de cada DES sobre el nivel de desarrollo de cada uno de sus cuerpos académicos y de la planta académica.</a:t>
            </a:r>
            <a:endParaRPr lang="es-ES" sz="1400" dirty="0"/>
          </a:p>
        </p:txBody>
      </p:sp>
      <p:grpSp>
        <p:nvGrpSpPr>
          <p:cNvPr id="3" name="Group 134"/>
          <p:cNvGrpSpPr>
            <a:grpSpLocks/>
          </p:cNvGrpSpPr>
          <p:nvPr/>
        </p:nvGrpSpPr>
        <p:grpSpPr bwMode="auto">
          <a:xfrm>
            <a:off x="2987675" y="1125538"/>
            <a:ext cx="6059488" cy="566737"/>
            <a:chOff x="1861" y="709"/>
            <a:chExt cx="3838" cy="357"/>
          </a:xfrm>
        </p:grpSpPr>
        <p:sp>
          <p:nvSpPr>
            <p:cNvPr id="158749" name="Rectangle 118"/>
            <p:cNvSpPr>
              <a:spLocks noChangeArrowheads="1"/>
            </p:cNvSpPr>
            <p:nvPr/>
          </p:nvSpPr>
          <p:spPr bwMode="auto">
            <a:xfrm>
              <a:off x="1861" y="842"/>
              <a:ext cx="3838" cy="224"/>
            </a:xfrm>
            <a:prstGeom prst="rect">
              <a:avLst/>
            </a:prstGeom>
            <a:solidFill>
              <a:srgbClr val="FFFF99"/>
            </a:solidFill>
            <a:ln w="28575">
              <a:solidFill>
                <a:schemeClr val="bg1"/>
              </a:solidFill>
              <a:miter lim="800000"/>
              <a:headEnd/>
              <a:tailEnd/>
            </a:ln>
          </p:spPr>
          <p:txBody>
            <a:bodyPr anchor="ctr"/>
            <a:lstStyle/>
            <a:p>
              <a:pPr algn="ctr"/>
              <a:r>
                <a:rPr lang="es-MX" sz="1300"/>
                <a:t>Resultados del análisis sobre el nivel de desarrollo de cada CA y de la planta académica</a:t>
              </a:r>
              <a:endParaRPr lang="es-ES" sz="1300"/>
            </a:p>
          </p:txBody>
        </p:sp>
        <p:sp>
          <p:nvSpPr>
            <p:cNvPr id="158750" name="Line 120"/>
            <p:cNvSpPr>
              <a:spLocks noChangeShapeType="1"/>
            </p:cNvSpPr>
            <p:nvPr/>
          </p:nvSpPr>
          <p:spPr bwMode="auto">
            <a:xfrm>
              <a:off x="3787" y="709"/>
              <a:ext cx="0" cy="136"/>
            </a:xfrm>
            <a:prstGeom prst="line">
              <a:avLst/>
            </a:prstGeom>
            <a:noFill/>
            <a:ln w="28575">
              <a:solidFill>
                <a:schemeClr val="bg1"/>
              </a:solidFill>
              <a:round/>
              <a:headEnd/>
              <a:tailEnd type="triangle" w="med" len="med"/>
            </a:ln>
          </p:spPr>
          <p:txBody>
            <a:bodyPr wrap="none" tIns="90000" anchor="ctr"/>
            <a:lstStyle/>
            <a:p>
              <a:endParaRPr lang="es-MX"/>
            </a:p>
          </p:txBody>
        </p:sp>
      </p:grpSp>
      <p:grpSp>
        <p:nvGrpSpPr>
          <p:cNvPr id="4" name="Group 143"/>
          <p:cNvGrpSpPr>
            <a:grpSpLocks/>
          </p:cNvGrpSpPr>
          <p:nvPr/>
        </p:nvGrpSpPr>
        <p:grpSpPr bwMode="auto">
          <a:xfrm>
            <a:off x="4967288" y="1700213"/>
            <a:ext cx="2105025" cy="3511550"/>
            <a:chOff x="3129" y="1059"/>
            <a:chExt cx="1326" cy="2077"/>
          </a:xfrm>
        </p:grpSpPr>
        <p:grpSp>
          <p:nvGrpSpPr>
            <p:cNvPr id="5" name="Group 103"/>
            <p:cNvGrpSpPr>
              <a:grpSpLocks/>
            </p:cNvGrpSpPr>
            <p:nvPr/>
          </p:nvGrpSpPr>
          <p:grpSpPr bwMode="auto">
            <a:xfrm>
              <a:off x="3498" y="1059"/>
              <a:ext cx="589" cy="534"/>
              <a:chOff x="2014" y="1082"/>
              <a:chExt cx="589" cy="534"/>
            </a:xfrm>
          </p:grpSpPr>
          <p:cxnSp>
            <p:nvCxnSpPr>
              <p:cNvPr id="158747" name="AutoShape 79"/>
              <p:cNvCxnSpPr>
                <a:cxnSpLocks noChangeShapeType="1"/>
                <a:stCxn id="158727" idx="2"/>
              </p:cNvCxnSpPr>
              <p:nvPr/>
            </p:nvCxnSpPr>
            <p:spPr bwMode="auto">
              <a:xfrm flipH="1">
                <a:off x="2308" y="1082"/>
                <a:ext cx="2" cy="534"/>
              </a:xfrm>
              <a:prstGeom prst="straightConnector1">
                <a:avLst/>
              </a:prstGeom>
              <a:noFill/>
              <a:ln w="28575">
                <a:solidFill>
                  <a:schemeClr val="bg1"/>
                </a:solidFill>
                <a:round/>
                <a:headEnd/>
                <a:tailEnd type="triangle" w="med" len="med"/>
              </a:ln>
            </p:spPr>
          </p:cxnSp>
          <p:sp>
            <p:nvSpPr>
              <p:cNvPr id="158748" name="Oval 92"/>
              <p:cNvSpPr>
                <a:spLocks noChangeArrowheads="1"/>
              </p:cNvSpPr>
              <p:nvPr/>
            </p:nvSpPr>
            <p:spPr bwMode="auto">
              <a:xfrm>
                <a:off x="2014" y="1162"/>
                <a:ext cx="589" cy="227"/>
              </a:xfrm>
              <a:prstGeom prst="ellipse">
                <a:avLst/>
              </a:prstGeom>
              <a:solidFill>
                <a:srgbClr val="FFFF66"/>
              </a:solidFill>
              <a:ln w="28575" algn="ctr">
                <a:solidFill>
                  <a:schemeClr val="bg1"/>
                </a:solidFill>
                <a:round/>
                <a:headEnd/>
                <a:tailEnd/>
              </a:ln>
            </p:spPr>
            <p:txBody>
              <a:bodyPr anchor="ctr"/>
              <a:lstStyle/>
              <a:p>
                <a:pPr algn="ctr"/>
                <a:r>
                  <a:rPr lang="es-MX" sz="1400" b="1"/>
                  <a:t>CA</a:t>
                </a:r>
                <a:endParaRPr lang="es-ES" sz="1400" b="1"/>
              </a:p>
            </p:txBody>
          </p:sp>
        </p:grpSp>
        <p:sp>
          <p:nvSpPr>
            <p:cNvPr id="158746" name="AutoShape 61"/>
            <p:cNvSpPr>
              <a:spLocks noChangeArrowheads="1"/>
            </p:cNvSpPr>
            <p:nvPr/>
          </p:nvSpPr>
          <p:spPr bwMode="auto">
            <a:xfrm>
              <a:off x="3129" y="1594"/>
              <a:ext cx="1326" cy="1542"/>
            </a:xfrm>
            <a:prstGeom prst="flowChartDocument">
              <a:avLst/>
            </a:prstGeom>
            <a:solidFill>
              <a:srgbClr val="FFFF66"/>
            </a:solidFill>
            <a:ln w="28575" algn="ctr">
              <a:solidFill>
                <a:schemeClr val="bg1"/>
              </a:solidFill>
              <a:miter lim="800000"/>
              <a:headEnd/>
              <a:tailEnd/>
            </a:ln>
          </p:spPr>
          <p:txBody>
            <a:bodyPr anchor="ctr"/>
            <a:lstStyle/>
            <a:p>
              <a:pPr algn="ctr"/>
              <a:r>
                <a:rPr lang="es-MX" sz="1400" b="1"/>
                <a:t>Atención a los problemas y necesidades identificadas en la autoevaluación de los CA y planta académica mediante el objetivo particular del proyecto integral del ProDES.</a:t>
              </a:r>
              <a:endParaRPr lang="es-ES" sz="1400" b="1"/>
            </a:p>
          </p:txBody>
        </p:sp>
      </p:grpSp>
      <p:grpSp>
        <p:nvGrpSpPr>
          <p:cNvPr id="6" name="Group 34"/>
          <p:cNvGrpSpPr>
            <a:grpSpLocks/>
          </p:cNvGrpSpPr>
          <p:nvPr/>
        </p:nvGrpSpPr>
        <p:grpSpPr bwMode="auto">
          <a:xfrm>
            <a:off x="44450" y="2133600"/>
            <a:ext cx="4865688" cy="2662238"/>
            <a:chOff x="57" y="1373"/>
            <a:chExt cx="3065" cy="1677"/>
          </a:xfrm>
        </p:grpSpPr>
        <p:grpSp>
          <p:nvGrpSpPr>
            <p:cNvPr id="7" name="Group 127"/>
            <p:cNvGrpSpPr>
              <a:grpSpLocks/>
            </p:cNvGrpSpPr>
            <p:nvPr/>
          </p:nvGrpSpPr>
          <p:grpSpPr bwMode="auto">
            <a:xfrm>
              <a:off x="57" y="1373"/>
              <a:ext cx="1406" cy="1497"/>
              <a:chOff x="149" y="1335"/>
              <a:chExt cx="1325" cy="1324"/>
            </a:xfrm>
          </p:grpSpPr>
          <p:sp>
            <p:nvSpPr>
              <p:cNvPr id="158743" name="AutoShape 63"/>
              <p:cNvSpPr>
                <a:spLocks noChangeArrowheads="1"/>
              </p:cNvSpPr>
              <p:nvPr/>
            </p:nvSpPr>
            <p:spPr bwMode="auto">
              <a:xfrm>
                <a:off x="149" y="1631"/>
                <a:ext cx="1325" cy="1028"/>
              </a:xfrm>
              <a:prstGeom prst="flowChartDocument">
                <a:avLst/>
              </a:prstGeom>
              <a:solidFill>
                <a:srgbClr val="B2B2B2">
                  <a:alpha val="96077"/>
                </a:srgbClr>
              </a:solidFill>
              <a:ln w="28575">
                <a:solidFill>
                  <a:schemeClr val="bg1"/>
                </a:solidFill>
                <a:miter lim="800000"/>
                <a:headEnd/>
                <a:tailEnd/>
              </a:ln>
            </p:spPr>
            <p:txBody>
              <a:bodyPr anchor="ctr"/>
              <a:lstStyle/>
              <a:p>
                <a:pPr algn="just"/>
                <a:r>
                  <a:rPr lang="es-MX" sz="1400" b="1" dirty="0"/>
                  <a:t>Políticas y estrategias  institucionales para avanzar en la consolidación de los CA y el fortalecimiento de la planta académica.</a:t>
                </a:r>
                <a:endParaRPr lang="es-ES" sz="1400" b="1" dirty="0"/>
              </a:p>
            </p:txBody>
          </p:sp>
          <p:cxnSp>
            <p:nvCxnSpPr>
              <p:cNvPr id="158744" name="AutoShape 80"/>
              <p:cNvCxnSpPr>
                <a:cxnSpLocks noChangeShapeType="1"/>
                <a:stCxn id="360507" idx="2"/>
                <a:endCxn id="158743" idx="0"/>
              </p:cNvCxnSpPr>
              <p:nvPr/>
            </p:nvCxnSpPr>
            <p:spPr bwMode="auto">
              <a:xfrm>
                <a:off x="812" y="1335"/>
                <a:ext cx="0" cy="296"/>
              </a:xfrm>
              <a:prstGeom prst="straightConnector1">
                <a:avLst/>
              </a:prstGeom>
              <a:noFill/>
              <a:ln w="28575">
                <a:solidFill>
                  <a:schemeClr val="bg1"/>
                </a:solidFill>
                <a:round/>
                <a:headEnd/>
                <a:tailEnd type="triangle" w="med" len="med"/>
              </a:ln>
            </p:spPr>
          </p:cxnSp>
        </p:grpSp>
        <p:grpSp>
          <p:nvGrpSpPr>
            <p:cNvPr id="8" name="Group 125"/>
            <p:cNvGrpSpPr>
              <a:grpSpLocks/>
            </p:cNvGrpSpPr>
            <p:nvPr/>
          </p:nvGrpSpPr>
          <p:grpSpPr bwMode="auto">
            <a:xfrm>
              <a:off x="776" y="2824"/>
              <a:ext cx="2346" cy="226"/>
              <a:chOff x="793" y="2614"/>
              <a:chExt cx="862" cy="226"/>
            </a:xfrm>
          </p:grpSpPr>
          <p:sp>
            <p:nvSpPr>
              <p:cNvPr id="158741" name="Line 121"/>
              <p:cNvSpPr>
                <a:spLocks noChangeShapeType="1"/>
              </p:cNvSpPr>
              <p:nvPr/>
            </p:nvSpPr>
            <p:spPr bwMode="auto">
              <a:xfrm>
                <a:off x="793" y="2614"/>
                <a:ext cx="0" cy="226"/>
              </a:xfrm>
              <a:prstGeom prst="line">
                <a:avLst/>
              </a:prstGeom>
              <a:noFill/>
              <a:ln w="28575">
                <a:solidFill>
                  <a:schemeClr val="bg1"/>
                </a:solidFill>
                <a:round/>
                <a:headEnd/>
                <a:tailEnd/>
              </a:ln>
            </p:spPr>
            <p:txBody>
              <a:bodyPr anchor="ctr"/>
              <a:lstStyle/>
              <a:p>
                <a:endParaRPr lang="es-MX"/>
              </a:p>
            </p:txBody>
          </p:sp>
          <p:sp>
            <p:nvSpPr>
              <p:cNvPr id="158742" name="Line 123"/>
              <p:cNvSpPr>
                <a:spLocks noChangeShapeType="1"/>
              </p:cNvSpPr>
              <p:nvPr/>
            </p:nvSpPr>
            <p:spPr bwMode="auto">
              <a:xfrm>
                <a:off x="793" y="2840"/>
                <a:ext cx="862" cy="0"/>
              </a:xfrm>
              <a:prstGeom prst="line">
                <a:avLst/>
              </a:prstGeom>
              <a:noFill/>
              <a:ln w="28575">
                <a:solidFill>
                  <a:schemeClr val="bg1"/>
                </a:solidFill>
                <a:round/>
                <a:headEnd/>
                <a:tailEnd type="triangle" w="med" len="med"/>
              </a:ln>
            </p:spPr>
            <p:txBody>
              <a:bodyPr anchor="ctr"/>
              <a:lstStyle/>
              <a:p>
                <a:endParaRPr lang="es-MX"/>
              </a:p>
            </p:txBody>
          </p:sp>
        </p:grpSp>
      </p:grpSp>
      <p:grpSp>
        <p:nvGrpSpPr>
          <p:cNvPr id="9" name="Group 35"/>
          <p:cNvGrpSpPr>
            <a:grpSpLocks/>
          </p:cNvGrpSpPr>
          <p:nvPr/>
        </p:nvGrpSpPr>
        <p:grpSpPr bwMode="auto">
          <a:xfrm>
            <a:off x="5364163" y="5137150"/>
            <a:ext cx="1152525" cy="1681163"/>
            <a:chOff x="3379" y="3236"/>
            <a:chExt cx="726" cy="1059"/>
          </a:xfrm>
        </p:grpSpPr>
        <p:sp>
          <p:nvSpPr>
            <p:cNvPr id="158737" name="AutoShape 129"/>
            <p:cNvSpPr>
              <a:spLocks noChangeArrowheads="1"/>
            </p:cNvSpPr>
            <p:nvPr/>
          </p:nvSpPr>
          <p:spPr bwMode="auto">
            <a:xfrm>
              <a:off x="3379" y="3615"/>
              <a:ext cx="726" cy="680"/>
            </a:xfrm>
            <a:prstGeom prst="flowChartMultidocument">
              <a:avLst/>
            </a:prstGeom>
            <a:solidFill>
              <a:srgbClr val="DDDDDD"/>
            </a:solidFill>
            <a:ln w="28575">
              <a:solidFill>
                <a:schemeClr val="tx1"/>
              </a:solidFill>
              <a:miter lim="800000"/>
              <a:headEnd/>
              <a:tailEnd/>
            </a:ln>
          </p:spPr>
          <p:txBody>
            <a:bodyPr wrap="none" tIns="90000" anchor="ctr"/>
            <a:lstStyle/>
            <a:p>
              <a:pPr algn="ctr">
                <a:tabLst>
                  <a:tab pos="180975" algn="l"/>
                  <a:tab pos="447675" algn="l"/>
                </a:tabLst>
              </a:pPr>
              <a:r>
                <a:rPr lang="es-MX" sz="1400" dirty="0"/>
                <a:t>PFCE</a:t>
              </a:r>
              <a:endParaRPr lang="es-ES" sz="1400" dirty="0"/>
            </a:p>
          </p:txBody>
        </p:sp>
        <p:sp>
          <p:nvSpPr>
            <p:cNvPr id="158738" name="Line 130"/>
            <p:cNvSpPr>
              <a:spLocks noChangeShapeType="1"/>
            </p:cNvSpPr>
            <p:nvPr/>
          </p:nvSpPr>
          <p:spPr bwMode="auto">
            <a:xfrm>
              <a:off x="3731" y="3236"/>
              <a:ext cx="0" cy="385"/>
            </a:xfrm>
            <a:prstGeom prst="line">
              <a:avLst/>
            </a:prstGeom>
            <a:noFill/>
            <a:ln w="28575">
              <a:solidFill>
                <a:schemeClr val="bg1"/>
              </a:solidFill>
              <a:round/>
              <a:headEnd/>
              <a:tailEnd type="triangle" w="med" len="med"/>
            </a:ln>
          </p:spPr>
          <p:txBody>
            <a:bodyPr wrap="none" tIns="90000" anchor="ctr"/>
            <a:lstStyle/>
            <a:p>
              <a:endParaRPr lang="es-MX"/>
            </a:p>
          </p:txBody>
        </p:sp>
      </p:grpSp>
      <p:sp>
        <p:nvSpPr>
          <p:cNvPr id="32" name="31 Rectángulo">
            <a:hlinkClick r:id="rId5" action="ppaction://hlinkpres?slideindex=10&amp;slidetitle=Presentación de PowerPoint"/>
          </p:cNvPr>
          <p:cNvSpPr/>
          <p:nvPr/>
        </p:nvSpPr>
        <p:spPr bwMode="auto">
          <a:xfrm>
            <a:off x="-1" y="-24"/>
            <a:ext cx="9159875" cy="6858000"/>
          </a:xfrm>
          <a:prstGeom prst="rect">
            <a:avLst/>
          </a:prstGeom>
          <a:solidFill>
            <a:srgbClr val="002774">
              <a:alpha val="0"/>
            </a:srgbClr>
          </a:solidFill>
          <a:ln w="3175" algn="ctr">
            <a:solidFill>
              <a:srgbClr val="B2B2B2"/>
            </a:solidFill>
            <a:miter lim="800000"/>
            <a:headEnd/>
            <a:tailEnd/>
          </a:ln>
        </p:spPr>
        <p:txBody>
          <a:bodyPr tIns="36000" rIns="18000" bIns="36000" rtlCol="0" anchor="ctr">
            <a:noAutofit/>
          </a:bodyPr>
          <a:lstStyle/>
          <a:p>
            <a:pPr algn="just">
              <a:lnSpc>
                <a:spcPct val="90000"/>
              </a:lnSpc>
              <a:tabLst>
                <a:tab pos="180975" algn="l"/>
                <a:tab pos="447675" algn="l"/>
              </a:tabLst>
            </a:pPr>
            <a:endParaRPr lang="es-MX" sz="1300" b="1" dirty="0"/>
          </a:p>
        </p:txBody>
      </p:sp>
      <p:sp>
        <p:nvSpPr>
          <p:cNvPr id="158736" name="AutoShape 139">
            <a:hlinkClick r:id="" action="ppaction://hlinkshowjump?jump=nextslide"/>
          </p:cNvPr>
          <p:cNvSpPr>
            <a:spLocks noChangeArrowheads="1"/>
          </p:cNvSpPr>
          <p:nvPr/>
        </p:nvSpPr>
        <p:spPr bwMode="auto">
          <a:xfrm>
            <a:off x="8820150" y="260350"/>
            <a:ext cx="155575" cy="147638"/>
          </a:xfrm>
          <a:prstGeom prst="rightArrow">
            <a:avLst>
              <a:gd name="adj1" fmla="val 50000"/>
              <a:gd name="adj2" fmla="val 58732"/>
            </a:avLst>
          </a:prstGeom>
          <a:solidFill>
            <a:srgbClr val="FFFFFF"/>
          </a:solidFill>
          <a:ln w="19050" algn="ctr">
            <a:solidFill>
              <a:schemeClr val="bg1"/>
            </a:solidFill>
            <a:miter lim="800000"/>
            <a:headEnd/>
            <a:tailEnd/>
          </a:ln>
        </p:spPr>
        <p:txBody>
          <a:bodyPr wrap="none" tIns="90000" anchor="ctr"/>
          <a:lstStyle/>
          <a:p>
            <a:pPr algn="ctr"/>
            <a:endParaRPr lang="es-ES_tradnl" sz="1400"/>
          </a:p>
        </p:txBody>
      </p:sp>
      <p:sp>
        <p:nvSpPr>
          <p:cNvPr id="33" name="32 Rectángulo">
            <a:hlinkClick r:id="rId4" action="ppaction://hlinksldjump"/>
          </p:cNvPr>
          <p:cNvSpPr>
            <a:spLocks/>
          </p:cNvSpPr>
          <p:nvPr/>
        </p:nvSpPr>
        <p:spPr bwMode="auto">
          <a:xfrm>
            <a:off x="3046713" y="629741"/>
            <a:ext cx="1403076" cy="198000"/>
          </a:xfrm>
          <a:prstGeom prst="rect">
            <a:avLst/>
          </a:prstGeom>
          <a:solidFill>
            <a:srgbClr val="002774">
              <a:alpha val="0"/>
            </a:srgbClr>
          </a:solidFill>
          <a:ln w="3175" algn="ctr">
            <a:noFill/>
            <a:miter lim="800000"/>
            <a:headEnd/>
            <a:tailEnd/>
          </a:ln>
        </p:spPr>
        <p:txBody>
          <a:bodyPr wrap="square" tIns="36000" rIns="18000" bIns="36000" rtlCol="0" anchor="ctr">
            <a:spAutoFit/>
          </a:bodyPr>
          <a:lstStyle/>
          <a:p>
            <a:pPr algn="just">
              <a:lnSpc>
                <a:spcPct val="90000"/>
              </a:lnSpc>
              <a:tabLst>
                <a:tab pos="180975" algn="l"/>
                <a:tab pos="447675" algn="l"/>
              </a:tabLst>
            </a:pPr>
            <a:endParaRPr lang="es-MX" sz="1300" b="1"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360526"/>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2000"/>
                                  </p:stCondLst>
                                  <p:childTnLst>
                                    <p:set>
                                      <p:cBhvr>
                                        <p:cTn id="9" dur="1" fill="hold">
                                          <p:stCondLst>
                                            <p:cond delay="0"/>
                                          </p:stCondLst>
                                        </p:cTn>
                                        <p:tgtEl>
                                          <p:spTgt spid="3"/>
                                        </p:tgtEl>
                                        <p:attrNameLst>
                                          <p:attrName>style.visibility</p:attrName>
                                        </p:attrNameLst>
                                      </p:cBhvr>
                                      <p:to>
                                        <p:strVal val="visible"/>
                                      </p:to>
                                    </p:set>
                                  </p:childTnLst>
                                </p:cTn>
                              </p:par>
                            </p:childTnLst>
                          </p:cTn>
                        </p:par>
                        <p:par>
                          <p:cTn id="10" fill="hold">
                            <p:stCondLst>
                              <p:cond delay="2500"/>
                            </p:stCondLst>
                            <p:childTnLst>
                              <p:par>
                                <p:cTn id="11" presetID="4" presetClass="entr" presetSubtype="16" fill="hold" nodeType="afterEffect">
                                  <p:stCondLst>
                                    <p:cond delay="2000"/>
                                  </p:stCondLst>
                                  <p:childTnLst>
                                    <p:set>
                                      <p:cBhvr>
                                        <p:cTn id="12" dur="1" fill="hold">
                                          <p:stCondLst>
                                            <p:cond delay="0"/>
                                          </p:stCondLst>
                                        </p:cTn>
                                        <p:tgtEl>
                                          <p:spTgt spid="4"/>
                                        </p:tgtEl>
                                        <p:attrNameLst>
                                          <p:attrName>style.visibility</p:attrName>
                                        </p:attrNameLst>
                                      </p:cBhvr>
                                      <p:to>
                                        <p:strVal val="visible"/>
                                      </p:to>
                                    </p:set>
                                    <p:animEffect transition="in" filter="box(in)">
                                      <p:cBhvr>
                                        <p:cTn id="13" dur="500"/>
                                        <p:tgtEl>
                                          <p:spTgt spid="4"/>
                                        </p:tgtEl>
                                      </p:cBhvr>
                                    </p:animEffect>
                                  </p:childTnLst>
                                </p:cTn>
                              </p:par>
                            </p:childTnLst>
                          </p:cTn>
                        </p:par>
                        <p:par>
                          <p:cTn id="14" fill="hold">
                            <p:stCondLst>
                              <p:cond delay="5000"/>
                            </p:stCondLst>
                            <p:childTnLst>
                              <p:par>
                                <p:cTn id="15" presetID="1" presetClass="entr" presetSubtype="0" fill="hold" grpId="0" nodeType="afterEffect">
                                  <p:stCondLst>
                                    <p:cond delay="1500"/>
                                  </p:stCondLst>
                                  <p:childTnLst>
                                    <p:set>
                                      <p:cBhvr>
                                        <p:cTn id="16" dur="1" fill="hold">
                                          <p:stCondLst>
                                            <p:cond delay="0"/>
                                          </p:stCondLst>
                                        </p:cTn>
                                        <p:tgtEl>
                                          <p:spTgt spid="360510"/>
                                        </p:tgtEl>
                                        <p:attrNameLst>
                                          <p:attrName>style.visibility</p:attrName>
                                        </p:attrNameLst>
                                      </p:cBhvr>
                                      <p:to>
                                        <p:strVal val="visible"/>
                                      </p:to>
                                    </p:set>
                                  </p:childTnLst>
                                </p:cTn>
                              </p:par>
                            </p:childTnLst>
                          </p:cTn>
                        </p:par>
                        <p:par>
                          <p:cTn id="17" fill="hold">
                            <p:stCondLst>
                              <p:cond delay="6500"/>
                            </p:stCondLst>
                            <p:childTnLst>
                              <p:par>
                                <p:cTn id="18" presetID="1" presetClass="entr" presetSubtype="0" fill="hold" grpId="0" nodeType="afterEffect">
                                  <p:stCondLst>
                                    <p:cond delay="1500"/>
                                  </p:stCondLst>
                                  <p:childTnLst>
                                    <p:set>
                                      <p:cBhvr>
                                        <p:cTn id="19" dur="1" fill="hold">
                                          <p:stCondLst>
                                            <p:cond delay="0"/>
                                          </p:stCondLst>
                                        </p:cTn>
                                        <p:tgtEl>
                                          <p:spTgt spid="360507"/>
                                        </p:tgtEl>
                                        <p:attrNameLst>
                                          <p:attrName>style.visibility</p:attrName>
                                        </p:attrNameLst>
                                      </p:cBhvr>
                                      <p:to>
                                        <p:strVal val="visible"/>
                                      </p:to>
                                    </p:set>
                                  </p:childTnLst>
                                </p:cTn>
                              </p:par>
                            </p:childTnLst>
                          </p:cTn>
                        </p:par>
                        <p:par>
                          <p:cTn id="20" fill="hold">
                            <p:stCondLst>
                              <p:cond delay="8000"/>
                            </p:stCondLst>
                            <p:childTnLst>
                              <p:par>
                                <p:cTn id="21" presetID="4" presetClass="entr" presetSubtype="16" fill="hold" nodeType="afterEffect">
                                  <p:stCondLst>
                                    <p:cond delay="1500"/>
                                  </p:stCondLst>
                                  <p:childTnLst>
                                    <p:set>
                                      <p:cBhvr>
                                        <p:cTn id="22" dur="1" fill="hold">
                                          <p:stCondLst>
                                            <p:cond delay="0"/>
                                          </p:stCondLst>
                                        </p:cTn>
                                        <p:tgtEl>
                                          <p:spTgt spid="6"/>
                                        </p:tgtEl>
                                        <p:attrNameLst>
                                          <p:attrName>style.visibility</p:attrName>
                                        </p:attrNameLst>
                                      </p:cBhvr>
                                      <p:to>
                                        <p:strVal val="visible"/>
                                      </p:to>
                                    </p:set>
                                    <p:animEffect transition="in" filter="box(in)">
                                      <p:cBhvr>
                                        <p:cTn id="23" dur="1000"/>
                                        <p:tgtEl>
                                          <p:spTgt spid="6"/>
                                        </p:tgtEl>
                                      </p:cBhvr>
                                    </p:animEffect>
                                  </p:childTnLst>
                                </p:cTn>
                              </p:par>
                            </p:childTnLst>
                          </p:cTn>
                        </p:par>
                        <p:par>
                          <p:cTn id="24" fill="hold">
                            <p:stCondLst>
                              <p:cond delay="10500"/>
                            </p:stCondLst>
                            <p:childTnLst>
                              <p:par>
                                <p:cTn id="25" presetID="4" presetClass="entr" presetSubtype="16" fill="hold" nodeType="afterEffect">
                                  <p:stCondLst>
                                    <p:cond delay="1500"/>
                                  </p:stCondLst>
                                  <p:childTnLst>
                                    <p:set>
                                      <p:cBhvr>
                                        <p:cTn id="26" dur="1" fill="hold">
                                          <p:stCondLst>
                                            <p:cond delay="0"/>
                                          </p:stCondLst>
                                        </p:cTn>
                                        <p:tgtEl>
                                          <p:spTgt spid="9"/>
                                        </p:tgtEl>
                                        <p:attrNameLst>
                                          <p:attrName>style.visibility</p:attrName>
                                        </p:attrNameLst>
                                      </p:cBhvr>
                                      <p:to>
                                        <p:strVal val="visible"/>
                                      </p:to>
                                    </p:set>
                                    <p:animEffect transition="in" filter="box(in)">
                                      <p:cBhvr>
                                        <p:cTn id="2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0507" grpId="0" animBg="1"/>
      <p:bldP spid="360510" grpId="0" animBg="1"/>
      <p:bldP spid="360526"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9746" name="Rectangle 106">
            <a:hlinkClick r:id="" action="ppaction://noaction"/>
          </p:cNvPr>
          <p:cNvSpPr>
            <a:spLocks noChangeArrowheads="1"/>
          </p:cNvSpPr>
          <p:nvPr/>
        </p:nvSpPr>
        <p:spPr bwMode="auto">
          <a:xfrm>
            <a:off x="0" y="0"/>
            <a:ext cx="8643938" cy="6858000"/>
          </a:xfrm>
          <a:prstGeom prst="rect">
            <a:avLst/>
          </a:prstGeom>
          <a:solidFill>
            <a:schemeClr val="bg1"/>
          </a:solidFill>
          <a:ln w="3175" algn="ctr">
            <a:noFill/>
            <a:miter lim="800000"/>
            <a:headEnd/>
            <a:tailEnd/>
          </a:ln>
        </p:spPr>
        <p:txBody>
          <a:bodyPr wrap="none" tIns="90000" anchor="ctr"/>
          <a:lstStyle/>
          <a:p>
            <a:pPr algn="ctr">
              <a:tabLst>
                <a:tab pos="180975" algn="l"/>
                <a:tab pos="447675" algn="l"/>
              </a:tabLst>
            </a:pPr>
            <a:endParaRPr lang="es-ES_tradnl" sz="1400"/>
          </a:p>
        </p:txBody>
      </p:sp>
      <p:sp>
        <p:nvSpPr>
          <p:cNvPr id="159747" name="Text Box 108"/>
          <p:cNvSpPr txBox="1">
            <a:spLocks noChangeArrowheads="1"/>
          </p:cNvSpPr>
          <p:nvPr/>
        </p:nvSpPr>
        <p:spPr bwMode="auto">
          <a:xfrm>
            <a:off x="506413" y="433388"/>
            <a:ext cx="8137525" cy="5717034"/>
          </a:xfrm>
          <a:prstGeom prst="rect">
            <a:avLst/>
          </a:prstGeom>
          <a:noFill/>
          <a:ln w="3175" algn="ctr">
            <a:noFill/>
            <a:miter lim="800000"/>
            <a:headEnd/>
            <a:tailEnd/>
          </a:ln>
        </p:spPr>
        <p:txBody>
          <a:bodyPr tIns="90000">
            <a:spAutoFit/>
          </a:bodyPr>
          <a:lstStyle/>
          <a:p>
            <a:pPr indent="-342900" algn="just">
              <a:lnSpc>
                <a:spcPct val="85000"/>
              </a:lnSpc>
              <a:tabLst>
                <a:tab pos="180975" algn="l"/>
                <a:tab pos="447675" algn="l"/>
              </a:tabLst>
            </a:pPr>
            <a:r>
              <a:rPr lang="es-MX" sz="1400" b="1" dirty="0"/>
              <a:t>El análisis sobre el avance hasta ahora logrado en la consolidación de los cuerpos académicos (CA) en el marco del proceso de planeación en curso, es un punto de énfasis en la formulación del PFCE 2018-2019 debido a la importancia de contar con un número apreciable de éstos en una fase de plena consolidación que aseguren el adecuado cumplimiento de las funciones universitarias.</a:t>
            </a:r>
          </a:p>
          <a:p>
            <a:pPr marL="342900" indent="-342900" algn="just">
              <a:lnSpc>
                <a:spcPct val="85000"/>
              </a:lnSpc>
              <a:tabLst>
                <a:tab pos="180975" algn="l"/>
                <a:tab pos="447675" algn="l"/>
              </a:tabLst>
            </a:pPr>
            <a:endParaRPr lang="es-MX" sz="1400" b="1" dirty="0"/>
          </a:p>
          <a:p>
            <a:pPr marL="342900" indent="-342900" algn="just">
              <a:lnSpc>
                <a:spcPct val="45000"/>
              </a:lnSpc>
              <a:tabLst>
                <a:tab pos="180975" algn="l"/>
                <a:tab pos="447675" algn="l"/>
              </a:tabLst>
            </a:pPr>
            <a:endParaRPr lang="es-MX" sz="1400" b="1" dirty="0"/>
          </a:p>
          <a:p>
            <a:pPr marL="342900" indent="-342900" algn="just">
              <a:lnSpc>
                <a:spcPct val="85000"/>
              </a:lnSpc>
              <a:tabLst>
                <a:tab pos="180975" algn="l"/>
                <a:tab pos="447675" algn="l"/>
              </a:tabLst>
            </a:pPr>
            <a:r>
              <a:rPr lang="es-MX" sz="1400" dirty="0"/>
              <a:t>En consecuencia, resulta imprescindible que en esta etapa de planeación:</a:t>
            </a:r>
          </a:p>
          <a:p>
            <a:pPr marL="342900" indent="-342900" algn="just">
              <a:lnSpc>
                <a:spcPct val="45000"/>
              </a:lnSpc>
              <a:tabLst>
                <a:tab pos="180975" algn="l"/>
                <a:tab pos="447675" algn="l"/>
              </a:tabLst>
            </a:pPr>
            <a:endParaRPr lang="es-MX" sz="1400" dirty="0"/>
          </a:p>
          <a:p>
            <a:pPr marL="342900" indent="-342900" algn="just">
              <a:lnSpc>
                <a:spcPct val="85000"/>
              </a:lnSpc>
              <a:tabLst>
                <a:tab pos="180975" algn="l"/>
                <a:tab pos="447675" algn="l"/>
              </a:tabLst>
            </a:pPr>
            <a:endParaRPr lang="es-MX" sz="1400" dirty="0"/>
          </a:p>
          <a:p>
            <a:pPr marL="342900" indent="-342900" algn="just">
              <a:lnSpc>
                <a:spcPct val="85000"/>
              </a:lnSpc>
              <a:buFontTx/>
              <a:buAutoNum type="alphaLcParenR"/>
              <a:tabLst>
                <a:tab pos="180975" algn="l"/>
                <a:tab pos="447675" algn="l"/>
              </a:tabLst>
            </a:pPr>
            <a:r>
              <a:rPr lang="es-MX" sz="1400" dirty="0"/>
              <a:t>Se lleve a cabo un análisis detallado en el ámbito de cada DES sobre el nivel de desarrollo de cada uno de sus cuerpos académicos, utilizando la Guía diseñada por la </a:t>
            </a:r>
            <a:r>
              <a:rPr lang="es-MX" sz="1400" b="1" dirty="0"/>
              <a:t>Dirección de Superación Académica</a:t>
            </a:r>
            <a:r>
              <a:rPr lang="es-MX" sz="1400" dirty="0"/>
              <a:t> para analizar el grado de desarrollo de un Cuerpo Académico, la cual se anexa. Es conveniente reportar los principales resultados de acuerdo a lo señalado en esta guía. </a:t>
            </a:r>
            <a:r>
              <a:rPr lang="es-MX" sz="1400" b="1" dirty="0"/>
              <a:t>Es necesario considerar las características del proceso integral para el desarrollo de los cuerpos académicos en el marco del PFCE que se encuentran en la diapositiva siguiente.</a:t>
            </a:r>
            <a:endParaRPr lang="es-ES" sz="1400" b="1" dirty="0"/>
          </a:p>
          <a:p>
            <a:pPr marL="342900" indent="-342900" algn="just">
              <a:lnSpc>
                <a:spcPct val="35000"/>
              </a:lnSpc>
              <a:buFontTx/>
              <a:buAutoNum type="alphaLcParenR"/>
              <a:tabLst>
                <a:tab pos="180975" algn="l"/>
                <a:tab pos="447675" algn="l"/>
              </a:tabLst>
            </a:pPr>
            <a:endParaRPr lang="es-MX" sz="1400" b="1" dirty="0"/>
          </a:p>
          <a:p>
            <a:pPr marL="342900" indent="-342900" algn="just">
              <a:lnSpc>
                <a:spcPct val="85000"/>
              </a:lnSpc>
              <a:buFontTx/>
              <a:buAutoNum type="alphaLcParenR"/>
              <a:tabLst>
                <a:tab pos="180975" algn="l"/>
                <a:tab pos="447675" algn="l"/>
              </a:tabLst>
            </a:pPr>
            <a:endParaRPr lang="es-MX" sz="1400" dirty="0"/>
          </a:p>
          <a:p>
            <a:pPr marL="342900" indent="-342900" algn="just">
              <a:lnSpc>
                <a:spcPct val="85000"/>
              </a:lnSpc>
              <a:buFontTx/>
              <a:buAutoNum type="alphaLcParenR"/>
              <a:tabLst>
                <a:tab pos="180975" algn="l"/>
                <a:tab pos="447675" algn="l"/>
              </a:tabLst>
            </a:pPr>
            <a:r>
              <a:rPr lang="es-MX" sz="1400" dirty="0"/>
              <a:t>Análisis de las condiciones institucionales para facilitar el desarrollo de los CA.- Considerando los resultados obtenidos en cada DES, en el ámbito institucional es conveniente realizar un análisis minucioso sobre la pertinencia de las </a:t>
            </a:r>
            <a:r>
              <a:rPr lang="es-MX" sz="1400" b="1" dirty="0"/>
              <a:t>condiciones</a:t>
            </a:r>
            <a:r>
              <a:rPr lang="es-MX" sz="1400" dirty="0"/>
              <a:t> (políticas, normativa, organización, agentes facilitadores para el trabajo de los CA y algunas otras estrategias y medios) que la universidad ha establecido </a:t>
            </a:r>
            <a:r>
              <a:rPr lang="es-MX" sz="1400" b="1" dirty="0"/>
              <a:t>para favorecer</a:t>
            </a:r>
            <a:r>
              <a:rPr lang="es-MX" sz="1400" dirty="0"/>
              <a:t> la consolidación de los CA, identificando los resultados obtenidos y su relevancia, así como las adecuaciones que, en su caso, debieran hacerse en la fase de actualización de la planeación para mejorar las condiciones institucionales en que se desarrollan los CA para lograr su consolidación.</a:t>
            </a:r>
          </a:p>
          <a:p>
            <a:pPr marL="342900" indent="-342900" algn="just">
              <a:lnSpc>
                <a:spcPct val="85000"/>
              </a:lnSpc>
              <a:buFontTx/>
              <a:buAutoNum type="alphaLcParenR"/>
              <a:tabLst>
                <a:tab pos="180975" algn="l"/>
                <a:tab pos="447675" algn="l"/>
              </a:tabLst>
            </a:pPr>
            <a:endParaRPr lang="es-MX" sz="1400" dirty="0"/>
          </a:p>
          <a:p>
            <a:pPr marL="342900" indent="-342900" algn="just">
              <a:lnSpc>
                <a:spcPct val="85000"/>
              </a:lnSpc>
              <a:tabLst>
                <a:tab pos="180975" algn="l"/>
                <a:tab pos="447675" algn="l"/>
              </a:tabLst>
            </a:pPr>
            <a:r>
              <a:rPr lang="es-MX" sz="1400" dirty="0"/>
              <a:t>		Varias instituciones han obtenido avances importantes en la consolidación de sus CA mediante procesos de planeación ampliamente participativos que involucran a las autoridades, a los líderes de los CA y a los responsables de la planeación institucional y de las DES. También han diseñado sus propios instrumentos, sustentados en la Guía elaborada por </a:t>
            </a:r>
            <a:r>
              <a:rPr lang="es-MX" sz="1400" b="1" dirty="0"/>
              <a:t>Dirección de Superación Académica</a:t>
            </a:r>
            <a:r>
              <a:rPr lang="es-MX" sz="1400" dirty="0"/>
              <a:t>, para llevar a cabo la autoevaluación del grado de desarrollo de los mismos.</a:t>
            </a:r>
          </a:p>
        </p:txBody>
      </p:sp>
      <p:sp>
        <p:nvSpPr>
          <p:cNvPr id="159748" name="AutoShape 115">
            <a:hlinkClick r:id="" action="ppaction://hlinkshowjump?jump=previousslide"/>
          </p:cNvPr>
          <p:cNvSpPr>
            <a:spLocks noChangeArrowheads="1"/>
          </p:cNvSpPr>
          <p:nvPr/>
        </p:nvSpPr>
        <p:spPr bwMode="auto">
          <a:xfrm flipH="1">
            <a:off x="8763000" y="185738"/>
            <a:ext cx="155575" cy="147637"/>
          </a:xfrm>
          <a:prstGeom prst="rightArrow">
            <a:avLst>
              <a:gd name="adj1" fmla="val 50000"/>
              <a:gd name="adj2" fmla="val 58733"/>
            </a:avLst>
          </a:prstGeom>
          <a:solidFill>
            <a:srgbClr val="006600">
              <a:alpha val="50195"/>
            </a:srgbClr>
          </a:solidFill>
          <a:ln w="19050" algn="ctr">
            <a:solidFill>
              <a:schemeClr val="tx1"/>
            </a:solidFill>
            <a:miter lim="800000"/>
            <a:headEnd/>
            <a:tailEnd/>
          </a:ln>
        </p:spPr>
        <p:txBody>
          <a:bodyPr wrap="none" tIns="90000" anchor="ctr"/>
          <a:lstStyle/>
          <a:p>
            <a:pPr algn="ctr"/>
            <a:endParaRPr lang="es-ES_tradnl" sz="1400"/>
          </a:p>
        </p:txBody>
      </p:sp>
      <p:sp>
        <p:nvSpPr>
          <p:cNvPr id="159749" name="AutoShape 6">
            <a:hlinkClick r:id="" action="ppaction://hlinkshowjump?jump=nextslide"/>
          </p:cNvPr>
          <p:cNvSpPr>
            <a:spLocks noChangeArrowheads="1"/>
          </p:cNvSpPr>
          <p:nvPr/>
        </p:nvSpPr>
        <p:spPr bwMode="auto">
          <a:xfrm>
            <a:off x="8959850" y="185738"/>
            <a:ext cx="155575" cy="147637"/>
          </a:xfrm>
          <a:prstGeom prst="rightArrow">
            <a:avLst>
              <a:gd name="adj1" fmla="val 50000"/>
              <a:gd name="adj2" fmla="val 58733"/>
            </a:avLst>
          </a:prstGeom>
          <a:solidFill>
            <a:srgbClr val="006600">
              <a:alpha val="50195"/>
            </a:srgbClr>
          </a:solidFill>
          <a:ln w="19050" algn="ctr">
            <a:solidFill>
              <a:schemeClr val="tx1"/>
            </a:solidFill>
            <a:miter lim="800000"/>
            <a:headEnd/>
            <a:tailEnd/>
          </a:ln>
        </p:spPr>
        <p:txBody>
          <a:bodyPr wrap="none" tIns="90000" anchor="ctr"/>
          <a:lstStyle/>
          <a:p>
            <a:pPr algn="ctr"/>
            <a:endParaRPr lang="es-ES_tradnl" sz="1400"/>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0770" name="Rectangle 4">
            <a:hlinkClick r:id="" action="ppaction://noaction"/>
          </p:cNvPr>
          <p:cNvSpPr>
            <a:spLocks noChangeArrowheads="1"/>
          </p:cNvSpPr>
          <p:nvPr/>
        </p:nvSpPr>
        <p:spPr bwMode="auto">
          <a:xfrm>
            <a:off x="0" y="0"/>
            <a:ext cx="9144000" cy="6858000"/>
          </a:xfrm>
          <a:prstGeom prst="rect">
            <a:avLst/>
          </a:prstGeom>
          <a:solidFill>
            <a:schemeClr val="bg1"/>
          </a:solidFill>
          <a:ln w="3175" algn="ctr">
            <a:noFill/>
            <a:miter lim="800000"/>
            <a:headEnd/>
            <a:tailEnd/>
          </a:ln>
        </p:spPr>
        <p:txBody>
          <a:bodyPr wrap="none" tIns="90000" anchor="ctr"/>
          <a:lstStyle/>
          <a:p>
            <a:pPr algn="ctr">
              <a:tabLst>
                <a:tab pos="180975" algn="l"/>
                <a:tab pos="447675" algn="l"/>
              </a:tabLst>
            </a:pPr>
            <a:endParaRPr lang="es-ES_tradnl" sz="1400"/>
          </a:p>
        </p:txBody>
      </p:sp>
      <p:sp>
        <p:nvSpPr>
          <p:cNvPr id="160771" name="Rectangle 5"/>
          <p:cNvSpPr>
            <a:spLocks noChangeArrowheads="1"/>
          </p:cNvSpPr>
          <p:nvPr/>
        </p:nvSpPr>
        <p:spPr bwMode="auto">
          <a:xfrm>
            <a:off x="0" y="3213100"/>
            <a:ext cx="9144000" cy="3500438"/>
          </a:xfrm>
          <a:prstGeom prst="rect">
            <a:avLst/>
          </a:prstGeom>
          <a:solidFill>
            <a:schemeClr val="bg1"/>
          </a:solidFill>
          <a:ln w="3175" algn="ctr">
            <a:noFill/>
            <a:miter lim="800000"/>
            <a:headEnd/>
            <a:tailEnd/>
          </a:ln>
        </p:spPr>
        <p:txBody>
          <a:bodyPr wrap="none" tIns="90000" anchor="ctr"/>
          <a:lstStyle/>
          <a:p>
            <a:pPr algn="ctr">
              <a:tabLst>
                <a:tab pos="180975" algn="l"/>
                <a:tab pos="447675" algn="l"/>
              </a:tabLst>
            </a:pPr>
            <a:endParaRPr lang="es-ES_tradnl" sz="1400"/>
          </a:p>
        </p:txBody>
      </p:sp>
      <p:sp>
        <p:nvSpPr>
          <p:cNvPr id="160772" name="Text Box 6"/>
          <p:cNvSpPr txBox="1">
            <a:spLocks noChangeArrowheads="1"/>
          </p:cNvSpPr>
          <p:nvPr/>
        </p:nvSpPr>
        <p:spPr bwMode="auto">
          <a:xfrm>
            <a:off x="390525" y="188913"/>
            <a:ext cx="3244850" cy="411162"/>
          </a:xfrm>
          <a:prstGeom prst="rect">
            <a:avLst/>
          </a:prstGeom>
          <a:noFill/>
          <a:ln w="3175" algn="ctr">
            <a:noFill/>
            <a:miter lim="800000"/>
            <a:headEnd/>
            <a:tailEnd/>
          </a:ln>
        </p:spPr>
        <p:txBody>
          <a:bodyPr wrap="none" tIns="90000">
            <a:spAutoFit/>
          </a:bodyPr>
          <a:lstStyle/>
          <a:p>
            <a:pPr algn="ctr">
              <a:tabLst>
                <a:tab pos="180975" algn="l"/>
                <a:tab pos="447675" algn="l"/>
              </a:tabLst>
            </a:pPr>
            <a:r>
              <a:rPr lang="es-MX" sz="1800" b="1"/>
              <a:t>Análisis detallado de los CA</a:t>
            </a:r>
            <a:endParaRPr lang="es-ES" sz="1800" b="1"/>
          </a:p>
        </p:txBody>
      </p:sp>
      <p:sp>
        <p:nvSpPr>
          <p:cNvPr id="160773" name="Text Box 7"/>
          <p:cNvSpPr txBox="1">
            <a:spLocks noChangeArrowheads="1"/>
          </p:cNvSpPr>
          <p:nvPr/>
        </p:nvSpPr>
        <p:spPr bwMode="auto">
          <a:xfrm>
            <a:off x="87313" y="6340475"/>
            <a:ext cx="8661400" cy="473075"/>
          </a:xfrm>
          <a:prstGeom prst="rect">
            <a:avLst/>
          </a:prstGeom>
          <a:noFill/>
          <a:ln w="3175" algn="ctr">
            <a:noFill/>
            <a:miter lim="800000"/>
            <a:headEnd/>
            <a:tailEnd/>
          </a:ln>
        </p:spPr>
        <p:txBody>
          <a:bodyPr tIns="90000">
            <a:spAutoFit/>
          </a:bodyPr>
          <a:lstStyle/>
          <a:p>
            <a:pPr>
              <a:tabLst>
                <a:tab pos="180975" algn="l"/>
                <a:tab pos="447675" algn="l"/>
              </a:tabLst>
            </a:pPr>
            <a:r>
              <a:rPr lang="es-MX" sz="1100"/>
              <a:t>(1)  Identificar los pares académicos con los cuales el CA tiene interacción en el ámbito nacional e internacional.</a:t>
            </a:r>
          </a:p>
          <a:p>
            <a:pPr>
              <a:tabLst>
                <a:tab pos="180975" algn="l"/>
                <a:tab pos="447675" algn="l"/>
              </a:tabLst>
            </a:pPr>
            <a:r>
              <a:rPr lang="es-MX" sz="1100"/>
              <a:t>(2)  Relación de los productos académicos colectivos más representativos y significativos del CA.</a:t>
            </a:r>
            <a:endParaRPr lang="es-ES" sz="1100"/>
          </a:p>
        </p:txBody>
      </p:sp>
      <p:sp>
        <p:nvSpPr>
          <p:cNvPr id="160774" name="Text Box 8"/>
          <p:cNvSpPr txBox="1">
            <a:spLocks noChangeArrowheads="1"/>
          </p:cNvSpPr>
          <p:nvPr/>
        </p:nvSpPr>
        <p:spPr bwMode="auto">
          <a:xfrm>
            <a:off x="200025" y="715963"/>
            <a:ext cx="8713788" cy="625475"/>
          </a:xfrm>
          <a:prstGeom prst="rect">
            <a:avLst/>
          </a:prstGeom>
          <a:noFill/>
          <a:ln w="3175" algn="ctr">
            <a:noFill/>
            <a:miter lim="800000"/>
            <a:headEnd/>
            <a:tailEnd/>
          </a:ln>
        </p:spPr>
        <p:txBody>
          <a:bodyPr tIns="90000">
            <a:spAutoFit/>
          </a:bodyPr>
          <a:lstStyle/>
          <a:p>
            <a:pPr algn="just">
              <a:tabLst>
                <a:tab pos="180975" algn="l"/>
                <a:tab pos="447675" algn="l"/>
              </a:tabLst>
            </a:pPr>
            <a:r>
              <a:rPr lang="es-MX" sz="1600"/>
              <a:t>Elementos mínimos que se sugiere considerar en la evaluación de los CA para identificar sus fortalezas y debilidades y orientar las estrategias de consolidación. </a:t>
            </a:r>
            <a:endParaRPr lang="es-ES" sz="1600"/>
          </a:p>
        </p:txBody>
      </p:sp>
      <p:sp>
        <p:nvSpPr>
          <p:cNvPr id="160775" name="Text Box 14"/>
          <p:cNvSpPr txBox="1">
            <a:spLocks noChangeArrowheads="1"/>
          </p:cNvSpPr>
          <p:nvPr/>
        </p:nvSpPr>
        <p:spPr bwMode="auto">
          <a:xfrm>
            <a:off x="217488" y="1673225"/>
            <a:ext cx="8661400" cy="2476500"/>
          </a:xfrm>
          <a:prstGeom prst="rect">
            <a:avLst/>
          </a:prstGeom>
          <a:noFill/>
          <a:ln w="3175" algn="ctr">
            <a:noFill/>
            <a:miter lim="800000"/>
            <a:headEnd/>
            <a:tailEnd/>
          </a:ln>
        </p:spPr>
        <p:txBody>
          <a:bodyPr tIns="90000">
            <a:spAutoFit/>
          </a:bodyPr>
          <a:lstStyle/>
          <a:p>
            <a:pPr marL="342900" indent="-342900">
              <a:buFontTx/>
              <a:buAutoNum type="alphaUcPeriod"/>
              <a:tabLst>
                <a:tab pos="180975" algn="l"/>
                <a:tab pos="447675" algn="l"/>
              </a:tabLst>
            </a:pPr>
            <a:r>
              <a:rPr lang="es-MX" sz="1400" b="1"/>
              <a:t>Caracterización del personal que integra un cuerpo académico.</a:t>
            </a:r>
          </a:p>
          <a:p>
            <a:pPr marL="342900" indent="-342900">
              <a:buFontTx/>
              <a:buAutoNum type="alphaUcPeriod"/>
              <a:tabLst>
                <a:tab pos="180975" algn="l"/>
                <a:tab pos="447675" algn="l"/>
              </a:tabLst>
            </a:pPr>
            <a:r>
              <a:rPr lang="es-MX" sz="1400" b="1"/>
              <a:t>Caracterización de las líneas de generación o aplicación innovadora del conocimiento (LGAC) que se cultivan por el  cuerpo académico.</a:t>
            </a:r>
          </a:p>
          <a:p>
            <a:pPr marL="342900" indent="-342900">
              <a:buFontTx/>
              <a:buAutoNum type="alphaUcPeriod"/>
              <a:tabLst>
                <a:tab pos="180975" algn="l"/>
                <a:tab pos="447675" algn="l"/>
              </a:tabLst>
            </a:pPr>
            <a:r>
              <a:rPr lang="es-MX" sz="1400" b="1"/>
              <a:t>Manifestaciones colectivas del cuerpo académico incluyendo estudiantes</a:t>
            </a:r>
          </a:p>
          <a:p>
            <a:pPr marL="342900" indent="-342900">
              <a:buFontTx/>
              <a:buAutoNum type="alphaUcPeriod"/>
              <a:tabLst>
                <a:tab pos="180975" algn="l"/>
                <a:tab pos="447675" algn="l"/>
              </a:tabLst>
            </a:pPr>
            <a:r>
              <a:rPr lang="es-MX" sz="1400" b="1"/>
              <a:t>Parámetros a considerar en la actividad académica del cuerpo académico según área, disciplina, especialidad, vocación, proyección a la sociedad, etc.</a:t>
            </a:r>
          </a:p>
          <a:p>
            <a:pPr marL="342900" indent="-342900">
              <a:buFontTx/>
              <a:buAutoNum type="alphaUcPeriod"/>
              <a:tabLst>
                <a:tab pos="180975" algn="l"/>
                <a:tab pos="447675" algn="l"/>
              </a:tabLst>
            </a:pPr>
            <a:r>
              <a:rPr lang="es-MX" sz="1400" b="1"/>
              <a:t>Relaciones interinstitucionales incluyendo los programas educativos y colaboradores del cuerpo académico.</a:t>
            </a:r>
          </a:p>
          <a:p>
            <a:pPr marL="342900" indent="-342900">
              <a:buFontTx/>
              <a:buAutoNum type="alphaUcPeriod"/>
              <a:tabLst>
                <a:tab pos="180975" algn="l"/>
                <a:tab pos="447675" algn="l"/>
              </a:tabLst>
            </a:pPr>
            <a:r>
              <a:rPr lang="es-MX" sz="1400" b="1"/>
              <a:t>Equipamiento como información básica para el establecimiento de redes de colaboración.</a:t>
            </a:r>
          </a:p>
          <a:p>
            <a:pPr marL="342900" indent="-342900">
              <a:buFontTx/>
              <a:buAutoNum type="alphaUcPeriod"/>
              <a:tabLst>
                <a:tab pos="180975" algn="l"/>
                <a:tab pos="447675" algn="l"/>
              </a:tabLst>
            </a:pPr>
            <a:r>
              <a:rPr lang="es-MX" sz="1400" b="1"/>
              <a:t>Vitalidad del cuerpo académico.</a:t>
            </a:r>
          </a:p>
          <a:p>
            <a:pPr marL="342900" indent="-342900">
              <a:buFontTx/>
              <a:buAutoNum type="alphaUcPeriod"/>
              <a:tabLst>
                <a:tab pos="180975" algn="l"/>
                <a:tab pos="447675" algn="l"/>
              </a:tabLst>
            </a:pPr>
            <a:r>
              <a:rPr lang="es-MX" sz="1400" b="1"/>
              <a:t>Integrantes potenciales del cuerpo académico y sus requerimientos de habilitación.</a:t>
            </a:r>
            <a:endParaRPr lang="es-ES" sz="1400"/>
          </a:p>
        </p:txBody>
      </p:sp>
      <p:pic>
        <p:nvPicPr>
          <p:cNvPr id="160776" name="Picture 16"/>
          <p:cNvPicPr>
            <a:picLocks noChangeAspect="1" noChangeArrowheads="1"/>
          </p:cNvPicPr>
          <p:nvPr/>
        </p:nvPicPr>
        <p:blipFill>
          <a:blip r:embed="rId3" cstate="print"/>
          <a:srcRect/>
          <a:stretch>
            <a:fillRect/>
          </a:stretch>
        </p:blipFill>
        <p:spPr bwMode="auto">
          <a:xfrm>
            <a:off x="0" y="4394200"/>
            <a:ext cx="9144000" cy="1914525"/>
          </a:xfrm>
          <a:prstGeom prst="rect">
            <a:avLst/>
          </a:prstGeom>
          <a:noFill/>
          <a:ln w="3175" algn="ctr">
            <a:noFill/>
            <a:miter lim="800000"/>
            <a:headEnd/>
            <a:tailEnd/>
          </a:ln>
        </p:spPr>
      </p:pic>
      <p:sp>
        <p:nvSpPr>
          <p:cNvPr id="11" name="10 Rectángulo">
            <a:hlinkClick r:id="rId4" action="ppaction://hlinkpres?slideindex=10&amp;slidetitle=Presentación de PowerPoint"/>
          </p:cNvPr>
          <p:cNvSpPr/>
          <p:nvPr/>
        </p:nvSpPr>
        <p:spPr bwMode="auto">
          <a:xfrm>
            <a:off x="-1" y="-24"/>
            <a:ext cx="9144001" cy="6858000"/>
          </a:xfrm>
          <a:prstGeom prst="rect">
            <a:avLst/>
          </a:prstGeom>
          <a:solidFill>
            <a:srgbClr val="002774">
              <a:alpha val="0"/>
            </a:srgbClr>
          </a:solidFill>
          <a:ln w="3175" algn="ctr">
            <a:solidFill>
              <a:srgbClr val="B2B2B2"/>
            </a:solidFill>
            <a:miter lim="800000"/>
            <a:headEnd/>
            <a:tailEnd/>
          </a:ln>
        </p:spPr>
        <p:txBody>
          <a:bodyPr tIns="36000" rIns="18000" bIns="36000" rtlCol="0" anchor="ctr">
            <a:noAutofit/>
          </a:bodyPr>
          <a:lstStyle/>
          <a:p>
            <a:pPr algn="just">
              <a:lnSpc>
                <a:spcPct val="90000"/>
              </a:lnSpc>
              <a:tabLst>
                <a:tab pos="180975" algn="l"/>
                <a:tab pos="447675" algn="l"/>
              </a:tabLst>
            </a:pPr>
            <a:endParaRPr lang="es-MX" sz="1300" b="1" dirty="0"/>
          </a:p>
        </p:txBody>
      </p:sp>
      <p:sp>
        <p:nvSpPr>
          <p:cNvPr id="10" name="AutoShape 115">
            <a:hlinkClick r:id="" action="ppaction://hlinkshowjump?jump=previousslide"/>
          </p:cNvPr>
          <p:cNvSpPr>
            <a:spLocks noChangeArrowheads="1"/>
          </p:cNvSpPr>
          <p:nvPr/>
        </p:nvSpPr>
        <p:spPr bwMode="auto">
          <a:xfrm flipH="1">
            <a:off x="8763000" y="185738"/>
            <a:ext cx="155575" cy="147637"/>
          </a:xfrm>
          <a:prstGeom prst="rightArrow">
            <a:avLst>
              <a:gd name="adj1" fmla="val 50000"/>
              <a:gd name="adj2" fmla="val 58733"/>
            </a:avLst>
          </a:prstGeom>
          <a:solidFill>
            <a:srgbClr val="006600">
              <a:alpha val="50195"/>
            </a:srgbClr>
          </a:solidFill>
          <a:ln w="19050" algn="ctr">
            <a:solidFill>
              <a:schemeClr val="tx1"/>
            </a:solidFill>
            <a:miter lim="800000"/>
            <a:headEnd/>
            <a:tailEnd/>
          </a:ln>
        </p:spPr>
        <p:txBody>
          <a:bodyPr wrap="none" tIns="90000" anchor="ctr"/>
          <a:lstStyle/>
          <a:p>
            <a:pPr algn="ctr"/>
            <a:endParaRPr lang="es-ES_tradnl" sz="1400"/>
          </a:p>
        </p:txBody>
      </p:sp>
    </p:spTree>
  </p:cSld>
  <p:clrMapOvr>
    <a:masterClrMapping/>
  </p:clrMapOvr>
  <p:transition xmlns:p14="http://schemas.microsoft.com/office/powerpoint/2010/main"/>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1966</Words>
  <Application>Microsoft Macintosh PowerPoint</Application>
  <PresentationFormat>Presentación en pantalla (4:3)</PresentationFormat>
  <Paragraphs>115</Paragraphs>
  <Slides>9</Slides>
  <Notes>9</Notes>
  <HiddenSlides>9</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SEP</dc:creator>
  <cp:lastModifiedBy>User</cp:lastModifiedBy>
  <cp:revision>21</cp:revision>
  <dcterms:created xsi:type="dcterms:W3CDTF">2009-12-02T20:26:28Z</dcterms:created>
  <dcterms:modified xsi:type="dcterms:W3CDTF">2017-08-08T16:40:00Z</dcterms:modified>
</cp:coreProperties>
</file>