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2025313" cy="9018588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277" autoAdjust="0"/>
    <p:restoredTop sz="95892" autoAdjust="0"/>
  </p:normalViewPr>
  <p:slideViewPr>
    <p:cSldViewPr snapToGrid="0">
      <p:cViewPr varScale="1">
        <p:scale>
          <a:sx n="52" d="100"/>
          <a:sy n="52" d="100"/>
        </p:scale>
        <p:origin x="18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1899" y="1475959"/>
            <a:ext cx="10221516" cy="3139805"/>
          </a:xfrm>
        </p:spPr>
        <p:txBody>
          <a:bodyPr anchor="b"/>
          <a:lstStyle>
            <a:lvl1pPr algn="ctr">
              <a:defRPr sz="789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3164" y="4736847"/>
            <a:ext cx="9018985" cy="2177404"/>
          </a:xfrm>
        </p:spPr>
        <p:txBody>
          <a:bodyPr/>
          <a:lstStyle>
            <a:lvl1pPr marL="0" indent="0" algn="ctr">
              <a:buNone/>
              <a:defRPr sz="3156"/>
            </a:lvl1pPr>
            <a:lvl2pPr marL="601218" indent="0" algn="ctr">
              <a:buNone/>
              <a:defRPr sz="2630"/>
            </a:lvl2pPr>
            <a:lvl3pPr marL="1202436" indent="0" algn="ctr">
              <a:buNone/>
              <a:defRPr sz="2367"/>
            </a:lvl3pPr>
            <a:lvl4pPr marL="1803654" indent="0" algn="ctr">
              <a:buNone/>
              <a:defRPr sz="2104"/>
            </a:lvl4pPr>
            <a:lvl5pPr marL="2404872" indent="0" algn="ctr">
              <a:buNone/>
              <a:defRPr sz="2104"/>
            </a:lvl5pPr>
            <a:lvl6pPr marL="3006090" indent="0" algn="ctr">
              <a:buNone/>
              <a:defRPr sz="2104"/>
            </a:lvl6pPr>
            <a:lvl7pPr marL="3607308" indent="0" algn="ctr">
              <a:buNone/>
              <a:defRPr sz="2104"/>
            </a:lvl7pPr>
            <a:lvl8pPr marL="4208526" indent="0" algn="ctr">
              <a:buNone/>
              <a:defRPr sz="2104"/>
            </a:lvl8pPr>
            <a:lvl9pPr marL="4809744" indent="0" algn="ctr">
              <a:buNone/>
              <a:defRPr sz="2104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04903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8909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478" y="2248387"/>
            <a:ext cx="10371832" cy="3751481"/>
          </a:xfrm>
        </p:spPr>
        <p:txBody>
          <a:bodyPr anchor="b"/>
          <a:lstStyle>
            <a:lvl1pPr>
              <a:defRPr sz="789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478" y="6035359"/>
            <a:ext cx="10371832" cy="1972815"/>
          </a:xfrm>
        </p:spPr>
        <p:txBody>
          <a:bodyPr/>
          <a:lstStyle>
            <a:lvl1pPr marL="0" indent="0">
              <a:buNone/>
              <a:defRPr sz="3156">
                <a:solidFill>
                  <a:schemeClr val="tx1"/>
                </a:solidFill>
              </a:defRPr>
            </a:lvl1pPr>
            <a:lvl2pPr marL="601218" indent="0">
              <a:buNone/>
              <a:defRPr sz="2630">
                <a:solidFill>
                  <a:schemeClr val="tx1">
                    <a:tint val="75000"/>
                  </a:schemeClr>
                </a:solidFill>
              </a:defRPr>
            </a:lvl2pPr>
            <a:lvl3pPr marL="1202436" indent="0">
              <a:buNone/>
              <a:defRPr sz="2367">
                <a:solidFill>
                  <a:schemeClr val="tx1">
                    <a:tint val="75000"/>
                  </a:schemeClr>
                </a:solidFill>
              </a:defRPr>
            </a:lvl3pPr>
            <a:lvl4pPr marL="1803654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4pPr>
            <a:lvl5pPr marL="2404872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5pPr>
            <a:lvl6pPr marL="3006090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6pPr>
            <a:lvl7pPr marL="3607308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7pPr>
            <a:lvl8pPr marL="4208526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8pPr>
            <a:lvl9pPr marL="4809744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1554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6740" y="2400782"/>
            <a:ext cx="5110758" cy="572221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7815" y="2400782"/>
            <a:ext cx="5110758" cy="572221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61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307" y="480158"/>
            <a:ext cx="10371832" cy="1743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308" y="2210808"/>
            <a:ext cx="5087270" cy="1083482"/>
          </a:xfrm>
        </p:spPr>
        <p:txBody>
          <a:bodyPr anchor="b"/>
          <a:lstStyle>
            <a:lvl1pPr marL="0" indent="0">
              <a:buNone/>
              <a:defRPr sz="3156" b="1"/>
            </a:lvl1pPr>
            <a:lvl2pPr marL="601218" indent="0">
              <a:buNone/>
              <a:defRPr sz="2630" b="1"/>
            </a:lvl2pPr>
            <a:lvl3pPr marL="1202436" indent="0">
              <a:buNone/>
              <a:defRPr sz="2367" b="1"/>
            </a:lvl3pPr>
            <a:lvl4pPr marL="1803654" indent="0">
              <a:buNone/>
              <a:defRPr sz="2104" b="1"/>
            </a:lvl4pPr>
            <a:lvl5pPr marL="2404872" indent="0">
              <a:buNone/>
              <a:defRPr sz="2104" b="1"/>
            </a:lvl5pPr>
            <a:lvl6pPr marL="3006090" indent="0">
              <a:buNone/>
              <a:defRPr sz="2104" b="1"/>
            </a:lvl6pPr>
            <a:lvl7pPr marL="3607308" indent="0">
              <a:buNone/>
              <a:defRPr sz="2104" b="1"/>
            </a:lvl7pPr>
            <a:lvl8pPr marL="4208526" indent="0">
              <a:buNone/>
              <a:defRPr sz="2104" b="1"/>
            </a:lvl8pPr>
            <a:lvl9pPr marL="4809744" indent="0">
              <a:buNone/>
              <a:defRPr sz="2104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308" y="3294290"/>
            <a:ext cx="5087270" cy="484540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87816" y="2210808"/>
            <a:ext cx="5112324" cy="1083482"/>
          </a:xfrm>
        </p:spPr>
        <p:txBody>
          <a:bodyPr anchor="b"/>
          <a:lstStyle>
            <a:lvl1pPr marL="0" indent="0">
              <a:buNone/>
              <a:defRPr sz="3156" b="1"/>
            </a:lvl1pPr>
            <a:lvl2pPr marL="601218" indent="0">
              <a:buNone/>
              <a:defRPr sz="2630" b="1"/>
            </a:lvl2pPr>
            <a:lvl3pPr marL="1202436" indent="0">
              <a:buNone/>
              <a:defRPr sz="2367" b="1"/>
            </a:lvl3pPr>
            <a:lvl4pPr marL="1803654" indent="0">
              <a:buNone/>
              <a:defRPr sz="2104" b="1"/>
            </a:lvl4pPr>
            <a:lvl5pPr marL="2404872" indent="0">
              <a:buNone/>
              <a:defRPr sz="2104" b="1"/>
            </a:lvl5pPr>
            <a:lvl6pPr marL="3006090" indent="0">
              <a:buNone/>
              <a:defRPr sz="2104" b="1"/>
            </a:lvl6pPr>
            <a:lvl7pPr marL="3607308" indent="0">
              <a:buNone/>
              <a:defRPr sz="2104" b="1"/>
            </a:lvl7pPr>
            <a:lvl8pPr marL="4208526" indent="0">
              <a:buNone/>
              <a:defRPr sz="2104" b="1"/>
            </a:lvl8pPr>
            <a:lvl9pPr marL="4809744" indent="0">
              <a:buNone/>
              <a:defRPr sz="2104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87816" y="3294290"/>
            <a:ext cx="5112324" cy="484540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206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072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5776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307" y="601239"/>
            <a:ext cx="3878476" cy="2104337"/>
          </a:xfrm>
        </p:spPr>
        <p:txBody>
          <a:bodyPr anchor="b"/>
          <a:lstStyle>
            <a:lvl1pPr>
              <a:defRPr sz="420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2324" y="1298512"/>
            <a:ext cx="6087815" cy="6409043"/>
          </a:xfrm>
        </p:spPr>
        <p:txBody>
          <a:bodyPr/>
          <a:lstStyle>
            <a:lvl1pPr>
              <a:defRPr sz="4208"/>
            </a:lvl1pPr>
            <a:lvl2pPr>
              <a:defRPr sz="3682"/>
            </a:lvl2pPr>
            <a:lvl3pPr>
              <a:defRPr sz="3156"/>
            </a:lvl3pPr>
            <a:lvl4pPr>
              <a:defRPr sz="2630"/>
            </a:lvl4pPr>
            <a:lvl5pPr>
              <a:defRPr sz="2630"/>
            </a:lvl5pPr>
            <a:lvl6pPr>
              <a:defRPr sz="2630"/>
            </a:lvl6pPr>
            <a:lvl7pPr>
              <a:defRPr sz="2630"/>
            </a:lvl7pPr>
            <a:lvl8pPr>
              <a:defRPr sz="2630"/>
            </a:lvl8pPr>
            <a:lvl9pPr>
              <a:defRPr sz="263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307" y="2705576"/>
            <a:ext cx="3878476" cy="5012415"/>
          </a:xfrm>
        </p:spPr>
        <p:txBody>
          <a:bodyPr/>
          <a:lstStyle>
            <a:lvl1pPr marL="0" indent="0">
              <a:buNone/>
              <a:defRPr sz="2104"/>
            </a:lvl1pPr>
            <a:lvl2pPr marL="601218" indent="0">
              <a:buNone/>
              <a:defRPr sz="1841"/>
            </a:lvl2pPr>
            <a:lvl3pPr marL="1202436" indent="0">
              <a:buNone/>
              <a:defRPr sz="1578"/>
            </a:lvl3pPr>
            <a:lvl4pPr marL="1803654" indent="0">
              <a:buNone/>
              <a:defRPr sz="1315"/>
            </a:lvl4pPr>
            <a:lvl5pPr marL="2404872" indent="0">
              <a:buNone/>
              <a:defRPr sz="1315"/>
            </a:lvl5pPr>
            <a:lvl6pPr marL="3006090" indent="0">
              <a:buNone/>
              <a:defRPr sz="1315"/>
            </a:lvl6pPr>
            <a:lvl7pPr marL="3607308" indent="0">
              <a:buNone/>
              <a:defRPr sz="1315"/>
            </a:lvl7pPr>
            <a:lvl8pPr marL="4208526" indent="0">
              <a:buNone/>
              <a:defRPr sz="1315"/>
            </a:lvl8pPr>
            <a:lvl9pPr marL="4809744" indent="0">
              <a:buNone/>
              <a:defRPr sz="1315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35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307" y="601239"/>
            <a:ext cx="3878476" cy="2104337"/>
          </a:xfrm>
        </p:spPr>
        <p:txBody>
          <a:bodyPr anchor="b"/>
          <a:lstStyle>
            <a:lvl1pPr>
              <a:defRPr sz="420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324" y="1298512"/>
            <a:ext cx="6087815" cy="6409043"/>
          </a:xfrm>
        </p:spPr>
        <p:txBody>
          <a:bodyPr anchor="t"/>
          <a:lstStyle>
            <a:lvl1pPr marL="0" indent="0">
              <a:buNone/>
              <a:defRPr sz="4208"/>
            </a:lvl1pPr>
            <a:lvl2pPr marL="601218" indent="0">
              <a:buNone/>
              <a:defRPr sz="3682"/>
            </a:lvl2pPr>
            <a:lvl3pPr marL="1202436" indent="0">
              <a:buNone/>
              <a:defRPr sz="3156"/>
            </a:lvl3pPr>
            <a:lvl4pPr marL="1803654" indent="0">
              <a:buNone/>
              <a:defRPr sz="2630"/>
            </a:lvl4pPr>
            <a:lvl5pPr marL="2404872" indent="0">
              <a:buNone/>
              <a:defRPr sz="2630"/>
            </a:lvl5pPr>
            <a:lvl6pPr marL="3006090" indent="0">
              <a:buNone/>
              <a:defRPr sz="2630"/>
            </a:lvl6pPr>
            <a:lvl7pPr marL="3607308" indent="0">
              <a:buNone/>
              <a:defRPr sz="2630"/>
            </a:lvl7pPr>
            <a:lvl8pPr marL="4208526" indent="0">
              <a:buNone/>
              <a:defRPr sz="2630"/>
            </a:lvl8pPr>
            <a:lvl9pPr marL="4809744" indent="0">
              <a:buNone/>
              <a:defRPr sz="263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307" y="2705576"/>
            <a:ext cx="3878476" cy="5012415"/>
          </a:xfrm>
        </p:spPr>
        <p:txBody>
          <a:bodyPr/>
          <a:lstStyle>
            <a:lvl1pPr marL="0" indent="0">
              <a:buNone/>
              <a:defRPr sz="2104"/>
            </a:lvl1pPr>
            <a:lvl2pPr marL="601218" indent="0">
              <a:buNone/>
              <a:defRPr sz="1841"/>
            </a:lvl2pPr>
            <a:lvl3pPr marL="1202436" indent="0">
              <a:buNone/>
              <a:defRPr sz="1578"/>
            </a:lvl3pPr>
            <a:lvl4pPr marL="1803654" indent="0">
              <a:buNone/>
              <a:defRPr sz="1315"/>
            </a:lvl4pPr>
            <a:lvl5pPr marL="2404872" indent="0">
              <a:buNone/>
              <a:defRPr sz="1315"/>
            </a:lvl5pPr>
            <a:lvl6pPr marL="3006090" indent="0">
              <a:buNone/>
              <a:defRPr sz="1315"/>
            </a:lvl6pPr>
            <a:lvl7pPr marL="3607308" indent="0">
              <a:buNone/>
              <a:defRPr sz="1315"/>
            </a:lvl7pPr>
            <a:lvl8pPr marL="4208526" indent="0">
              <a:buNone/>
              <a:defRPr sz="1315"/>
            </a:lvl8pPr>
            <a:lvl9pPr marL="4809744" indent="0">
              <a:buNone/>
              <a:defRPr sz="1315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8437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55292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05615" y="480157"/>
            <a:ext cx="2592958" cy="764283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6741" y="480157"/>
            <a:ext cx="7628558" cy="7642836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26809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6741" y="480158"/>
            <a:ext cx="10371832" cy="1743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741" y="2400782"/>
            <a:ext cx="10371832" cy="5722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6740" y="8358897"/>
            <a:ext cx="2705695" cy="480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4B35A-B371-4EBF-9C4F-50E02EE658E3}" type="datetimeFigureOut">
              <a:rPr lang="es-MX" smtClean="0"/>
              <a:t>05/03/2024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83385" y="8358897"/>
            <a:ext cx="4058543" cy="480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2878" y="8358897"/>
            <a:ext cx="2705695" cy="480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7706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02436" rtl="0" eaLnBrk="1" latinLnBrk="0" hangingPunct="1">
        <a:lnSpc>
          <a:spcPct val="90000"/>
        </a:lnSpc>
        <a:spcBef>
          <a:spcPct val="0"/>
        </a:spcBef>
        <a:buNone/>
        <a:defRPr sz="57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0609" indent="-300609" algn="l" defTabSz="1202436" rtl="0" eaLnBrk="1" latinLnBrk="0" hangingPunct="1">
        <a:lnSpc>
          <a:spcPct val="90000"/>
        </a:lnSpc>
        <a:spcBef>
          <a:spcPts val="1315"/>
        </a:spcBef>
        <a:buFont typeface="Arial" panose="020B0604020202020204" pitchFamily="34" charset="0"/>
        <a:buChar char="•"/>
        <a:defRPr sz="3682" kern="1200">
          <a:solidFill>
            <a:schemeClr val="tx1"/>
          </a:solidFill>
          <a:latin typeface="+mn-lt"/>
          <a:ea typeface="+mn-ea"/>
          <a:cs typeface="+mn-cs"/>
        </a:defRPr>
      </a:lvl1pPr>
      <a:lvl2pPr marL="901827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3156" kern="1200">
          <a:solidFill>
            <a:schemeClr val="tx1"/>
          </a:solidFill>
          <a:latin typeface="+mn-lt"/>
          <a:ea typeface="+mn-ea"/>
          <a:cs typeface="+mn-cs"/>
        </a:defRPr>
      </a:lvl2pPr>
      <a:lvl3pPr marL="1503045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630" kern="1200">
          <a:solidFill>
            <a:schemeClr val="tx1"/>
          </a:solidFill>
          <a:latin typeface="+mn-lt"/>
          <a:ea typeface="+mn-ea"/>
          <a:cs typeface="+mn-cs"/>
        </a:defRPr>
      </a:lvl3pPr>
      <a:lvl4pPr marL="2104263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4pPr>
      <a:lvl5pPr marL="2705481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5pPr>
      <a:lvl6pPr marL="3306699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6pPr>
      <a:lvl7pPr marL="3907917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7pPr>
      <a:lvl8pPr marL="4509135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8pPr>
      <a:lvl9pPr marL="5110353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1pPr>
      <a:lvl2pPr marL="601218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2pPr>
      <a:lvl3pPr marL="1202436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3pPr>
      <a:lvl4pPr marL="1803654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4pPr>
      <a:lvl5pPr marL="2404872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5pPr>
      <a:lvl6pPr marL="3006090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6pPr>
      <a:lvl7pPr marL="3607308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7pPr>
      <a:lvl8pPr marL="4208526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8pPr>
      <a:lvl9pPr marL="4809744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F6D04-CCF7-4FCD-AF9B-2CE159A51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508" y="1435793"/>
            <a:ext cx="8154182" cy="1144739"/>
          </a:xfrm>
        </p:spPr>
        <p:txBody>
          <a:bodyPr>
            <a:normAutofit/>
          </a:bodyPr>
          <a:lstStyle/>
          <a:p>
            <a:pPr algn="ctr"/>
            <a:r>
              <a:rPr lang="es-MX" sz="1576" b="1" dirty="0"/>
              <a:t>Diagrama de Procesos del   Departamento de Contabilidad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2975EBD7-A30C-4E4C-A15A-ADA1231FC020}"/>
              </a:ext>
            </a:extLst>
          </p:cNvPr>
          <p:cNvSpPr/>
          <p:nvPr/>
        </p:nvSpPr>
        <p:spPr>
          <a:xfrm>
            <a:off x="632168" y="2674419"/>
            <a:ext cx="1512757" cy="821732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Como resultado de la planeación estratégica elabora el borrador del presupuesto anual.</a:t>
            </a:r>
          </a:p>
        </p:txBody>
      </p:sp>
      <p:sp>
        <p:nvSpPr>
          <p:cNvPr id="7" name="Diagrama de flujo: multidocumento 6">
            <a:extLst>
              <a:ext uri="{FF2B5EF4-FFF2-40B4-BE49-F238E27FC236}">
                <a16:creationId xmlns:a16="http://schemas.microsoft.com/office/drawing/2014/main" id="{18A8429E-A2B5-4C20-BFE1-ECE57A4EAF5E}"/>
              </a:ext>
            </a:extLst>
          </p:cNvPr>
          <p:cNvSpPr/>
          <p:nvPr/>
        </p:nvSpPr>
        <p:spPr>
          <a:xfrm>
            <a:off x="7525229" y="2613784"/>
            <a:ext cx="1558948" cy="1144739"/>
          </a:xfrm>
          <a:prstGeom prst="flowChartMultidocumen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576" b="1" spc="33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Atención a Auditorias.</a:t>
            </a:r>
          </a:p>
          <a:p>
            <a:pPr algn="ctr"/>
            <a:endParaRPr lang="es-MX" sz="657" b="1" spc="33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A463315-22D6-4DFC-B369-84172C88B365}"/>
              </a:ext>
            </a:extLst>
          </p:cNvPr>
          <p:cNvSpPr txBox="1"/>
          <p:nvPr/>
        </p:nvSpPr>
        <p:spPr>
          <a:xfrm>
            <a:off x="9794988" y="2613784"/>
            <a:ext cx="97815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88" dirty="0"/>
              <a:t>Internas (/3 meses)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18AEDB9-660B-4284-A5F4-5DC08B77D555}"/>
              </a:ext>
            </a:extLst>
          </p:cNvPr>
          <p:cNvSpPr txBox="1"/>
          <p:nvPr/>
        </p:nvSpPr>
        <p:spPr>
          <a:xfrm>
            <a:off x="9805645" y="2852947"/>
            <a:ext cx="888385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88" dirty="0"/>
              <a:t>Externa  (C/ mes)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ECF0593-9484-482C-A86A-EB1A01FCBC1E}"/>
              </a:ext>
            </a:extLst>
          </p:cNvPr>
          <p:cNvSpPr txBox="1"/>
          <p:nvPr/>
        </p:nvSpPr>
        <p:spPr>
          <a:xfrm>
            <a:off x="9797489" y="3092111"/>
            <a:ext cx="1069524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88" dirty="0"/>
              <a:t>Gob. Federal (C/ Año)</a:t>
            </a:r>
          </a:p>
          <a:p>
            <a:r>
              <a:rPr lang="es-MX" sz="788" dirty="0"/>
              <a:t>Por programa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523F0CF-06CD-4FA7-8438-0D81B916FD8A}"/>
              </a:ext>
            </a:extLst>
          </p:cNvPr>
          <p:cNvSpPr txBox="1"/>
          <p:nvPr/>
        </p:nvSpPr>
        <p:spPr>
          <a:xfrm>
            <a:off x="9805645" y="3462891"/>
            <a:ext cx="81304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88" dirty="0"/>
              <a:t>Estatal (C/ año)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4F546C2-7A75-4D3E-AD97-5B2D16C40C6E}"/>
              </a:ext>
            </a:extLst>
          </p:cNvPr>
          <p:cNvSpPr txBox="1"/>
          <p:nvPr/>
        </p:nvSpPr>
        <p:spPr>
          <a:xfrm>
            <a:off x="9794988" y="3691708"/>
            <a:ext cx="1075936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88" dirty="0"/>
              <a:t>De la Función publica </a:t>
            </a:r>
          </a:p>
          <a:p>
            <a:r>
              <a:rPr lang="es-MX" sz="788" dirty="0"/>
              <a:t>Estatal o Federal </a:t>
            </a:r>
          </a:p>
        </p:txBody>
      </p:sp>
      <p:sp>
        <p:nvSpPr>
          <p:cNvPr id="13" name="Abrir llave 12">
            <a:extLst>
              <a:ext uri="{FF2B5EF4-FFF2-40B4-BE49-F238E27FC236}">
                <a16:creationId xmlns:a16="http://schemas.microsoft.com/office/drawing/2014/main" id="{CC157534-2A0A-408E-98F8-98E5568E489F}"/>
              </a:ext>
            </a:extLst>
          </p:cNvPr>
          <p:cNvSpPr/>
          <p:nvPr/>
        </p:nvSpPr>
        <p:spPr>
          <a:xfrm>
            <a:off x="9466897" y="2594130"/>
            <a:ext cx="453208" cy="149948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sz="1182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4559A3F-1768-47E2-834E-81AE2894F240}"/>
              </a:ext>
            </a:extLst>
          </p:cNvPr>
          <p:cNvSpPr/>
          <p:nvPr/>
        </p:nvSpPr>
        <p:spPr>
          <a:xfrm>
            <a:off x="9685081" y="4924979"/>
            <a:ext cx="1127224" cy="756047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Recibe las observaciones.</a:t>
            </a:r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B397EB2E-4A66-43E3-A980-E4EEB42E3AD0}"/>
              </a:ext>
            </a:extLst>
          </p:cNvPr>
          <p:cNvSpPr/>
          <p:nvPr/>
        </p:nvSpPr>
        <p:spPr>
          <a:xfrm>
            <a:off x="10064613" y="4244279"/>
            <a:ext cx="463531" cy="598079"/>
          </a:xfrm>
          <a:prstGeom prst="down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788" dirty="0">
              <a:solidFill>
                <a:schemeClr val="tx1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0212586-D790-4E33-9E1D-0559BF4E9EEC}"/>
              </a:ext>
            </a:extLst>
          </p:cNvPr>
          <p:cNvSpPr/>
          <p:nvPr/>
        </p:nvSpPr>
        <p:spPr>
          <a:xfrm>
            <a:off x="4685901" y="5072682"/>
            <a:ext cx="1237990" cy="57981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Evalúa y revisa la evidencia presentada al termino del contrato o pedido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D12B35A-F170-4E1F-8B63-CE7C1540833F}"/>
              </a:ext>
            </a:extLst>
          </p:cNvPr>
          <p:cNvSpPr/>
          <p:nvPr/>
        </p:nvSpPr>
        <p:spPr>
          <a:xfrm>
            <a:off x="3708250" y="2997248"/>
            <a:ext cx="1401129" cy="5798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82" dirty="0"/>
              <a:t>Proceso de adquisiciones.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A7C49DE-FD7E-4D30-ACCE-99575B685DE8}"/>
              </a:ext>
            </a:extLst>
          </p:cNvPr>
          <p:cNvSpPr/>
          <p:nvPr/>
        </p:nvSpPr>
        <p:spPr>
          <a:xfrm>
            <a:off x="5514805" y="2997247"/>
            <a:ext cx="1401129" cy="5798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82" dirty="0"/>
              <a:t>Proceso </a:t>
            </a:r>
            <a:r>
              <a:rPr lang="es-MX" sz="1182"/>
              <a:t>de Licitaciones</a:t>
            </a:r>
            <a:r>
              <a:rPr lang="es-MX" sz="1182" dirty="0"/>
              <a:t>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3FC3C49-F680-4170-9906-BBBEBDA9F5F4}"/>
              </a:ext>
            </a:extLst>
          </p:cNvPr>
          <p:cNvSpPr txBox="1"/>
          <p:nvPr/>
        </p:nvSpPr>
        <p:spPr>
          <a:xfrm>
            <a:off x="3741225" y="2593613"/>
            <a:ext cx="3127342" cy="30317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2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MX" sz="788" dirty="0"/>
              <a:t>REVISIÓN DE CUENTAS CONTABLES EN </a:t>
            </a:r>
            <a:r>
              <a:rPr lang="es-MX" sz="788" dirty="0" err="1"/>
              <a:t>PROG</a:t>
            </a:r>
            <a:r>
              <a:rPr lang="es-MX" sz="788" dirty="0"/>
              <a:t>. ANUAL DE ADQUISICIONES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132E05B-4F17-449C-892E-B5FFEA174D6C}"/>
              </a:ext>
            </a:extLst>
          </p:cNvPr>
          <p:cNvSpPr/>
          <p:nvPr/>
        </p:nvSpPr>
        <p:spPr>
          <a:xfrm>
            <a:off x="2259471" y="3803705"/>
            <a:ext cx="1231631" cy="57981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Control presupuestal.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13E5A9C-8FA9-4532-B620-0D7F7C287E42}"/>
              </a:ext>
            </a:extLst>
          </p:cNvPr>
          <p:cNvSpPr/>
          <p:nvPr/>
        </p:nvSpPr>
        <p:spPr>
          <a:xfrm>
            <a:off x="2265684" y="4666148"/>
            <a:ext cx="1225418" cy="57981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VALIDA - Asignación de cuentas en el sistema y al catalogo de productos y servicios.</a:t>
            </a:r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D00BDC6F-2220-4B64-A9F0-6B8F87D58F22}"/>
              </a:ext>
            </a:extLst>
          </p:cNvPr>
          <p:cNvSpPr/>
          <p:nvPr/>
        </p:nvSpPr>
        <p:spPr>
          <a:xfrm>
            <a:off x="2265684" y="2855210"/>
            <a:ext cx="1225418" cy="458991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Cada Año.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D4CBA5E9-EF7E-41ED-8A8C-9F1569B81FF0}"/>
              </a:ext>
            </a:extLst>
          </p:cNvPr>
          <p:cNvSpPr/>
          <p:nvPr/>
        </p:nvSpPr>
        <p:spPr>
          <a:xfrm>
            <a:off x="6512048" y="4375698"/>
            <a:ext cx="1568938" cy="395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82" dirty="0"/>
              <a:t>Pago a proveedor.</a:t>
            </a:r>
          </a:p>
        </p:txBody>
      </p:sp>
      <p:sp>
        <p:nvSpPr>
          <p:cNvPr id="29" name="Diagrama de flujo: tarjeta 28">
            <a:extLst>
              <a:ext uri="{FF2B5EF4-FFF2-40B4-BE49-F238E27FC236}">
                <a16:creationId xmlns:a16="http://schemas.microsoft.com/office/drawing/2014/main" id="{0032021E-6898-4280-AE9C-1682C4913090}"/>
              </a:ext>
            </a:extLst>
          </p:cNvPr>
          <p:cNvSpPr/>
          <p:nvPr/>
        </p:nvSpPr>
        <p:spPr>
          <a:xfrm>
            <a:off x="5580603" y="6723511"/>
            <a:ext cx="1237991" cy="613983"/>
          </a:xfrm>
          <a:prstGeom prst="flowChartPunchedCard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Valida integración de expediente.</a:t>
            </a:r>
          </a:p>
        </p:txBody>
      </p:sp>
      <p:cxnSp>
        <p:nvCxnSpPr>
          <p:cNvPr id="31" name="Conector: angular 30">
            <a:extLst>
              <a:ext uri="{FF2B5EF4-FFF2-40B4-BE49-F238E27FC236}">
                <a16:creationId xmlns:a16="http://schemas.microsoft.com/office/drawing/2014/main" id="{BFA3C2C8-E495-4B7B-8E89-EA9AA479F9AA}"/>
              </a:ext>
            </a:extLst>
          </p:cNvPr>
          <p:cNvCxnSpPr>
            <a:stCxn id="4" idx="4"/>
            <a:endCxn id="24" idx="1"/>
          </p:cNvCxnSpPr>
          <p:nvPr/>
        </p:nvCxnSpPr>
        <p:spPr>
          <a:xfrm rot="16200000" flipH="1">
            <a:off x="1525279" y="3359419"/>
            <a:ext cx="597460" cy="87092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ector: angular 32">
            <a:extLst>
              <a:ext uri="{FF2B5EF4-FFF2-40B4-BE49-F238E27FC236}">
                <a16:creationId xmlns:a16="http://schemas.microsoft.com/office/drawing/2014/main" id="{11ED7414-1EF0-4BA5-AA1B-4DA36B961AE0}"/>
              </a:ext>
            </a:extLst>
          </p:cNvPr>
          <p:cNvCxnSpPr>
            <a:stCxn id="24" idx="2"/>
            <a:endCxn id="25" idx="0"/>
          </p:cNvCxnSpPr>
          <p:nvPr/>
        </p:nvCxnSpPr>
        <p:spPr>
          <a:xfrm rot="16200000" flipH="1">
            <a:off x="2735524" y="4523278"/>
            <a:ext cx="282631" cy="310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: angular 35">
            <a:extLst>
              <a:ext uri="{FF2B5EF4-FFF2-40B4-BE49-F238E27FC236}">
                <a16:creationId xmlns:a16="http://schemas.microsoft.com/office/drawing/2014/main" id="{8BA06672-502C-4555-A621-E8D3A1B74480}"/>
              </a:ext>
            </a:extLst>
          </p:cNvPr>
          <p:cNvCxnSpPr>
            <a:cxnSpLocks/>
            <a:stCxn id="29" idx="3"/>
            <a:endCxn id="27" idx="2"/>
          </p:cNvCxnSpPr>
          <p:nvPr/>
        </p:nvCxnSpPr>
        <p:spPr>
          <a:xfrm flipV="1">
            <a:off x="6818594" y="4771504"/>
            <a:ext cx="477923" cy="22589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: angular 39">
            <a:extLst>
              <a:ext uri="{FF2B5EF4-FFF2-40B4-BE49-F238E27FC236}">
                <a16:creationId xmlns:a16="http://schemas.microsoft.com/office/drawing/2014/main" id="{3AE42417-9D8A-4CBA-A775-91FEE19E5CB2}"/>
              </a:ext>
            </a:extLst>
          </p:cNvPr>
          <p:cNvCxnSpPr>
            <a:cxnSpLocks/>
            <a:stCxn id="18" idx="2"/>
            <a:endCxn id="44" idx="0"/>
          </p:cNvCxnSpPr>
          <p:nvPr/>
        </p:nvCxnSpPr>
        <p:spPr>
          <a:xfrm rot="16200000" flipH="1">
            <a:off x="4625645" y="3360229"/>
            <a:ext cx="458149" cy="89181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: angular 41">
            <a:extLst>
              <a:ext uri="{FF2B5EF4-FFF2-40B4-BE49-F238E27FC236}">
                <a16:creationId xmlns:a16="http://schemas.microsoft.com/office/drawing/2014/main" id="{A72B705B-C4B7-44A4-9C91-BCE1CF01C539}"/>
              </a:ext>
            </a:extLst>
          </p:cNvPr>
          <p:cNvCxnSpPr>
            <a:cxnSpLocks/>
          </p:cNvCxnSpPr>
          <p:nvPr/>
        </p:nvCxnSpPr>
        <p:spPr>
          <a:xfrm rot="5400000">
            <a:off x="5528924" y="3348761"/>
            <a:ext cx="458149" cy="9147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ombo 42">
            <a:extLst>
              <a:ext uri="{FF2B5EF4-FFF2-40B4-BE49-F238E27FC236}">
                <a16:creationId xmlns:a16="http://schemas.microsoft.com/office/drawing/2014/main" id="{695CEA9E-FFFD-4C6F-A851-375B209CBECE}"/>
              </a:ext>
            </a:extLst>
          </p:cNvPr>
          <p:cNvSpPr/>
          <p:nvPr/>
        </p:nvSpPr>
        <p:spPr>
          <a:xfrm>
            <a:off x="4616317" y="5797040"/>
            <a:ext cx="1377905" cy="756047"/>
          </a:xfrm>
          <a:prstGeom prst="diamond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¿Documentos correctos?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89796B70-986F-4907-9F2E-F89D323C5CFF}"/>
              </a:ext>
            </a:extLst>
          </p:cNvPr>
          <p:cNvSpPr txBox="1"/>
          <p:nvPr/>
        </p:nvSpPr>
        <p:spPr>
          <a:xfrm>
            <a:off x="4996636" y="6610328"/>
            <a:ext cx="288862" cy="274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82" dirty="0"/>
              <a:t>Si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A77A64D-F90E-41DB-8A9B-714EBB9641EC}"/>
              </a:ext>
            </a:extLst>
          </p:cNvPr>
          <p:cNvSpPr txBox="1"/>
          <p:nvPr/>
        </p:nvSpPr>
        <p:spPr>
          <a:xfrm>
            <a:off x="4467226" y="5813855"/>
            <a:ext cx="362600" cy="274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82" dirty="0"/>
              <a:t>No</a:t>
            </a:r>
          </a:p>
        </p:txBody>
      </p:sp>
      <p:cxnSp>
        <p:nvCxnSpPr>
          <p:cNvPr id="50" name="Conector: angular 49">
            <a:extLst>
              <a:ext uri="{FF2B5EF4-FFF2-40B4-BE49-F238E27FC236}">
                <a16:creationId xmlns:a16="http://schemas.microsoft.com/office/drawing/2014/main" id="{E333EFDB-DF69-435B-BD3A-21DB939CE96B}"/>
              </a:ext>
            </a:extLst>
          </p:cNvPr>
          <p:cNvCxnSpPr>
            <a:cxnSpLocks/>
            <a:stCxn id="43" idx="1"/>
          </p:cNvCxnSpPr>
          <p:nvPr/>
        </p:nvCxnSpPr>
        <p:spPr>
          <a:xfrm rot="10800000">
            <a:off x="4147406" y="3794880"/>
            <a:ext cx="468911" cy="23801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: angular 56">
            <a:extLst>
              <a:ext uri="{FF2B5EF4-FFF2-40B4-BE49-F238E27FC236}">
                <a16:creationId xmlns:a16="http://schemas.microsoft.com/office/drawing/2014/main" id="{33807530-ECFA-4B12-90AE-750B363BEB01}"/>
              </a:ext>
            </a:extLst>
          </p:cNvPr>
          <p:cNvCxnSpPr>
            <a:cxnSpLocks/>
            <a:stCxn id="25" idx="2"/>
          </p:cNvCxnSpPr>
          <p:nvPr/>
        </p:nvCxnSpPr>
        <p:spPr>
          <a:xfrm rot="16200000" flipH="1">
            <a:off x="3199372" y="4924979"/>
            <a:ext cx="1784544" cy="242650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: angular 58">
            <a:extLst>
              <a:ext uri="{FF2B5EF4-FFF2-40B4-BE49-F238E27FC236}">
                <a16:creationId xmlns:a16="http://schemas.microsoft.com/office/drawing/2014/main" id="{9491560D-6F3F-4C64-B3EC-AA19647F8B81}"/>
              </a:ext>
            </a:extLst>
          </p:cNvPr>
          <p:cNvCxnSpPr>
            <a:cxnSpLocks/>
            <a:stCxn id="16" idx="2"/>
            <a:endCxn id="43" idx="0"/>
          </p:cNvCxnSpPr>
          <p:nvPr/>
        </p:nvCxnSpPr>
        <p:spPr>
          <a:xfrm rot="16200000" flipH="1">
            <a:off x="5232809" y="5724580"/>
            <a:ext cx="144547" cy="37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lipse 62">
            <a:extLst>
              <a:ext uri="{FF2B5EF4-FFF2-40B4-BE49-F238E27FC236}">
                <a16:creationId xmlns:a16="http://schemas.microsoft.com/office/drawing/2014/main" id="{EBFFB1F5-855B-4CDB-A8A2-1D8C9569EF0C}"/>
              </a:ext>
            </a:extLst>
          </p:cNvPr>
          <p:cNvSpPr/>
          <p:nvPr/>
        </p:nvSpPr>
        <p:spPr>
          <a:xfrm>
            <a:off x="9492314" y="5937163"/>
            <a:ext cx="1512757" cy="821732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Se solventan las observaciones / acciones correctivas y de mejora.</a:t>
            </a:r>
          </a:p>
        </p:txBody>
      </p:sp>
      <p:cxnSp>
        <p:nvCxnSpPr>
          <p:cNvPr id="65" name="Conector: angular 64">
            <a:extLst>
              <a:ext uri="{FF2B5EF4-FFF2-40B4-BE49-F238E27FC236}">
                <a16:creationId xmlns:a16="http://schemas.microsoft.com/office/drawing/2014/main" id="{0905F407-90CB-48E6-B2D7-9F81954B474B}"/>
              </a:ext>
            </a:extLst>
          </p:cNvPr>
          <p:cNvCxnSpPr>
            <a:stCxn id="14" idx="2"/>
            <a:endCxn id="63" idx="0"/>
          </p:cNvCxnSpPr>
          <p:nvPr/>
        </p:nvCxnSpPr>
        <p:spPr>
          <a:xfrm rot="5400000">
            <a:off x="10120625" y="5809095"/>
            <a:ext cx="256137" cy="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Conector: angular 68">
            <a:extLst>
              <a:ext uri="{FF2B5EF4-FFF2-40B4-BE49-F238E27FC236}">
                <a16:creationId xmlns:a16="http://schemas.microsoft.com/office/drawing/2014/main" id="{00C50385-A37A-49DD-B23C-5B48B19837A9}"/>
              </a:ext>
            </a:extLst>
          </p:cNvPr>
          <p:cNvCxnSpPr>
            <a:cxnSpLocks/>
            <a:stCxn id="43" idx="2"/>
            <a:endCxn id="29" idx="1"/>
          </p:cNvCxnSpPr>
          <p:nvPr/>
        </p:nvCxnSpPr>
        <p:spPr>
          <a:xfrm rot="16200000" flipH="1">
            <a:off x="5204229" y="6654128"/>
            <a:ext cx="477415" cy="27533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1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252E9A41-E667-4448-92CF-52D195703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96953" y="1553788"/>
            <a:ext cx="1029370" cy="982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ángulo 43">
            <a:extLst>
              <a:ext uri="{FF2B5EF4-FFF2-40B4-BE49-F238E27FC236}">
                <a16:creationId xmlns:a16="http://schemas.microsoft.com/office/drawing/2014/main" id="{B6DD5CCA-B694-442C-AE6E-BF8B0D0822A2}"/>
              </a:ext>
            </a:extLst>
          </p:cNvPr>
          <p:cNvSpPr/>
          <p:nvPr/>
        </p:nvSpPr>
        <p:spPr>
          <a:xfrm>
            <a:off x="4516156" y="4035208"/>
            <a:ext cx="1568938" cy="1979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1" dirty="0"/>
              <a:t>TESORERÍA.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9F6AE099-44C9-4764-A7A3-95D0BCFA9594}"/>
              </a:ext>
            </a:extLst>
          </p:cNvPr>
          <p:cNvSpPr/>
          <p:nvPr/>
        </p:nvSpPr>
        <p:spPr>
          <a:xfrm>
            <a:off x="3611860" y="2923975"/>
            <a:ext cx="3457471" cy="85768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82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ACBCA94-2ED3-4A40-B7A1-DCEDD05119B6}"/>
              </a:ext>
            </a:extLst>
          </p:cNvPr>
          <p:cNvSpPr txBox="1"/>
          <p:nvPr/>
        </p:nvSpPr>
        <p:spPr>
          <a:xfrm>
            <a:off x="4540445" y="3573520"/>
            <a:ext cx="1492823" cy="171458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MX" sz="1051" dirty="0"/>
              <a:t>ADQUISICIONES</a:t>
            </a:r>
          </a:p>
        </p:txBody>
      </p:sp>
      <p:cxnSp>
        <p:nvCxnSpPr>
          <p:cNvPr id="51" name="Conector: angular 50">
            <a:extLst>
              <a:ext uri="{FF2B5EF4-FFF2-40B4-BE49-F238E27FC236}">
                <a16:creationId xmlns:a16="http://schemas.microsoft.com/office/drawing/2014/main" id="{D806DD53-63A5-4F63-B97E-6575A23BE3F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882976" y="4650761"/>
            <a:ext cx="839571" cy="427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Rectángulo 76">
            <a:extLst>
              <a:ext uri="{FF2B5EF4-FFF2-40B4-BE49-F238E27FC236}">
                <a16:creationId xmlns:a16="http://schemas.microsoft.com/office/drawing/2014/main" id="{FBFCCF47-7A16-48A1-A134-145EA4FE581B}"/>
              </a:ext>
            </a:extLst>
          </p:cNvPr>
          <p:cNvSpPr/>
          <p:nvPr/>
        </p:nvSpPr>
        <p:spPr>
          <a:xfrm>
            <a:off x="4516156" y="4372924"/>
            <a:ext cx="1568938" cy="395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82" dirty="0"/>
              <a:t>Proceso de pagos.</a:t>
            </a:r>
          </a:p>
        </p:txBody>
      </p:sp>
      <p:cxnSp>
        <p:nvCxnSpPr>
          <p:cNvPr id="82" name="Conector: angular 81">
            <a:extLst>
              <a:ext uri="{FF2B5EF4-FFF2-40B4-BE49-F238E27FC236}">
                <a16:creationId xmlns:a16="http://schemas.microsoft.com/office/drawing/2014/main" id="{E7A25010-2EC7-4752-8C42-1444C42DADA8}"/>
              </a:ext>
            </a:extLst>
          </p:cNvPr>
          <p:cNvCxnSpPr>
            <a:cxnSpLocks/>
            <a:stCxn id="77" idx="3"/>
            <a:endCxn id="27" idx="1"/>
          </p:cNvCxnSpPr>
          <p:nvPr/>
        </p:nvCxnSpPr>
        <p:spPr>
          <a:xfrm>
            <a:off x="6085094" y="4570827"/>
            <a:ext cx="426954" cy="277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Conector: angular 89">
            <a:extLst>
              <a:ext uri="{FF2B5EF4-FFF2-40B4-BE49-F238E27FC236}">
                <a16:creationId xmlns:a16="http://schemas.microsoft.com/office/drawing/2014/main" id="{D3C0DBF3-2AF8-404F-99F1-ADC4EF1DF2D8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6818594" y="3650331"/>
            <a:ext cx="1564191" cy="338017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1001505" y="7998717"/>
            <a:ext cx="96925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/>
              <a:t>Fecha de Revisión: 17/06/2021                                                                    No. de Revisión: 0                                                                                               PRE DF 01  </a:t>
            </a:r>
          </a:p>
        </p:txBody>
      </p:sp>
    </p:spTree>
    <p:extLst>
      <p:ext uri="{BB962C8B-B14F-4D97-AF65-F5344CB8AC3E}">
        <p14:creationId xmlns:p14="http://schemas.microsoft.com/office/powerpoint/2010/main" val="32004631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834</TotalTime>
  <Words>161</Words>
  <Application>Microsoft Office PowerPoint</Application>
  <PresentationFormat>Personalizado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Diagrama de Procesos del   Departamento de Contabilidad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Aragón</dc:creator>
  <cp:lastModifiedBy>Certificacion02</cp:lastModifiedBy>
  <cp:revision>24</cp:revision>
  <cp:lastPrinted>2022-11-03T16:10:08Z</cp:lastPrinted>
  <dcterms:created xsi:type="dcterms:W3CDTF">2021-07-06T19:15:47Z</dcterms:created>
  <dcterms:modified xsi:type="dcterms:W3CDTF">2024-03-05T16:58:14Z</dcterms:modified>
</cp:coreProperties>
</file>