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272075" cy="18000663"/>
  <p:notesSz cx="15087600" cy="9601200"/>
  <p:defaultTextStyle>
    <a:defPPr>
      <a:defRPr lang="es-MX"/>
    </a:defPPr>
    <a:lvl1pPr marL="0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1pPr>
    <a:lvl2pPr marL="574609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2pPr>
    <a:lvl3pPr marL="1149218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3pPr>
    <a:lvl4pPr marL="1723827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4pPr>
    <a:lvl5pPr marL="2298436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5pPr>
    <a:lvl6pPr marL="2873045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6pPr>
    <a:lvl7pPr marL="3447654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7pPr>
    <a:lvl8pPr marL="4022263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8pPr>
    <a:lvl9pPr marL="4596872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45" userDrawn="1">
          <p15:clr>
            <a:srgbClr val="A4A3A4"/>
          </p15:clr>
        </p15:guide>
        <p15:guide id="2" pos="46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99" autoAdjust="0"/>
    <p:restoredTop sz="97108" autoAdjust="0"/>
  </p:normalViewPr>
  <p:slideViewPr>
    <p:cSldViewPr>
      <p:cViewPr varScale="1">
        <p:scale>
          <a:sx n="37" d="100"/>
          <a:sy n="37" d="100"/>
        </p:scale>
        <p:origin x="126" y="348"/>
      </p:cViewPr>
      <p:guideLst>
        <p:guide orient="horz" pos="4545"/>
        <p:guide pos="46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37325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8545513" y="0"/>
            <a:ext cx="6538912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E9A15-9BFB-439B-B4B3-422E430299C1}" type="datetimeFigureOut">
              <a:rPr lang="es-MX" smtClean="0"/>
              <a:t>24/10/2022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649663" y="1200150"/>
            <a:ext cx="77882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508125" y="4621213"/>
            <a:ext cx="12071350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6537325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8545513" y="9120188"/>
            <a:ext cx="6538912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55D6B-04B7-4B84-A6BB-F5BE69F821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96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55D6B-04B7-4B84-A6BB-F5BE69F8218F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666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784442" rtl="0" eaLnBrk="1" latinLnBrk="0" hangingPunct="1">
        <a:spcBef>
          <a:spcPct val="0"/>
        </a:spcBef>
        <a:buNone/>
        <a:defRPr sz="37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4166" indent="-294166" algn="l" defTabSz="784442" rtl="0" eaLnBrk="1" latinLnBrk="0" hangingPunct="1">
        <a:spcBef>
          <a:spcPct val="20000"/>
        </a:spcBef>
        <a:buFont typeface="Arial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37358" indent="-245138" algn="l" defTabSz="784442" rtl="0" eaLnBrk="1" latinLnBrk="0" hangingPunct="1">
        <a:spcBef>
          <a:spcPct val="20000"/>
        </a:spcBef>
        <a:buFont typeface="Arial" pitchFamily="34" charset="0"/>
        <a:buChar char="–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980553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2060" kern="1200">
          <a:solidFill>
            <a:schemeClr val="tx1"/>
          </a:solidFill>
          <a:latin typeface="+mn-lt"/>
          <a:ea typeface="+mn-ea"/>
          <a:cs typeface="+mn-cs"/>
        </a:defRPr>
      </a:lvl3pPr>
      <a:lvl4pPr marL="1372774" indent="-196111" algn="l" defTabSz="784442" rtl="0" eaLnBrk="1" latinLnBrk="0" hangingPunct="1">
        <a:spcBef>
          <a:spcPct val="20000"/>
        </a:spcBef>
        <a:buFont typeface="Arial" pitchFamily="34" charset="0"/>
        <a:buChar char="–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64995" indent="-196111" algn="l" defTabSz="784442" rtl="0" eaLnBrk="1" latinLnBrk="0" hangingPunct="1">
        <a:spcBef>
          <a:spcPct val="20000"/>
        </a:spcBef>
        <a:buFont typeface="Arial" pitchFamily="34" charset="0"/>
        <a:buChar char="»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57216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54943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294165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333879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1pPr>
      <a:lvl2pPr marL="39222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2pPr>
      <a:lvl3pPr marL="78444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3pPr>
      <a:lvl4pPr marL="1176664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4pPr>
      <a:lvl5pPr marL="1568885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5pPr>
      <a:lvl6pPr marL="1961106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6pPr>
      <a:lvl7pPr marL="2353327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7pPr>
      <a:lvl8pPr marL="274554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8pPr>
      <a:lvl9pPr marL="313776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1937">
            <a:extLst>
              <a:ext uri="{FF2B5EF4-FFF2-40B4-BE49-F238E27FC236}">
                <a16:creationId xmlns:a16="http://schemas.microsoft.com/office/drawing/2014/main" id="{5CB31A39-8DB5-4AA6-8B0F-7BFB534CC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385270"/>
              </p:ext>
            </p:extLst>
          </p:nvPr>
        </p:nvGraphicFramePr>
        <p:xfrm>
          <a:off x="23019" y="2555085"/>
          <a:ext cx="43253818" cy="133032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80892">
                  <a:extLst>
                    <a:ext uri="{9D8B030D-6E8A-4147-A177-3AD203B41FA5}">
                      <a16:colId xmlns:a16="http://schemas.microsoft.com/office/drawing/2014/main" val="350443615"/>
                    </a:ext>
                  </a:extLst>
                </a:gridCol>
                <a:gridCol w="3287326">
                  <a:extLst>
                    <a:ext uri="{9D8B030D-6E8A-4147-A177-3AD203B41FA5}">
                      <a16:colId xmlns:a16="http://schemas.microsoft.com/office/drawing/2014/main" val="144784523"/>
                    </a:ext>
                  </a:extLst>
                </a:gridCol>
                <a:gridCol w="33832800">
                  <a:extLst>
                    <a:ext uri="{9D8B030D-6E8A-4147-A177-3AD203B41FA5}">
                      <a16:colId xmlns:a16="http://schemas.microsoft.com/office/drawing/2014/main" val="624143867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580585507"/>
                    </a:ext>
                  </a:extLst>
                </a:gridCol>
              </a:tblGrid>
              <a:tr h="1107798"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RESPONSABLES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ENTRADA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PROCESO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SALIDAS</a:t>
                      </a:r>
                    </a:p>
                  </a:txBody>
                  <a:tcPr marL="78442" marR="78442" marT="39221" marB="39221" anchor="ctr"/>
                </a:tc>
                <a:extLst>
                  <a:ext uri="{0D108BD9-81ED-4DB2-BD59-A6C34878D82A}">
                    <a16:rowId xmlns:a16="http://schemas.microsoft.com/office/drawing/2014/main" val="2681361494"/>
                  </a:ext>
                </a:extLst>
              </a:tr>
              <a:tr h="2568348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UNIDADES ACADÉMICAS Y/O UNIDAD CENTRAL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3852611327"/>
                  </a:ext>
                </a:extLst>
              </a:tr>
              <a:tr h="3118715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BIENES PATRIMONIALES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868203042"/>
                  </a:ext>
                </a:extLst>
              </a:tr>
              <a:tr h="3118715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AUDITORÍA INTERNA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960626501"/>
                  </a:ext>
                </a:extLst>
              </a:tr>
              <a:tr h="3389668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COORDINACIÓN GENERAL DE TECNOLOGÍAS DE LA INFORMACIÓN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772504739"/>
                  </a:ext>
                </a:extLst>
              </a:tr>
            </a:tbl>
          </a:graphicData>
        </a:graphic>
      </p:graphicFrame>
      <p:sp>
        <p:nvSpPr>
          <p:cNvPr id="5" name="object 837">
            <a:extLst>
              <a:ext uri="{FF2B5EF4-FFF2-40B4-BE49-F238E27FC236}">
                <a16:creationId xmlns:a16="http://schemas.microsoft.com/office/drawing/2014/main" id="{3FCFB0B9-D12A-4DB9-B3C2-97B0EAF72BC9}"/>
              </a:ext>
            </a:extLst>
          </p:cNvPr>
          <p:cNvSpPr/>
          <p:nvPr/>
        </p:nvSpPr>
        <p:spPr>
          <a:xfrm>
            <a:off x="3027997" y="4352489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800" dirty="0"/>
              <a:t>Entrega oficio de baja</a:t>
            </a:r>
            <a:endParaRPr sz="1800" dirty="0"/>
          </a:p>
        </p:txBody>
      </p:sp>
      <p:sp>
        <p:nvSpPr>
          <p:cNvPr id="194" name="CuadroTexto 193">
            <a:extLst>
              <a:ext uri="{FF2B5EF4-FFF2-40B4-BE49-F238E27FC236}">
                <a16:creationId xmlns:a16="http://schemas.microsoft.com/office/drawing/2014/main" id="{4F0A2F6C-06DB-442F-A583-B67B99DECBBD}"/>
              </a:ext>
            </a:extLst>
          </p:cNvPr>
          <p:cNvSpPr txBox="1"/>
          <p:nvPr/>
        </p:nvSpPr>
        <p:spPr>
          <a:xfrm>
            <a:off x="15320850" y="1230398"/>
            <a:ext cx="1310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atin typeface="Arial Narrow" panose="020B0606020202030204" pitchFamily="34" charset="0"/>
              </a:rPr>
              <a:t>MAPA DE PROCESO DE BAJA DE BIENES PATRIMONIALES</a:t>
            </a:r>
          </a:p>
        </p:txBody>
      </p:sp>
      <p:pic>
        <p:nvPicPr>
          <p:cNvPr id="1026" name="Imagen 1" descr="C:\Documents and Settings\Administrador\Mis documentos\Downloads\ESCUDO UACH 2016-2022 (1).jpg">
            <a:extLst>
              <a:ext uri="{FF2B5EF4-FFF2-40B4-BE49-F238E27FC236}">
                <a16:creationId xmlns:a16="http://schemas.microsoft.com/office/drawing/2014/main" id="{ABEE96FA-A459-4E04-A3CF-0A4ABDD3A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3727" r="10372" b="9193"/>
          <a:stretch/>
        </p:blipFill>
        <p:spPr bwMode="auto">
          <a:xfrm>
            <a:off x="147637" y="8731"/>
            <a:ext cx="2575560" cy="24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8" name="Tabla 197">
            <a:extLst>
              <a:ext uri="{FF2B5EF4-FFF2-40B4-BE49-F238E27FC236}">
                <a16:creationId xmlns:a16="http://schemas.microsoft.com/office/drawing/2014/main" id="{3C6D1F94-56AF-4443-938F-359DBB3A4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881308"/>
              </p:ext>
            </p:extLst>
          </p:nvPr>
        </p:nvGraphicFramePr>
        <p:xfrm>
          <a:off x="11546766" y="16541608"/>
          <a:ext cx="25822583" cy="1220225"/>
        </p:xfrm>
        <a:graphic>
          <a:graphicData uri="http://schemas.openxmlformats.org/drawingml/2006/table">
            <a:tbl>
              <a:tblPr/>
              <a:tblGrid>
                <a:gridCol w="4340222">
                  <a:extLst>
                    <a:ext uri="{9D8B030D-6E8A-4147-A177-3AD203B41FA5}">
                      <a16:colId xmlns:a16="http://schemas.microsoft.com/office/drawing/2014/main" val="955927447"/>
                    </a:ext>
                  </a:extLst>
                </a:gridCol>
                <a:gridCol w="5123202">
                  <a:extLst>
                    <a:ext uri="{9D8B030D-6E8A-4147-A177-3AD203B41FA5}">
                      <a16:colId xmlns:a16="http://schemas.microsoft.com/office/drawing/2014/main" val="3840804409"/>
                    </a:ext>
                  </a:extLst>
                </a:gridCol>
                <a:gridCol w="734647">
                  <a:extLst>
                    <a:ext uri="{9D8B030D-6E8A-4147-A177-3AD203B41FA5}">
                      <a16:colId xmlns:a16="http://schemas.microsoft.com/office/drawing/2014/main" val="2419593434"/>
                    </a:ext>
                  </a:extLst>
                </a:gridCol>
                <a:gridCol w="4881540">
                  <a:extLst>
                    <a:ext uri="{9D8B030D-6E8A-4147-A177-3AD203B41FA5}">
                      <a16:colId xmlns:a16="http://schemas.microsoft.com/office/drawing/2014/main" val="528394626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1431324780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2848831819"/>
                    </a:ext>
                  </a:extLst>
                </a:gridCol>
                <a:gridCol w="4156198">
                  <a:extLst>
                    <a:ext uri="{9D8B030D-6E8A-4147-A177-3AD203B41FA5}">
                      <a16:colId xmlns:a16="http://schemas.microsoft.com/office/drawing/2014/main" val="2573655920"/>
                    </a:ext>
                  </a:extLst>
                </a:gridCol>
              </a:tblGrid>
              <a:tr h="213872">
                <a:tc>
                  <a:txBody>
                    <a:bodyPr/>
                    <a:lstStyle/>
                    <a:p>
                      <a:pPr algn="just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Elaboró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Aprobó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012166"/>
                  </a:ext>
                </a:extLst>
              </a:tr>
              <a:tr h="412468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3200" dirty="0"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3461321"/>
                  </a:ext>
                </a:extLst>
              </a:tr>
              <a:tr h="427745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Jefe del Departamento de Bienes Patrimoniales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Director Administrativo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98207"/>
                  </a:ext>
                </a:extLst>
              </a:tr>
            </a:tbl>
          </a:graphicData>
        </a:graphic>
      </p:graphicFrame>
      <p:cxnSp>
        <p:nvCxnSpPr>
          <p:cNvPr id="129" name="Conector recto de flecha 128">
            <a:extLst>
              <a:ext uri="{FF2B5EF4-FFF2-40B4-BE49-F238E27FC236}">
                <a16:creationId xmlns:a16="http://schemas.microsoft.com/office/drawing/2014/main" id="{4D6D5636-6543-46AA-B535-4B28DF85F67B}"/>
              </a:ext>
            </a:extLst>
          </p:cNvPr>
          <p:cNvCxnSpPr>
            <a:cxnSpLocks/>
            <a:stCxn id="52" idx="3"/>
            <a:endCxn id="55" idx="1"/>
          </p:cNvCxnSpPr>
          <p:nvPr/>
        </p:nvCxnSpPr>
        <p:spPr>
          <a:xfrm>
            <a:off x="9079919" y="7788523"/>
            <a:ext cx="580424" cy="516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Conector: angular 160">
            <a:extLst>
              <a:ext uri="{FF2B5EF4-FFF2-40B4-BE49-F238E27FC236}">
                <a16:creationId xmlns:a16="http://schemas.microsoft.com/office/drawing/2014/main" id="{606562BD-8F07-46CC-8FA2-A27310BBFD42}"/>
              </a:ext>
            </a:extLst>
          </p:cNvPr>
          <p:cNvCxnSpPr>
            <a:cxnSpLocks/>
            <a:stCxn id="65" idx="0"/>
            <a:endCxn id="69" idx="1"/>
          </p:cNvCxnSpPr>
          <p:nvPr/>
        </p:nvCxnSpPr>
        <p:spPr>
          <a:xfrm rot="5400000" flipH="1" flipV="1">
            <a:off x="16722607" y="5475033"/>
            <a:ext cx="1878082" cy="938378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7" name="CuadroTexto 1026">
            <a:extLst>
              <a:ext uri="{FF2B5EF4-FFF2-40B4-BE49-F238E27FC236}">
                <a16:creationId xmlns:a16="http://schemas.microsoft.com/office/drawing/2014/main" id="{4482868E-001E-4284-9E71-A005BFCE11B5}"/>
              </a:ext>
            </a:extLst>
          </p:cNvPr>
          <p:cNvSpPr txBox="1"/>
          <p:nvPr/>
        </p:nvSpPr>
        <p:spPr>
          <a:xfrm>
            <a:off x="6321253" y="13536825"/>
            <a:ext cx="3191277" cy="11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NOTA</a:t>
            </a:r>
            <a:r>
              <a:rPr lang="es-MX" dirty="0"/>
              <a:t>: Los desechos peligrosos se disponen de acuerdo a normativa.</a:t>
            </a:r>
          </a:p>
        </p:txBody>
      </p:sp>
      <p:sp>
        <p:nvSpPr>
          <p:cNvPr id="226" name="object 837">
            <a:extLst>
              <a:ext uri="{FF2B5EF4-FFF2-40B4-BE49-F238E27FC236}">
                <a16:creationId xmlns:a16="http://schemas.microsoft.com/office/drawing/2014/main" id="{5FC09CCA-7E77-4A69-B845-38B1D4B8A278}"/>
              </a:ext>
            </a:extLst>
          </p:cNvPr>
          <p:cNvSpPr/>
          <p:nvPr/>
        </p:nvSpPr>
        <p:spPr>
          <a:xfrm>
            <a:off x="40129085" y="7348099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2000" dirty="0"/>
              <a:t>FIN DE PROCESO</a:t>
            </a:r>
            <a:endParaRPr sz="1800" dirty="0"/>
          </a:p>
        </p:txBody>
      </p:sp>
      <p:cxnSp>
        <p:nvCxnSpPr>
          <p:cNvPr id="231" name="Conector recto de flecha 230">
            <a:extLst>
              <a:ext uri="{FF2B5EF4-FFF2-40B4-BE49-F238E27FC236}">
                <a16:creationId xmlns:a16="http://schemas.microsoft.com/office/drawing/2014/main" id="{3F240DF7-2486-4AE4-BF27-07ADBDED6F5E}"/>
              </a:ext>
            </a:extLst>
          </p:cNvPr>
          <p:cNvCxnSpPr>
            <a:cxnSpLocks/>
            <a:stCxn id="88" idx="3"/>
            <a:endCxn id="100" idx="1"/>
          </p:cNvCxnSpPr>
          <p:nvPr/>
        </p:nvCxnSpPr>
        <p:spPr>
          <a:xfrm>
            <a:off x="30644519" y="7881319"/>
            <a:ext cx="120231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object 4">
            <a:extLst>
              <a:ext uri="{FF2B5EF4-FFF2-40B4-BE49-F238E27FC236}">
                <a16:creationId xmlns:a16="http://schemas.microsoft.com/office/drawing/2014/main" id="{67A0C4E3-1525-4C31-8489-9A07A812B6AD}"/>
              </a:ext>
            </a:extLst>
          </p:cNvPr>
          <p:cNvSpPr txBox="1"/>
          <p:nvPr/>
        </p:nvSpPr>
        <p:spPr>
          <a:xfrm>
            <a:off x="6548437" y="6874700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Autoriza baja.</a:t>
            </a:r>
            <a:endParaRPr sz="2400" dirty="0"/>
          </a:p>
        </p:txBody>
      </p:sp>
      <p:sp>
        <p:nvSpPr>
          <p:cNvPr id="55" name="object 4">
            <a:extLst>
              <a:ext uri="{FF2B5EF4-FFF2-40B4-BE49-F238E27FC236}">
                <a16:creationId xmlns:a16="http://schemas.microsoft.com/office/drawing/2014/main" id="{857484F0-51AA-4C0F-AE94-5799AAAF67BD}"/>
              </a:ext>
            </a:extLst>
          </p:cNvPr>
          <p:cNvSpPr txBox="1"/>
          <p:nvPr/>
        </p:nvSpPr>
        <p:spPr>
          <a:xfrm>
            <a:off x="9660343" y="6879868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Programa baja.</a:t>
            </a:r>
            <a:endParaRPr sz="2400" dirty="0"/>
          </a:p>
        </p:txBody>
      </p:sp>
      <p:sp>
        <p:nvSpPr>
          <p:cNvPr id="65" name="object 4">
            <a:extLst>
              <a:ext uri="{FF2B5EF4-FFF2-40B4-BE49-F238E27FC236}">
                <a16:creationId xmlns:a16="http://schemas.microsoft.com/office/drawing/2014/main" id="{6D0CD9F5-790B-4507-B811-50E30C2A2C77}"/>
              </a:ext>
            </a:extLst>
          </p:cNvPr>
          <p:cNvSpPr txBox="1"/>
          <p:nvPr/>
        </p:nvSpPr>
        <p:spPr>
          <a:xfrm>
            <a:off x="15926718" y="6883263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Recolecta el bien de acuerdo a programa de baja.</a:t>
            </a:r>
            <a:endParaRPr sz="2400" dirty="0"/>
          </a:p>
        </p:txBody>
      </p:sp>
      <p:sp>
        <p:nvSpPr>
          <p:cNvPr id="69" name="object 4">
            <a:extLst>
              <a:ext uri="{FF2B5EF4-FFF2-40B4-BE49-F238E27FC236}">
                <a16:creationId xmlns:a16="http://schemas.microsoft.com/office/drawing/2014/main" id="{B43F12F8-98CB-4D35-B555-E22C0C9F904E}"/>
              </a:ext>
            </a:extLst>
          </p:cNvPr>
          <p:cNvSpPr txBox="1"/>
          <p:nvPr/>
        </p:nvSpPr>
        <p:spPr>
          <a:xfrm>
            <a:off x="18130837" y="4091358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Entrega el bien.</a:t>
            </a:r>
            <a:endParaRPr sz="2400" dirty="0"/>
          </a:p>
        </p:txBody>
      </p:sp>
      <p:sp>
        <p:nvSpPr>
          <p:cNvPr id="72" name="object 4">
            <a:extLst>
              <a:ext uri="{FF2B5EF4-FFF2-40B4-BE49-F238E27FC236}">
                <a16:creationId xmlns:a16="http://schemas.microsoft.com/office/drawing/2014/main" id="{D9098503-57F0-4A11-8073-D489D64BFDB0}"/>
              </a:ext>
            </a:extLst>
          </p:cNvPr>
          <p:cNvSpPr txBox="1"/>
          <p:nvPr/>
        </p:nvSpPr>
        <p:spPr>
          <a:xfrm>
            <a:off x="19883437" y="6867885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Provisionalmente es guardado en almacén y asegura la firma del acta de baja.</a:t>
            </a:r>
            <a:endParaRPr sz="2400" dirty="0"/>
          </a:p>
        </p:txBody>
      </p:sp>
      <p:cxnSp>
        <p:nvCxnSpPr>
          <p:cNvPr id="73" name="Conector: angular 72">
            <a:extLst>
              <a:ext uri="{FF2B5EF4-FFF2-40B4-BE49-F238E27FC236}">
                <a16:creationId xmlns:a16="http://schemas.microsoft.com/office/drawing/2014/main" id="{F2A5BCEF-1930-423E-B4AF-C064B1936ECE}"/>
              </a:ext>
            </a:extLst>
          </p:cNvPr>
          <p:cNvCxnSpPr>
            <a:cxnSpLocks/>
            <a:stCxn id="69" idx="3"/>
            <a:endCxn id="72" idx="0"/>
          </p:cNvCxnSpPr>
          <p:nvPr/>
        </p:nvCxnSpPr>
        <p:spPr>
          <a:xfrm>
            <a:off x="20662319" y="5005181"/>
            <a:ext cx="486859" cy="186270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object 4">
            <a:extLst>
              <a:ext uri="{FF2B5EF4-FFF2-40B4-BE49-F238E27FC236}">
                <a16:creationId xmlns:a16="http://schemas.microsoft.com/office/drawing/2014/main" id="{2638B226-5359-418A-AF95-A2101896CD71}"/>
              </a:ext>
            </a:extLst>
          </p:cNvPr>
          <p:cNvSpPr txBox="1"/>
          <p:nvPr/>
        </p:nvSpPr>
        <p:spPr>
          <a:xfrm>
            <a:off x="23395025" y="4091358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copia de acta de baja.</a:t>
            </a:r>
            <a:endParaRPr sz="2400" dirty="0"/>
          </a:p>
        </p:txBody>
      </p:sp>
      <p:cxnSp>
        <p:nvCxnSpPr>
          <p:cNvPr id="77" name="Conector: angular 76">
            <a:extLst>
              <a:ext uri="{FF2B5EF4-FFF2-40B4-BE49-F238E27FC236}">
                <a16:creationId xmlns:a16="http://schemas.microsoft.com/office/drawing/2014/main" id="{18BDFE25-B23A-4C72-86E0-9F1A3E789A90}"/>
              </a:ext>
            </a:extLst>
          </p:cNvPr>
          <p:cNvCxnSpPr>
            <a:cxnSpLocks/>
            <a:stCxn id="72" idx="3"/>
            <a:endCxn id="76" idx="2"/>
          </p:cNvCxnSpPr>
          <p:nvPr/>
        </p:nvCxnSpPr>
        <p:spPr>
          <a:xfrm flipV="1">
            <a:off x="22414919" y="5919004"/>
            <a:ext cx="2245847" cy="186270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Conector: angular 80">
            <a:extLst>
              <a:ext uri="{FF2B5EF4-FFF2-40B4-BE49-F238E27FC236}">
                <a16:creationId xmlns:a16="http://schemas.microsoft.com/office/drawing/2014/main" id="{217C71C7-632E-4842-9AB7-E3D873CF1BA9}"/>
              </a:ext>
            </a:extLst>
          </p:cNvPr>
          <p:cNvCxnSpPr>
            <a:cxnSpLocks/>
            <a:stCxn id="76" idx="3"/>
            <a:endCxn id="88" idx="1"/>
          </p:cNvCxnSpPr>
          <p:nvPr/>
        </p:nvCxnSpPr>
        <p:spPr>
          <a:xfrm>
            <a:off x="25926507" y="5005181"/>
            <a:ext cx="2186530" cy="2876138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object 4">
            <a:extLst>
              <a:ext uri="{FF2B5EF4-FFF2-40B4-BE49-F238E27FC236}">
                <a16:creationId xmlns:a16="http://schemas.microsoft.com/office/drawing/2014/main" id="{ACEB0940-CA66-448A-9384-7868EBBE565C}"/>
              </a:ext>
            </a:extLst>
          </p:cNvPr>
          <p:cNvSpPr txBox="1"/>
          <p:nvPr/>
        </p:nvSpPr>
        <p:spPr>
          <a:xfrm>
            <a:off x="28113037" y="6967496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Se </a:t>
            </a:r>
            <a:r>
              <a:rPr lang="es-MX" sz="2400" dirty="0" err="1"/>
              <a:t>dá</a:t>
            </a:r>
            <a:r>
              <a:rPr lang="es-MX" sz="2400" dirty="0"/>
              <a:t> de baja el bien en el SAGU submódulo Bienes Patrimoniales. De acuerdo al acta.</a:t>
            </a:r>
            <a:endParaRPr sz="2400" dirty="0"/>
          </a:p>
        </p:txBody>
      </p:sp>
      <p:sp>
        <p:nvSpPr>
          <p:cNvPr id="92" name="object 4">
            <a:extLst>
              <a:ext uri="{FF2B5EF4-FFF2-40B4-BE49-F238E27FC236}">
                <a16:creationId xmlns:a16="http://schemas.microsoft.com/office/drawing/2014/main" id="{C941E792-88BB-4230-8DB8-F5C711AF4595}"/>
              </a:ext>
            </a:extLst>
          </p:cNvPr>
          <p:cNvSpPr txBox="1"/>
          <p:nvPr/>
        </p:nvSpPr>
        <p:spPr>
          <a:xfrm>
            <a:off x="35487555" y="6967496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Procede a disposición de bien de acuerdo a reglamento Ver </a:t>
            </a:r>
            <a:r>
              <a:rPr lang="es-MX" sz="2400" dirty="0" err="1"/>
              <a:t>CBP</a:t>
            </a:r>
            <a:r>
              <a:rPr lang="es-MX" sz="2400" dirty="0"/>
              <a:t> PRO 01.</a:t>
            </a:r>
            <a:endParaRPr sz="2400" dirty="0"/>
          </a:p>
        </p:txBody>
      </p:sp>
      <p:cxnSp>
        <p:nvCxnSpPr>
          <p:cNvPr id="95" name="Conector recto de flecha 94">
            <a:extLst>
              <a:ext uri="{FF2B5EF4-FFF2-40B4-BE49-F238E27FC236}">
                <a16:creationId xmlns:a16="http://schemas.microsoft.com/office/drawing/2014/main" id="{901F30C7-0DC5-46AF-912B-160D0590302C}"/>
              </a:ext>
            </a:extLst>
          </p:cNvPr>
          <p:cNvCxnSpPr>
            <a:cxnSpLocks/>
            <a:endCxn id="226" idx="1"/>
          </p:cNvCxnSpPr>
          <p:nvPr/>
        </p:nvCxnSpPr>
        <p:spPr>
          <a:xfrm>
            <a:off x="38019037" y="7881319"/>
            <a:ext cx="2110048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: angular 44">
            <a:extLst>
              <a:ext uri="{FF2B5EF4-FFF2-40B4-BE49-F238E27FC236}">
                <a16:creationId xmlns:a16="http://schemas.microsoft.com/office/drawing/2014/main" id="{C3F27685-2D2D-41FF-8F7E-2BC1004FE712}"/>
              </a:ext>
            </a:extLst>
          </p:cNvPr>
          <p:cNvCxnSpPr>
            <a:cxnSpLocks/>
          </p:cNvCxnSpPr>
          <p:nvPr/>
        </p:nvCxnSpPr>
        <p:spPr>
          <a:xfrm>
            <a:off x="5938837" y="4885710"/>
            <a:ext cx="1875341" cy="198899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ector: angular 45">
            <a:extLst>
              <a:ext uri="{FF2B5EF4-FFF2-40B4-BE49-F238E27FC236}">
                <a16:creationId xmlns:a16="http://schemas.microsoft.com/office/drawing/2014/main" id="{ED2BC34B-57C4-4D8E-A7D2-2E3A2C1E5DA2}"/>
              </a:ext>
            </a:extLst>
          </p:cNvPr>
          <p:cNvCxnSpPr>
            <a:cxnSpLocks/>
            <a:stCxn id="55" idx="2"/>
            <a:endCxn id="53" idx="1"/>
          </p:cNvCxnSpPr>
          <p:nvPr/>
        </p:nvCxnSpPr>
        <p:spPr>
          <a:xfrm rot="16200000" flipH="1">
            <a:off x="8322637" y="11310960"/>
            <a:ext cx="5401246" cy="194353"/>
          </a:xfrm>
          <a:prstGeom prst="bentConnector2">
            <a:avLst/>
          </a:prstGeom>
          <a:ln w="28575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: angular 46">
            <a:extLst>
              <a:ext uri="{FF2B5EF4-FFF2-40B4-BE49-F238E27FC236}">
                <a16:creationId xmlns:a16="http://schemas.microsoft.com/office/drawing/2014/main" id="{70838DA1-59A9-446E-B3AB-29278C7DD41F}"/>
              </a:ext>
            </a:extLst>
          </p:cNvPr>
          <p:cNvCxnSpPr>
            <a:cxnSpLocks/>
            <a:stCxn id="55" idx="3"/>
            <a:endCxn id="50" idx="1"/>
          </p:cNvCxnSpPr>
          <p:nvPr/>
        </p:nvCxnSpPr>
        <p:spPr>
          <a:xfrm>
            <a:off x="12191825" y="7793691"/>
            <a:ext cx="1976612" cy="3090025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object 4">
            <a:extLst>
              <a:ext uri="{FF2B5EF4-FFF2-40B4-BE49-F238E27FC236}">
                <a16:creationId xmlns:a16="http://schemas.microsoft.com/office/drawing/2014/main" id="{8C458C2F-1AAA-42AC-8E70-ACE702D8D8BB}"/>
              </a:ext>
            </a:extLst>
          </p:cNvPr>
          <p:cNvSpPr txBox="1"/>
          <p:nvPr/>
        </p:nvSpPr>
        <p:spPr>
          <a:xfrm>
            <a:off x="14168437" y="9969893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Envía oficio para programación de bajas</a:t>
            </a:r>
            <a:endParaRPr sz="2400" dirty="0"/>
          </a:p>
        </p:txBody>
      </p:sp>
      <p:sp>
        <p:nvSpPr>
          <p:cNvPr id="51" name="object 4">
            <a:extLst>
              <a:ext uri="{FF2B5EF4-FFF2-40B4-BE49-F238E27FC236}">
                <a16:creationId xmlns:a16="http://schemas.microsoft.com/office/drawing/2014/main" id="{02A46D41-2942-41B8-BDD5-783202D27CD6}"/>
              </a:ext>
            </a:extLst>
          </p:cNvPr>
          <p:cNvSpPr txBox="1"/>
          <p:nvPr/>
        </p:nvSpPr>
        <p:spPr>
          <a:xfrm>
            <a:off x="14168437" y="13191331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oficio para programación de bajas</a:t>
            </a:r>
            <a:endParaRPr sz="2400" dirty="0"/>
          </a:p>
        </p:txBody>
      </p:sp>
      <p:sp>
        <p:nvSpPr>
          <p:cNvPr id="53" name="object 4">
            <a:extLst>
              <a:ext uri="{FF2B5EF4-FFF2-40B4-BE49-F238E27FC236}">
                <a16:creationId xmlns:a16="http://schemas.microsoft.com/office/drawing/2014/main" id="{5B66AD58-E0E4-4F6C-836D-E6C9BC12A83B}"/>
              </a:ext>
            </a:extLst>
          </p:cNvPr>
          <p:cNvSpPr txBox="1"/>
          <p:nvPr/>
        </p:nvSpPr>
        <p:spPr>
          <a:xfrm>
            <a:off x="11120437" y="13572331"/>
            <a:ext cx="2531482" cy="1072857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Equipo de Cómputo</a:t>
            </a:r>
            <a:endParaRPr sz="2400" dirty="0"/>
          </a:p>
        </p:txBody>
      </p:sp>
      <p:cxnSp>
        <p:nvCxnSpPr>
          <p:cNvPr id="57" name="Conector recto de flecha 56">
            <a:extLst>
              <a:ext uri="{FF2B5EF4-FFF2-40B4-BE49-F238E27FC236}">
                <a16:creationId xmlns:a16="http://schemas.microsoft.com/office/drawing/2014/main" id="{9889D70A-0745-4B6E-8801-4A61A4B4E1F5}"/>
              </a:ext>
            </a:extLst>
          </p:cNvPr>
          <p:cNvCxnSpPr>
            <a:cxnSpLocks/>
            <a:stCxn id="53" idx="3"/>
            <a:endCxn id="51" idx="1"/>
          </p:cNvCxnSpPr>
          <p:nvPr/>
        </p:nvCxnSpPr>
        <p:spPr>
          <a:xfrm flipV="1">
            <a:off x="13651919" y="14105154"/>
            <a:ext cx="516518" cy="3606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: angular 59">
            <a:extLst>
              <a:ext uri="{FF2B5EF4-FFF2-40B4-BE49-F238E27FC236}">
                <a16:creationId xmlns:a16="http://schemas.microsoft.com/office/drawing/2014/main" id="{604C0274-C8BE-4C86-8E1A-BE1B287A6273}"/>
              </a:ext>
            </a:extLst>
          </p:cNvPr>
          <p:cNvCxnSpPr>
            <a:cxnSpLocks/>
            <a:stCxn id="51" idx="3"/>
          </p:cNvCxnSpPr>
          <p:nvPr/>
        </p:nvCxnSpPr>
        <p:spPr>
          <a:xfrm flipV="1">
            <a:off x="16699919" y="10883716"/>
            <a:ext cx="492540" cy="3221438"/>
          </a:xfrm>
          <a:prstGeom prst="bentConnector2">
            <a:avLst/>
          </a:prstGeom>
          <a:ln w="28575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: angular 66">
            <a:extLst>
              <a:ext uri="{FF2B5EF4-FFF2-40B4-BE49-F238E27FC236}">
                <a16:creationId xmlns:a16="http://schemas.microsoft.com/office/drawing/2014/main" id="{87161C9F-C66C-4A33-99A1-CF7269ECC27A}"/>
              </a:ext>
            </a:extLst>
          </p:cNvPr>
          <p:cNvCxnSpPr>
            <a:cxnSpLocks/>
            <a:stCxn id="50" idx="3"/>
            <a:endCxn id="65" idx="2"/>
          </p:cNvCxnSpPr>
          <p:nvPr/>
        </p:nvCxnSpPr>
        <p:spPr>
          <a:xfrm flipV="1">
            <a:off x="16699919" y="8710909"/>
            <a:ext cx="492540" cy="2172807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bject 4">
            <a:extLst>
              <a:ext uri="{FF2B5EF4-FFF2-40B4-BE49-F238E27FC236}">
                <a16:creationId xmlns:a16="http://schemas.microsoft.com/office/drawing/2014/main" id="{EFC8E0AB-947F-47D3-A8D3-3242292BDA52}"/>
              </a:ext>
            </a:extLst>
          </p:cNvPr>
          <p:cNvSpPr txBox="1"/>
          <p:nvPr/>
        </p:nvSpPr>
        <p:spPr>
          <a:xfrm>
            <a:off x="21712237" y="9992372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copia de acta de baja.</a:t>
            </a:r>
            <a:endParaRPr sz="2400" dirty="0"/>
          </a:p>
        </p:txBody>
      </p:sp>
      <p:cxnSp>
        <p:nvCxnSpPr>
          <p:cNvPr id="71" name="Conector: angular 70">
            <a:extLst>
              <a:ext uri="{FF2B5EF4-FFF2-40B4-BE49-F238E27FC236}">
                <a16:creationId xmlns:a16="http://schemas.microsoft.com/office/drawing/2014/main" id="{1A8146D2-FEBC-4157-A491-A3DF31AB3478}"/>
              </a:ext>
            </a:extLst>
          </p:cNvPr>
          <p:cNvCxnSpPr>
            <a:cxnSpLocks/>
            <a:stCxn id="72" idx="3"/>
            <a:endCxn id="70" idx="0"/>
          </p:cNvCxnSpPr>
          <p:nvPr/>
        </p:nvCxnSpPr>
        <p:spPr>
          <a:xfrm>
            <a:off x="22414919" y="7781708"/>
            <a:ext cx="563059" cy="2210664"/>
          </a:xfrm>
          <a:prstGeom prst="bentConnector2">
            <a:avLst/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object 4">
            <a:extLst>
              <a:ext uri="{FF2B5EF4-FFF2-40B4-BE49-F238E27FC236}">
                <a16:creationId xmlns:a16="http://schemas.microsoft.com/office/drawing/2014/main" id="{10893D17-F9CE-4496-A766-53FED1593491}"/>
              </a:ext>
            </a:extLst>
          </p:cNvPr>
          <p:cNvSpPr txBox="1"/>
          <p:nvPr/>
        </p:nvSpPr>
        <p:spPr>
          <a:xfrm>
            <a:off x="23371755" y="13259451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copia de acta de baja.</a:t>
            </a:r>
          </a:p>
        </p:txBody>
      </p:sp>
      <p:cxnSp>
        <p:nvCxnSpPr>
          <p:cNvPr id="87" name="Conector recto de flecha 86">
            <a:extLst>
              <a:ext uri="{FF2B5EF4-FFF2-40B4-BE49-F238E27FC236}">
                <a16:creationId xmlns:a16="http://schemas.microsoft.com/office/drawing/2014/main" id="{68AE2ED4-11B7-4A52-8539-1E0A2BFB3605}"/>
              </a:ext>
            </a:extLst>
          </p:cNvPr>
          <p:cNvCxnSpPr>
            <a:cxnSpLocks/>
            <a:stCxn id="75" idx="0"/>
          </p:cNvCxnSpPr>
          <p:nvPr/>
        </p:nvCxnSpPr>
        <p:spPr>
          <a:xfrm flipV="1">
            <a:off x="24637496" y="7781708"/>
            <a:ext cx="23270" cy="547774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Conector recto de flecha 93">
            <a:extLst>
              <a:ext uri="{FF2B5EF4-FFF2-40B4-BE49-F238E27FC236}">
                <a16:creationId xmlns:a16="http://schemas.microsoft.com/office/drawing/2014/main" id="{ECAFE8B2-3B54-432F-BA72-C43C2FDD36F7}"/>
              </a:ext>
            </a:extLst>
          </p:cNvPr>
          <p:cNvCxnSpPr>
            <a:cxnSpLocks/>
            <a:stCxn id="70" idx="3"/>
          </p:cNvCxnSpPr>
          <p:nvPr/>
        </p:nvCxnSpPr>
        <p:spPr>
          <a:xfrm>
            <a:off x="24243719" y="10906195"/>
            <a:ext cx="353125" cy="0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object 4">
            <a:extLst>
              <a:ext uri="{FF2B5EF4-FFF2-40B4-BE49-F238E27FC236}">
                <a16:creationId xmlns:a16="http://schemas.microsoft.com/office/drawing/2014/main" id="{481D3F06-5E93-46F5-A15D-407581702D46}"/>
              </a:ext>
            </a:extLst>
          </p:cNvPr>
          <p:cNvSpPr txBox="1"/>
          <p:nvPr/>
        </p:nvSpPr>
        <p:spPr>
          <a:xfrm>
            <a:off x="31846837" y="6967496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Envía póliza de baja al departamento de contabilidad.</a:t>
            </a:r>
            <a:endParaRPr sz="2400" dirty="0"/>
          </a:p>
        </p:txBody>
      </p:sp>
      <p:cxnSp>
        <p:nvCxnSpPr>
          <p:cNvPr id="101" name="Conector recto de flecha 100">
            <a:extLst>
              <a:ext uri="{FF2B5EF4-FFF2-40B4-BE49-F238E27FC236}">
                <a16:creationId xmlns:a16="http://schemas.microsoft.com/office/drawing/2014/main" id="{64EE68E2-6AA7-4E44-A157-50E570CFBC64}"/>
              </a:ext>
            </a:extLst>
          </p:cNvPr>
          <p:cNvCxnSpPr>
            <a:cxnSpLocks/>
            <a:stCxn id="100" idx="3"/>
            <a:endCxn id="92" idx="1"/>
          </p:cNvCxnSpPr>
          <p:nvPr/>
        </p:nvCxnSpPr>
        <p:spPr>
          <a:xfrm>
            <a:off x="34378319" y="7881319"/>
            <a:ext cx="110923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: angular 42">
            <a:extLst>
              <a:ext uri="{FF2B5EF4-FFF2-40B4-BE49-F238E27FC236}">
                <a16:creationId xmlns:a16="http://schemas.microsoft.com/office/drawing/2014/main" id="{88ADA5E2-95F1-4553-87AA-6342D2E381CC}"/>
              </a:ext>
            </a:extLst>
          </p:cNvPr>
          <p:cNvCxnSpPr>
            <a:cxnSpLocks/>
            <a:stCxn id="72" idx="2"/>
            <a:endCxn id="75" idx="1"/>
          </p:cNvCxnSpPr>
          <p:nvPr/>
        </p:nvCxnSpPr>
        <p:spPr>
          <a:xfrm rot="16200000" flipH="1">
            <a:off x="19521595" y="10323113"/>
            <a:ext cx="5477743" cy="2222577"/>
          </a:xfrm>
          <a:prstGeom prst="bentConnector2">
            <a:avLst/>
          </a:prstGeom>
          <a:ln w="28575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681037" y="16925131"/>
            <a:ext cx="3827138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Fecha de Revisión: 01/09/2021</a:t>
            </a: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5938837" y="16931499"/>
            <a:ext cx="2321341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No. De Revisión: 0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39273827" y="16925131"/>
            <a:ext cx="1382110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CBP DF 02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374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2384</TotalTime>
  <Words>187</Words>
  <Application>Microsoft Office PowerPoint</Application>
  <PresentationFormat>Personalizado</PresentationFormat>
  <Paragraphs>48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Hugo Ballesteros</dc:creator>
  <cp:lastModifiedBy>Juan Carlos</cp:lastModifiedBy>
  <cp:revision>71</cp:revision>
  <cp:lastPrinted>2020-10-29T22:34:38Z</cp:lastPrinted>
  <dcterms:modified xsi:type="dcterms:W3CDTF">2022-10-24T18:42:15Z</dcterms:modified>
</cp:coreProperties>
</file>