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00" r:id="rId3"/>
    <p:sldId id="301" r:id="rId4"/>
    <p:sldId id="289" r:id="rId5"/>
    <p:sldId id="257" r:id="rId6"/>
    <p:sldId id="269" r:id="rId7"/>
    <p:sldId id="279" r:id="rId8"/>
    <p:sldId id="272" r:id="rId9"/>
    <p:sldId id="278" r:id="rId10"/>
    <p:sldId id="295" r:id="rId11"/>
    <p:sldId id="259" r:id="rId12"/>
    <p:sldId id="264" r:id="rId13"/>
    <p:sldId id="283" r:id="rId14"/>
    <p:sldId id="284" r:id="rId15"/>
    <p:sldId id="285" r:id="rId16"/>
    <p:sldId id="286" r:id="rId17"/>
    <p:sldId id="291" r:id="rId18"/>
    <p:sldId id="292" r:id="rId19"/>
    <p:sldId id="287" r:id="rId20"/>
    <p:sldId id="260" r:id="rId21"/>
    <p:sldId id="261" r:id="rId22"/>
    <p:sldId id="262" r:id="rId23"/>
    <p:sldId id="263" r:id="rId24"/>
    <p:sldId id="294" r:id="rId25"/>
    <p:sldId id="296" r:id="rId26"/>
    <p:sldId id="297" r:id="rId27"/>
    <p:sldId id="298" r:id="rId28"/>
    <p:sldId id="288" r:id="rId29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52FF"/>
    <a:srgbClr val="DF1CFF"/>
    <a:srgbClr val="720070"/>
    <a:srgbClr val="FFE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Estilo claro 2 - Énfasi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41" autoAdjust="0"/>
  </p:normalViewPr>
  <p:slideViewPr>
    <p:cSldViewPr>
      <p:cViewPr>
        <p:scale>
          <a:sx n="90" d="100"/>
          <a:sy n="90" d="100"/>
        </p:scale>
        <p:origin x="-392" y="-8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B31B71-1D2D-D847-9526-BF1C4DCB07ED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3F26722-CDDD-7047-B8E9-8196BDE21CD5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Dirección Académica</a:t>
          </a:r>
          <a:endParaRPr lang="es-ES_tradnl" dirty="0">
            <a:solidFill>
              <a:srgbClr val="660066"/>
            </a:solidFill>
          </a:endParaRPr>
        </a:p>
      </dgm:t>
    </dgm:pt>
    <dgm:pt modelId="{9E47C578-8B1A-F143-AD8F-B8980CE4BAC1}" type="parTrans" cxnId="{801E3AFE-3B7D-6241-B294-0BEAF26E30FE}">
      <dgm:prSet/>
      <dgm:spPr/>
      <dgm:t>
        <a:bodyPr/>
        <a:lstStyle/>
        <a:p>
          <a:endParaRPr lang="es-ES_tradnl"/>
        </a:p>
      </dgm:t>
    </dgm:pt>
    <dgm:pt modelId="{0EA9F91E-C2E6-D741-9978-DFEBD2FF74FD}" type="sibTrans" cxnId="{801E3AFE-3B7D-6241-B294-0BEAF26E30FE}">
      <dgm:prSet/>
      <dgm:spPr/>
      <dgm:t>
        <a:bodyPr/>
        <a:lstStyle/>
        <a:p>
          <a:endParaRPr lang="es-ES_tradnl"/>
        </a:p>
      </dgm:t>
    </dgm:pt>
    <dgm:pt modelId="{13B93843-E633-E442-BC46-C7561E153A9B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Coordinación General del SUBA</a:t>
          </a:r>
          <a:endParaRPr lang="es-ES_tradnl" dirty="0">
            <a:solidFill>
              <a:srgbClr val="660066"/>
            </a:solidFill>
          </a:endParaRPr>
        </a:p>
      </dgm:t>
    </dgm:pt>
    <dgm:pt modelId="{4C04A7D6-4D6F-6A42-8EFE-9FAB78A0B866}" type="parTrans" cxnId="{AB6EB5B1-4144-0B4E-BC76-C8AD00063F69}">
      <dgm:prSet/>
      <dgm:spPr/>
      <dgm:t>
        <a:bodyPr/>
        <a:lstStyle/>
        <a:p>
          <a:endParaRPr lang="es-ES_tradnl"/>
        </a:p>
      </dgm:t>
    </dgm:pt>
    <dgm:pt modelId="{18034EB1-7F4C-0C43-B40E-BC05054501A8}" type="sibTrans" cxnId="{AB6EB5B1-4144-0B4E-BC76-C8AD00063F69}">
      <dgm:prSet/>
      <dgm:spPr/>
      <dgm:t>
        <a:bodyPr/>
        <a:lstStyle/>
        <a:p>
          <a:endParaRPr lang="es-ES_tradnl"/>
        </a:p>
      </dgm:t>
    </dgm:pt>
    <dgm:pt modelId="{0E5E5004-CBF7-C940-8688-30C12D4D0DC1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DES Salud</a:t>
          </a:r>
        </a:p>
        <a:p>
          <a:r>
            <a:rPr lang="es-ES_tradnl" dirty="0" smtClean="0">
              <a:solidFill>
                <a:srgbClr val="660066"/>
              </a:solidFill>
            </a:rPr>
            <a:t>DES Ingenierías</a:t>
          </a:r>
        </a:p>
        <a:p>
          <a:r>
            <a:rPr lang="es-ES_tradnl" dirty="0" smtClean="0">
              <a:solidFill>
                <a:srgbClr val="660066"/>
              </a:solidFill>
            </a:rPr>
            <a:t>Biblioteca Central</a:t>
          </a:r>
        </a:p>
        <a:p>
          <a:r>
            <a:rPr lang="es-ES_tradnl" dirty="0" smtClean="0">
              <a:solidFill>
                <a:srgbClr val="660066"/>
              </a:solidFill>
            </a:rPr>
            <a:t>Archivo Histórico</a:t>
          </a:r>
        </a:p>
        <a:p>
          <a:r>
            <a:rPr lang="es-MX" dirty="0" smtClean="0">
              <a:solidFill>
                <a:srgbClr val="660066"/>
              </a:solidFill>
            </a:rPr>
            <a:t>Unidad de Sistema de Gestión Integral</a:t>
          </a:r>
          <a:endParaRPr lang="es-ES_tradnl" dirty="0" smtClean="0">
            <a:solidFill>
              <a:srgbClr val="660066"/>
            </a:solidFill>
          </a:endParaRPr>
        </a:p>
        <a:p>
          <a:r>
            <a:rPr lang="es-ES_tradnl" dirty="0" smtClean="0">
              <a:solidFill>
                <a:srgbClr val="660066"/>
              </a:solidFill>
            </a:rPr>
            <a:t>Unidad de Difusión de Bases de Datos</a:t>
          </a:r>
        </a:p>
        <a:p>
          <a:r>
            <a:rPr lang="es-ES_tradnl" dirty="0" smtClean="0">
              <a:solidFill>
                <a:srgbClr val="660066"/>
              </a:solidFill>
            </a:rPr>
            <a:t>Unidad de Procesos Técnicos</a:t>
          </a:r>
        </a:p>
        <a:p>
          <a:r>
            <a:rPr lang="es-MX" dirty="0" smtClean="0">
              <a:solidFill>
                <a:srgbClr val="660066"/>
              </a:solidFill>
            </a:rPr>
            <a:t>Unidad de Concentración de Datos</a:t>
          </a:r>
        </a:p>
        <a:p>
          <a:r>
            <a:rPr lang="es-MX" dirty="0" smtClean="0">
              <a:solidFill>
                <a:srgbClr val="660066"/>
              </a:solidFill>
            </a:rPr>
            <a:t>Unidad de Sistemas</a:t>
          </a:r>
          <a:endParaRPr lang="es-ES_tradnl" dirty="0">
            <a:solidFill>
              <a:srgbClr val="660066"/>
            </a:solidFill>
          </a:endParaRPr>
        </a:p>
      </dgm:t>
    </dgm:pt>
    <dgm:pt modelId="{F4B525C0-32CF-D24C-82FD-35B7C30B48AE}" type="parTrans" cxnId="{06F24BD8-9AF9-9E44-8432-DC60E0A41231}">
      <dgm:prSet/>
      <dgm:spPr/>
      <dgm:t>
        <a:bodyPr/>
        <a:lstStyle/>
        <a:p>
          <a:endParaRPr lang="es-ES_tradnl"/>
        </a:p>
      </dgm:t>
    </dgm:pt>
    <dgm:pt modelId="{E82ED7BB-1E2A-5A42-94ED-B5CB7E5FDDFB}" type="sibTrans" cxnId="{06F24BD8-9AF9-9E44-8432-DC60E0A41231}">
      <dgm:prSet/>
      <dgm:spPr/>
      <dgm:t>
        <a:bodyPr/>
        <a:lstStyle/>
        <a:p>
          <a:endParaRPr lang="es-ES_tradnl"/>
        </a:p>
      </dgm:t>
    </dgm:pt>
    <dgm:pt modelId="{E912D010-F4AD-9244-B490-1E491826CF6C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Bibliotecas por Facultades</a:t>
          </a:r>
          <a:endParaRPr lang="es-ES_tradnl" dirty="0">
            <a:solidFill>
              <a:srgbClr val="660066"/>
            </a:solidFill>
          </a:endParaRPr>
        </a:p>
      </dgm:t>
    </dgm:pt>
    <dgm:pt modelId="{A12863E8-016A-B54C-A8BF-7D3FEB30DFFE}" type="parTrans" cxnId="{BCD16159-8136-9547-A285-AA8832D3EB3E}">
      <dgm:prSet/>
      <dgm:spPr>
        <a:ln>
          <a:noFill/>
        </a:ln>
      </dgm:spPr>
      <dgm:t>
        <a:bodyPr/>
        <a:lstStyle/>
        <a:p>
          <a:endParaRPr lang="es-ES_tradnl"/>
        </a:p>
      </dgm:t>
    </dgm:pt>
    <dgm:pt modelId="{6FF1BB85-69C2-9B4D-809F-509F9BD3D1A6}" type="sibTrans" cxnId="{BCD16159-8136-9547-A285-AA8832D3EB3E}">
      <dgm:prSet/>
      <dgm:spPr/>
      <dgm:t>
        <a:bodyPr/>
        <a:lstStyle/>
        <a:p>
          <a:endParaRPr lang="es-ES_tradnl"/>
        </a:p>
      </dgm:t>
    </dgm:pt>
    <dgm:pt modelId="{CBF00FB3-799C-1540-BE9D-DD4A5A5D4897}">
      <dgm:prSet phldrT="[Texto]"/>
      <dgm:spPr/>
      <dgm:t>
        <a:bodyPr/>
        <a:lstStyle/>
        <a:p>
          <a:r>
            <a:rPr lang="es-ES_tradnl" dirty="0" smtClean="0">
              <a:solidFill>
                <a:srgbClr val="660066"/>
              </a:solidFill>
            </a:rPr>
            <a:t>Zootecnia y Ecología</a:t>
          </a:r>
        </a:p>
        <a:p>
          <a:r>
            <a:rPr lang="es-ES_tradnl" dirty="0" smtClean="0">
              <a:solidFill>
                <a:srgbClr val="660066"/>
              </a:solidFill>
            </a:rPr>
            <a:t>Ciencias Agrícolas  Forestales</a:t>
          </a:r>
        </a:p>
        <a:p>
          <a:r>
            <a:rPr lang="es-ES_tradnl" dirty="0" smtClean="0">
              <a:solidFill>
                <a:srgbClr val="660066"/>
              </a:solidFill>
            </a:rPr>
            <a:t>Ciencias </a:t>
          </a:r>
          <a:r>
            <a:rPr lang="es-ES_tradnl" dirty="0" err="1" smtClean="0">
              <a:solidFill>
                <a:srgbClr val="660066"/>
              </a:solidFill>
            </a:rPr>
            <a:t>Agrotecnológicas</a:t>
          </a:r>
          <a:r>
            <a:rPr lang="es-ES_tradnl" dirty="0" smtClean="0">
              <a:solidFill>
                <a:srgbClr val="660066"/>
              </a:solidFill>
            </a:rPr>
            <a:t>  (Chihuahua /Cuauhtémoc)</a:t>
          </a:r>
        </a:p>
        <a:p>
          <a:r>
            <a:rPr lang="es-ES_tradnl" dirty="0" smtClean="0">
              <a:solidFill>
                <a:srgbClr val="660066"/>
              </a:solidFill>
            </a:rPr>
            <a:t>Derecho</a:t>
          </a:r>
        </a:p>
        <a:p>
          <a:r>
            <a:rPr lang="es-ES_tradnl" dirty="0" smtClean="0">
              <a:solidFill>
                <a:srgbClr val="660066"/>
              </a:solidFill>
            </a:rPr>
            <a:t>Filosofía y Letras</a:t>
          </a:r>
        </a:p>
        <a:p>
          <a:r>
            <a:rPr lang="es-ES_tradnl" dirty="0" smtClean="0">
              <a:solidFill>
                <a:srgbClr val="660066"/>
              </a:solidFill>
            </a:rPr>
            <a:t>Artes</a:t>
          </a:r>
        </a:p>
        <a:p>
          <a:r>
            <a:rPr lang="es-ES_tradnl" dirty="0" smtClean="0">
              <a:solidFill>
                <a:srgbClr val="660066"/>
              </a:solidFill>
            </a:rPr>
            <a:t>Contaduría y Administración (Chihuahua /  </a:t>
          </a:r>
          <a:r>
            <a:rPr lang="es-ES_tradnl" dirty="0" err="1" smtClean="0">
              <a:solidFill>
                <a:srgbClr val="660066"/>
              </a:solidFill>
            </a:rPr>
            <a:t>Ext.Delicias</a:t>
          </a:r>
          <a:r>
            <a:rPr lang="es-ES_tradnl" dirty="0" smtClean="0">
              <a:solidFill>
                <a:srgbClr val="660066"/>
              </a:solidFill>
            </a:rPr>
            <a:t> / </a:t>
          </a:r>
          <a:r>
            <a:rPr lang="es-ES_tradnl" dirty="0" err="1" smtClean="0">
              <a:solidFill>
                <a:srgbClr val="660066"/>
              </a:solidFill>
            </a:rPr>
            <a:t>Ext</a:t>
          </a:r>
          <a:r>
            <a:rPr lang="es-ES_tradnl" dirty="0" smtClean="0">
              <a:solidFill>
                <a:srgbClr val="660066"/>
              </a:solidFill>
            </a:rPr>
            <a:t> Camargo)</a:t>
          </a:r>
        </a:p>
        <a:p>
          <a:r>
            <a:rPr lang="es-ES_tradnl" dirty="0" smtClean="0">
              <a:solidFill>
                <a:srgbClr val="660066"/>
              </a:solidFill>
            </a:rPr>
            <a:t>Economía Internacional (Chihuahua/Parral)</a:t>
          </a:r>
        </a:p>
        <a:p>
          <a:r>
            <a:rPr lang="es-ES_tradnl" dirty="0" smtClean="0">
              <a:solidFill>
                <a:srgbClr val="660066"/>
              </a:solidFill>
            </a:rPr>
            <a:t>Ciencias Políticas y Sociales (Chihuahua/Juárez)</a:t>
          </a:r>
        </a:p>
        <a:p>
          <a:r>
            <a:rPr lang="es-ES_tradnl" dirty="0" smtClean="0">
              <a:solidFill>
                <a:srgbClr val="660066"/>
              </a:solidFill>
            </a:rPr>
            <a:t>Educación Física y Ciencias del Deporte</a:t>
          </a:r>
        </a:p>
        <a:p>
          <a:r>
            <a:rPr lang="es-ES_tradnl" dirty="0" smtClean="0">
              <a:solidFill>
                <a:srgbClr val="660066"/>
              </a:solidFill>
            </a:rPr>
            <a:t>Odontología</a:t>
          </a:r>
        </a:p>
        <a:p>
          <a:r>
            <a:rPr lang="es-ES_tradnl" dirty="0" smtClean="0">
              <a:solidFill>
                <a:srgbClr val="660066"/>
              </a:solidFill>
            </a:rPr>
            <a:t>Medicina  Colón / Hidalgo del Parral</a:t>
          </a:r>
        </a:p>
        <a:p>
          <a:r>
            <a:rPr lang="es-ES_tradnl" dirty="0" smtClean="0">
              <a:solidFill>
                <a:srgbClr val="660066"/>
              </a:solidFill>
            </a:rPr>
            <a:t>Enfermería y Nutriología Hidalgo del Parral</a:t>
          </a:r>
          <a:endParaRPr lang="es-ES_tradnl" dirty="0">
            <a:solidFill>
              <a:srgbClr val="660066"/>
            </a:solidFill>
          </a:endParaRPr>
        </a:p>
      </dgm:t>
    </dgm:pt>
    <dgm:pt modelId="{98E399DF-7634-4147-A963-865E83AB3951}" type="parTrans" cxnId="{84F73A7A-708F-5444-8989-BCD829D10898}">
      <dgm:prSet/>
      <dgm:spPr/>
      <dgm:t>
        <a:bodyPr/>
        <a:lstStyle/>
        <a:p>
          <a:endParaRPr lang="es-ES_tradnl"/>
        </a:p>
      </dgm:t>
    </dgm:pt>
    <dgm:pt modelId="{6C51121E-FA95-FC49-A941-99F2053859DB}" type="sibTrans" cxnId="{84F73A7A-708F-5444-8989-BCD829D10898}">
      <dgm:prSet/>
      <dgm:spPr/>
      <dgm:t>
        <a:bodyPr/>
        <a:lstStyle/>
        <a:p>
          <a:endParaRPr lang="es-ES_tradnl"/>
        </a:p>
      </dgm:t>
    </dgm:pt>
    <dgm:pt modelId="{B8E37510-FEA0-464B-B5D6-B79C6041BD35}" type="pres">
      <dgm:prSet presAssocID="{D2B31B71-1D2D-D847-9526-BF1C4DCB07E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_tradnl"/>
        </a:p>
      </dgm:t>
    </dgm:pt>
    <dgm:pt modelId="{B2B27484-3767-6E49-8012-96D7267E69B8}" type="pres">
      <dgm:prSet presAssocID="{13F26722-CDDD-7047-B8E9-8196BDE21CD5}" presName="hierRoot1" presStyleCnt="0"/>
      <dgm:spPr/>
    </dgm:pt>
    <dgm:pt modelId="{DB581435-EC9A-6E48-978D-36915AE2E820}" type="pres">
      <dgm:prSet presAssocID="{13F26722-CDDD-7047-B8E9-8196BDE21CD5}" presName="composite" presStyleCnt="0"/>
      <dgm:spPr/>
    </dgm:pt>
    <dgm:pt modelId="{A40E461F-587E-984B-8B7D-92CDFBB317D6}" type="pres">
      <dgm:prSet presAssocID="{13F26722-CDDD-7047-B8E9-8196BDE21CD5}" presName="background" presStyleLbl="node0" presStyleIdx="0" presStyleCnt="1"/>
      <dgm:spPr>
        <a:solidFill>
          <a:srgbClr val="FFEA5B"/>
        </a:solidFill>
        <a:ln>
          <a:noFill/>
        </a:ln>
        <a:effectLst>
          <a:glow rad="101600">
            <a:schemeClr val="accent6">
              <a:lumMod val="40000"/>
              <a:lumOff val="60000"/>
              <a:alpha val="75000"/>
            </a:schemeClr>
          </a:glow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gm:spPr>
    </dgm:pt>
    <dgm:pt modelId="{90139E19-A0C6-574A-BF70-F9F2F7495DAC}" type="pres">
      <dgm:prSet presAssocID="{13F26722-CDDD-7047-B8E9-8196BDE21CD5}" presName="text" presStyleLbl="fgAcc0" presStyleIdx="0" presStyleCnt="1" custScaleY="22780" custLinFactNeighborX="-10076" custLinFactNeighborY="-12102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7E7B0732-ACBE-C64F-BC47-2FFBBB42FD70}" type="pres">
      <dgm:prSet presAssocID="{13F26722-CDDD-7047-B8E9-8196BDE21CD5}" presName="hierChild2" presStyleCnt="0"/>
      <dgm:spPr/>
    </dgm:pt>
    <dgm:pt modelId="{70EE5277-7E4A-194D-9BC5-3EDF9E89D827}" type="pres">
      <dgm:prSet presAssocID="{4C04A7D6-4D6F-6A42-8EFE-9FAB78A0B866}" presName="Name10" presStyleLbl="parChTrans1D2" presStyleIdx="0" presStyleCnt="2"/>
      <dgm:spPr/>
      <dgm:t>
        <a:bodyPr/>
        <a:lstStyle/>
        <a:p>
          <a:endParaRPr lang="es-ES_tradnl"/>
        </a:p>
      </dgm:t>
    </dgm:pt>
    <dgm:pt modelId="{43517C7F-A327-2442-A5F3-3EAD2FB7C4B3}" type="pres">
      <dgm:prSet presAssocID="{13B93843-E633-E442-BC46-C7561E153A9B}" presName="hierRoot2" presStyleCnt="0"/>
      <dgm:spPr/>
    </dgm:pt>
    <dgm:pt modelId="{CC27E8E1-4E51-774C-8673-65BD6FA5E962}" type="pres">
      <dgm:prSet presAssocID="{13B93843-E633-E442-BC46-C7561E153A9B}" presName="composite2" presStyleCnt="0"/>
      <dgm:spPr/>
    </dgm:pt>
    <dgm:pt modelId="{A7192008-39C8-F245-A30D-CD5D7007A20A}" type="pres">
      <dgm:prSet presAssocID="{13B93843-E633-E442-BC46-C7561E153A9B}" presName="background2" presStyleLbl="node2" presStyleIdx="0" presStyleCnt="2"/>
      <dgm:spPr>
        <a:solidFill>
          <a:srgbClr val="720070"/>
        </a:solidFill>
        <a:effectLst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gm:spPr>
    </dgm:pt>
    <dgm:pt modelId="{60B0A668-C6F6-FD4B-B40C-0D7AC2CA627C}" type="pres">
      <dgm:prSet presAssocID="{13B93843-E633-E442-BC46-C7561E153A9B}" presName="text2" presStyleLbl="fgAcc2" presStyleIdx="0" presStyleCnt="2" custScaleY="21713" custLinFactNeighborX="1852" custLinFactNeighborY="-38946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700B662D-2FF7-0F47-8C0F-114376F274C0}" type="pres">
      <dgm:prSet presAssocID="{13B93843-E633-E442-BC46-C7561E153A9B}" presName="hierChild3" presStyleCnt="0"/>
      <dgm:spPr/>
    </dgm:pt>
    <dgm:pt modelId="{46708B7C-3925-604D-9735-4C4C6B98A632}" type="pres">
      <dgm:prSet presAssocID="{F4B525C0-32CF-D24C-82FD-35B7C30B48AE}" presName="Name17" presStyleLbl="parChTrans1D3" presStyleIdx="0" presStyleCnt="2"/>
      <dgm:spPr/>
      <dgm:t>
        <a:bodyPr/>
        <a:lstStyle/>
        <a:p>
          <a:endParaRPr lang="es-ES_tradnl"/>
        </a:p>
      </dgm:t>
    </dgm:pt>
    <dgm:pt modelId="{CE3A0BF7-4118-404A-B7A7-E8B5AC03D2F9}" type="pres">
      <dgm:prSet presAssocID="{0E5E5004-CBF7-C940-8688-30C12D4D0DC1}" presName="hierRoot3" presStyleCnt="0"/>
      <dgm:spPr/>
    </dgm:pt>
    <dgm:pt modelId="{6F76B618-A63A-354B-9142-81537954EA04}" type="pres">
      <dgm:prSet presAssocID="{0E5E5004-CBF7-C940-8688-30C12D4D0DC1}" presName="composite3" presStyleCnt="0"/>
      <dgm:spPr/>
    </dgm:pt>
    <dgm:pt modelId="{782DC2DD-313C-564C-9779-085FF86890BF}" type="pres">
      <dgm:prSet presAssocID="{0E5E5004-CBF7-C940-8688-30C12D4D0DC1}" presName="background3" presStyleLbl="node3" presStyleIdx="0" presStyleCnt="2"/>
      <dgm:spPr>
        <a:solidFill>
          <a:srgbClr val="DD52FF"/>
        </a:solidFill>
      </dgm:spPr>
    </dgm:pt>
    <dgm:pt modelId="{5982DFAA-6C7F-6B4C-B983-A65D842A8112}" type="pres">
      <dgm:prSet presAssocID="{0E5E5004-CBF7-C940-8688-30C12D4D0DC1}" presName="text3" presStyleLbl="fgAcc3" presStyleIdx="0" presStyleCnt="2" custScaleY="142162" custLinFactNeighborX="-12146" custLinFactNeighborY="-51273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FAF7BB98-6DC7-A145-B324-DB42FC0BDD52}" type="pres">
      <dgm:prSet presAssocID="{0E5E5004-CBF7-C940-8688-30C12D4D0DC1}" presName="hierChild4" presStyleCnt="0"/>
      <dgm:spPr/>
    </dgm:pt>
    <dgm:pt modelId="{0340FC8F-A4A5-1E4A-B6FD-1253C3D7CBAF}" type="pres">
      <dgm:prSet presAssocID="{A12863E8-016A-B54C-A8BF-7D3FEB30DFFE}" presName="Name10" presStyleLbl="parChTrans1D2" presStyleIdx="1" presStyleCnt="2"/>
      <dgm:spPr/>
      <dgm:t>
        <a:bodyPr/>
        <a:lstStyle/>
        <a:p>
          <a:endParaRPr lang="es-ES_tradnl"/>
        </a:p>
      </dgm:t>
    </dgm:pt>
    <dgm:pt modelId="{54C143F7-05E8-5F4D-8B22-1D7D65ECDB4B}" type="pres">
      <dgm:prSet presAssocID="{E912D010-F4AD-9244-B490-1E491826CF6C}" presName="hierRoot2" presStyleCnt="0"/>
      <dgm:spPr/>
    </dgm:pt>
    <dgm:pt modelId="{964FEE48-16B5-AF45-A866-E774461BC6DB}" type="pres">
      <dgm:prSet presAssocID="{E912D010-F4AD-9244-B490-1E491826CF6C}" presName="composite2" presStyleCnt="0"/>
      <dgm:spPr/>
    </dgm:pt>
    <dgm:pt modelId="{3EAB8B6C-0D22-F74D-AE4A-595C008C5DFC}" type="pres">
      <dgm:prSet presAssocID="{E912D010-F4AD-9244-B490-1E491826CF6C}" presName="background2" presStyleLbl="node2" presStyleIdx="1" presStyleCnt="2"/>
      <dgm:spPr>
        <a:solidFill>
          <a:srgbClr val="720070"/>
        </a:solidFill>
        <a:effectLst/>
      </dgm:spPr>
    </dgm:pt>
    <dgm:pt modelId="{B800028E-825D-F942-8DC9-38897A6E1463}" type="pres">
      <dgm:prSet presAssocID="{E912D010-F4AD-9244-B490-1E491826CF6C}" presName="text2" presStyleLbl="fgAcc2" presStyleIdx="1" presStyleCnt="2" custScaleY="21713" custLinFactNeighborX="-5556" custLinFactNeighborY="-34588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035DC7E0-4099-584B-A6E6-587695287967}" type="pres">
      <dgm:prSet presAssocID="{E912D010-F4AD-9244-B490-1E491826CF6C}" presName="hierChild3" presStyleCnt="0"/>
      <dgm:spPr/>
    </dgm:pt>
    <dgm:pt modelId="{6560D5B6-9CFD-DC44-8FD0-A5AA08EF52D4}" type="pres">
      <dgm:prSet presAssocID="{98E399DF-7634-4147-A963-865E83AB3951}" presName="Name17" presStyleLbl="parChTrans1D3" presStyleIdx="1" presStyleCnt="2"/>
      <dgm:spPr/>
      <dgm:t>
        <a:bodyPr/>
        <a:lstStyle/>
        <a:p>
          <a:endParaRPr lang="es-ES_tradnl"/>
        </a:p>
      </dgm:t>
    </dgm:pt>
    <dgm:pt modelId="{F815542B-02A7-004C-9984-C7499AAE4BB5}" type="pres">
      <dgm:prSet presAssocID="{CBF00FB3-799C-1540-BE9D-DD4A5A5D4897}" presName="hierRoot3" presStyleCnt="0"/>
      <dgm:spPr/>
    </dgm:pt>
    <dgm:pt modelId="{72C0AFF0-9D1B-834D-9B35-6C8BFE7A314C}" type="pres">
      <dgm:prSet presAssocID="{CBF00FB3-799C-1540-BE9D-DD4A5A5D4897}" presName="composite3" presStyleCnt="0"/>
      <dgm:spPr/>
    </dgm:pt>
    <dgm:pt modelId="{03029031-076A-5D4A-80FE-5C7C7FD6410A}" type="pres">
      <dgm:prSet presAssocID="{CBF00FB3-799C-1540-BE9D-DD4A5A5D4897}" presName="background3" presStyleLbl="node3" presStyleIdx="1" presStyleCnt="2"/>
      <dgm:spPr>
        <a:solidFill>
          <a:srgbClr val="DF1CFF"/>
        </a:solidFill>
      </dgm:spPr>
    </dgm:pt>
    <dgm:pt modelId="{E1FC0A45-A580-034D-A312-F1EB59341CD9}" type="pres">
      <dgm:prSet presAssocID="{CBF00FB3-799C-1540-BE9D-DD4A5A5D4897}" presName="text3" presStyleLbl="fgAcc3" presStyleIdx="1" presStyleCnt="2" custScaleY="130644" custLinFactNeighborX="-7701" custLinFactNeighborY="-51656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953B0805-D633-B448-9A25-390469926745}" type="pres">
      <dgm:prSet presAssocID="{CBF00FB3-799C-1540-BE9D-DD4A5A5D4897}" presName="hierChild4" presStyleCnt="0"/>
      <dgm:spPr/>
    </dgm:pt>
  </dgm:ptLst>
  <dgm:cxnLst>
    <dgm:cxn modelId="{109AB9F1-2143-4E05-AECB-7EC26842A8B7}" type="presOf" srcId="{E912D010-F4AD-9244-B490-1E491826CF6C}" destId="{B800028E-825D-F942-8DC9-38897A6E1463}" srcOrd="0" destOrd="0" presId="urn:microsoft.com/office/officeart/2005/8/layout/hierarchy1"/>
    <dgm:cxn modelId="{20C94FFD-07CD-4F7A-869E-AEEC4C540231}" type="presOf" srcId="{98E399DF-7634-4147-A963-865E83AB3951}" destId="{6560D5B6-9CFD-DC44-8FD0-A5AA08EF52D4}" srcOrd="0" destOrd="0" presId="urn:microsoft.com/office/officeart/2005/8/layout/hierarchy1"/>
    <dgm:cxn modelId="{9DE79801-56D4-45B5-AA5E-C7FD73B24EFF}" type="presOf" srcId="{13B93843-E633-E442-BC46-C7561E153A9B}" destId="{60B0A668-C6F6-FD4B-B40C-0D7AC2CA627C}" srcOrd="0" destOrd="0" presId="urn:microsoft.com/office/officeart/2005/8/layout/hierarchy1"/>
    <dgm:cxn modelId="{84F73A7A-708F-5444-8989-BCD829D10898}" srcId="{E912D010-F4AD-9244-B490-1E491826CF6C}" destId="{CBF00FB3-799C-1540-BE9D-DD4A5A5D4897}" srcOrd="0" destOrd="0" parTransId="{98E399DF-7634-4147-A963-865E83AB3951}" sibTransId="{6C51121E-FA95-FC49-A941-99F2053859DB}"/>
    <dgm:cxn modelId="{BCD16159-8136-9547-A285-AA8832D3EB3E}" srcId="{13F26722-CDDD-7047-B8E9-8196BDE21CD5}" destId="{E912D010-F4AD-9244-B490-1E491826CF6C}" srcOrd="1" destOrd="0" parTransId="{A12863E8-016A-B54C-A8BF-7D3FEB30DFFE}" sibTransId="{6FF1BB85-69C2-9B4D-809F-509F9BD3D1A6}"/>
    <dgm:cxn modelId="{335BAAD3-4636-476D-8253-4688C644F328}" type="presOf" srcId="{D2B31B71-1D2D-D847-9526-BF1C4DCB07ED}" destId="{B8E37510-FEA0-464B-B5D6-B79C6041BD35}" srcOrd="0" destOrd="0" presId="urn:microsoft.com/office/officeart/2005/8/layout/hierarchy1"/>
    <dgm:cxn modelId="{AB6EB5B1-4144-0B4E-BC76-C8AD00063F69}" srcId="{13F26722-CDDD-7047-B8E9-8196BDE21CD5}" destId="{13B93843-E633-E442-BC46-C7561E153A9B}" srcOrd="0" destOrd="0" parTransId="{4C04A7D6-4D6F-6A42-8EFE-9FAB78A0B866}" sibTransId="{18034EB1-7F4C-0C43-B40E-BC05054501A8}"/>
    <dgm:cxn modelId="{A7DBE3A4-E49B-446A-BC6B-6DFB836D6D19}" type="presOf" srcId="{13F26722-CDDD-7047-B8E9-8196BDE21CD5}" destId="{90139E19-A0C6-574A-BF70-F9F2F7495DAC}" srcOrd="0" destOrd="0" presId="urn:microsoft.com/office/officeart/2005/8/layout/hierarchy1"/>
    <dgm:cxn modelId="{0DDF2FD5-C8BE-4264-B3E8-463A17A1A73F}" type="presOf" srcId="{0E5E5004-CBF7-C940-8688-30C12D4D0DC1}" destId="{5982DFAA-6C7F-6B4C-B983-A65D842A8112}" srcOrd="0" destOrd="0" presId="urn:microsoft.com/office/officeart/2005/8/layout/hierarchy1"/>
    <dgm:cxn modelId="{801E3AFE-3B7D-6241-B294-0BEAF26E30FE}" srcId="{D2B31B71-1D2D-D847-9526-BF1C4DCB07ED}" destId="{13F26722-CDDD-7047-B8E9-8196BDE21CD5}" srcOrd="0" destOrd="0" parTransId="{9E47C578-8B1A-F143-AD8F-B8980CE4BAC1}" sibTransId="{0EA9F91E-C2E6-D741-9978-DFEBD2FF74FD}"/>
    <dgm:cxn modelId="{06F24BD8-9AF9-9E44-8432-DC60E0A41231}" srcId="{13B93843-E633-E442-BC46-C7561E153A9B}" destId="{0E5E5004-CBF7-C940-8688-30C12D4D0DC1}" srcOrd="0" destOrd="0" parTransId="{F4B525C0-32CF-D24C-82FD-35B7C30B48AE}" sibTransId="{E82ED7BB-1E2A-5A42-94ED-B5CB7E5FDDFB}"/>
    <dgm:cxn modelId="{C6FF89E8-77E2-4264-A22C-C74D9FCB49F9}" type="presOf" srcId="{4C04A7D6-4D6F-6A42-8EFE-9FAB78A0B866}" destId="{70EE5277-7E4A-194D-9BC5-3EDF9E89D827}" srcOrd="0" destOrd="0" presId="urn:microsoft.com/office/officeart/2005/8/layout/hierarchy1"/>
    <dgm:cxn modelId="{F7C66AB7-C963-49C5-ABC0-2BC6EDA7CB18}" type="presOf" srcId="{F4B525C0-32CF-D24C-82FD-35B7C30B48AE}" destId="{46708B7C-3925-604D-9735-4C4C6B98A632}" srcOrd="0" destOrd="0" presId="urn:microsoft.com/office/officeart/2005/8/layout/hierarchy1"/>
    <dgm:cxn modelId="{563B11CD-FB95-4CC8-AE82-01AD005A7E09}" type="presOf" srcId="{CBF00FB3-799C-1540-BE9D-DD4A5A5D4897}" destId="{E1FC0A45-A580-034D-A312-F1EB59341CD9}" srcOrd="0" destOrd="0" presId="urn:microsoft.com/office/officeart/2005/8/layout/hierarchy1"/>
    <dgm:cxn modelId="{95FC6564-D847-457F-B5E3-848F942E1A40}" type="presOf" srcId="{A12863E8-016A-B54C-A8BF-7D3FEB30DFFE}" destId="{0340FC8F-A4A5-1E4A-B6FD-1253C3D7CBAF}" srcOrd="0" destOrd="0" presId="urn:microsoft.com/office/officeart/2005/8/layout/hierarchy1"/>
    <dgm:cxn modelId="{73C78877-895A-4AC1-8926-4FB2BEB9AA4B}" type="presParOf" srcId="{B8E37510-FEA0-464B-B5D6-B79C6041BD35}" destId="{B2B27484-3767-6E49-8012-96D7267E69B8}" srcOrd="0" destOrd="0" presId="urn:microsoft.com/office/officeart/2005/8/layout/hierarchy1"/>
    <dgm:cxn modelId="{FEDA5131-CEC0-463B-9BFF-00D07B59FEA5}" type="presParOf" srcId="{B2B27484-3767-6E49-8012-96D7267E69B8}" destId="{DB581435-EC9A-6E48-978D-36915AE2E820}" srcOrd="0" destOrd="0" presId="urn:microsoft.com/office/officeart/2005/8/layout/hierarchy1"/>
    <dgm:cxn modelId="{46FCF01D-E0CD-47FB-8E0E-4C0DF114F29E}" type="presParOf" srcId="{DB581435-EC9A-6E48-978D-36915AE2E820}" destId="{A40E461F-587E-984B-8B7D-92CDFBB317D6}" srcOrd="0" destOrd="0" presId="urn:microsoft.com/office/officeart/2005/8/layout/hierarchy1"/>
    <dgm:cxn modelId="{CC41D7AF-37B1-47F8-B575-B14730CBFE93}" type="presParOf" srcId="{DB581435-EC9A-6E48-978D-36915AE2E820}" destId="{90139E19-A0C6-574A-BF70-F9F2F7495DAC}" srcOrd="1" destOrd="0" presId="urn:microsoft.com/office/officeart/2005/8/layout/hierarchy1"/>
    <dgm:cxn modelId="{4C92E806-A001-4C2C-AB99-A6A738C17244}" type="presParOf" srcId="{B2B27484-3767-6E49-8012-96D7267E69B8}" destId="{7E7B0732-ACBE-C64F-BC47-2FFBBB42FD70}" srcOrd="1" destOrd="0" presId="urn:microsoft.com/office/officeart/2005/8/layout/hierarchy1"/>
    <dgm:cxn modelId="{DAEB9FD5-3DF4-4091-A7CA-4B692E613736}" type="presParOf" srcId="{7E7B0732-ACBE-C64F-BC47-2FFBBB42FD70}" destId="{70EE5277-7E4A-194D-9BC5-3EDF9E89D827}" srcOrd="0" destOrd="0" presId="urn:microsoft.com/office/officeart/2005/8/layout/hierarchy1"/>
    <dgm:cxn modelId="{4637BD9F-9B26-469E-87D7-8A3B975B5C67}" type="presParOf" srcId="{7E7B0732-ACBE-C64F-BC47-2FFBBB42FD70}" destId="{43517C7F-A327-2442-A5F3-3EAD2FB7C4B3}" srcOrd="1" destOrd="0" presId="urn:microsoft.com/office/officeart/2005/8/layout/hierarchy1"/>
    <dgm:cxn modelId="{2712B945-C614-4C1B-8B9B-2A945EAAB44F}" type="presParOf" srcId="{43517C7F-A327-2442-A5F3-3EAD2FB7C4B3}" destId="{CC27E8E1-4E51-774C-8673-65BD6FA5E962}" srcOrd="0" destOrd="0" presId="urn:microsoft.com/office/officeart/2005/8/layout/hierarchy1"/>
    <dgm:cxn modelId="{BB25B772-42CB-49B0-99A0-782A2EEB69DF}" type="presParOf" srcId="{CC27E8E1-4E51-774C-8673-65BD6FA5E962}" destId="{A7192008-39C8-F245-A30D-CD5D7007A20A}" srcOrd="0" destOrd="0" presId="urn:microsoft.com/office/officeart/2005/8/layout/hierarchy1"/>
    <dgm:cxn modelId="{2495F430-AD79-487F-91B8-814342E46A12}" type="presParOf" srcId="{CC27E8E1-4E51-774C-8673-65BD6FA5E962}" destId="{60B0A668-C6F6-FD4B-B40C-0D7AC2CA627C}" srcOrd="1" destOrd="0" presId="urn:microsoft.com/office/officeart/2005/8/layout/hierarchy1"/>
    <dgm:cxn modelId="{978F2E8C-AC98-45F3-9BCC-B2CAAAB44606}" type="presParOf" srcId="{43517C7F-A327-2442-A5F3-3EAD2FB7C4B3}" destId="{700B662D-2FF7-0F47-8C0F-114376F274C0}" srcOrd="1" destOrd="0" presId="urn:microsoft.com/office/officeart/2005/8/layout/hierarchy1"/>
    <dgm:cxn modelId="{745969F8-A16B-4965-9B40-75FED509B81D}" type="presParOf" srcId="{700B662D-2FF7-0F47-8C0F-114376F274C0}" destId="{46708B7C-3925-604D-9735-4C4C6B98A632}" srcOrd="0" destOrd="0" presId="urn:microsoft.com/office/officeart/2005/8/layout/hierarchy1"/>
    <dgm:cxn modelId="{98C7F016-042F-4501-8C33-B61E6511CA9D}" type="presParOf" srcId="{700B662D-2FF7-0F47-8C0F-114376F274C0}" destId="{CE3A0BF7-4118-404A-B7A7-E8B5AC03D2F9}" srcOrd="1" destOrd="0" presId="urn:microsoft.com/office/officeart/2005/8/layout/hierarchy1"/>
    <dgm:cxn modelId="{09A108BB-315D-4D25-A8C4-40EB5B31FAC3}" type="presParOf" srcId="{CE3A0BF7-4118-404A-B7A7-E8B5AC03D2F9}" destId="{6F76B618-A63A-354B-9142-81537954EA04}" srcOrd="0" destOrd="0" presId="urn:microsoft.com/office/officeart/2005/8/layout/hierarchy1"/>
    <dgm:cxn modelId="{BF1F4D54-0CAE-4BF0-8461-A4E1EC8D8508}" type="presParOf" srcId="{6F76B618-A63A-354B-9142-81537954EA04}" destId="{782DC2DD-313C-564C-9779-085FF86890BF}" srcOrd="0" destOrd="0" presId="urn:microsoft.com/office/officeart/2005/8/layout/hierarchy1"/>
    <dgm:cxn modelId="{C0298A58-7938-49D5-88AC-EE1EDF8A5C50}" type="presParOf" srcId="{6F76B618-A63A-354B-9142-81537954EA04}" destId="{5982DFAA-6C7F-6B4C-B983-A65D842A8112}" srcOrd="1" destOrd="0" presId="urn:microsoft.com/office/officeart/2005/8/layout/hierarchy1"/>
    <dgm:cxn modelId="{AA73E2FA-3A50-414F-A751-E6EF8F146479}" type="presParOf" srcId="{CE3A0BF7-4118-404A-B7A7-E8B5AC03D2F9}" destId="{FAF7BB98-6DC7-A145-B324-DB42FC0BDD52}" srcOrd="1" destOrd="0" presId="urn:microsoft.com/office/officeart/2005/8/layout/hierarchy1"/>
    <dgm:cxn modelId="{9C3B4320-180D-44D2-BA90-19E7BBDE3C4C}" type="presParOf" srcId="{7E7B0732-ACBE-C64F-BC47-2FFBBB42FD70}" destId="{0340FC8F-A4A5-1E4A-B6FD-1253C3D7CBAF}" srcOrd="2" destOrd="0" presId="urn:microsoft.com/office/officeart/2005/8/layout/hierarchy1"/>
    <dgm:cxn modelId="{8A452192-CC7A-43E1-A4D2-389A14B4CA95}" type="presParOf" srcId="{7E7B0732-ACBE-C64F-BC47-2FFBBB42FD70}" destId="{54C143F7-05E8-5F4D-8B22-1D7D65ECDB4B}" srcOrd="3" destOrd="0" presId="urn:microsoft.com/office/officeart/2005/8/layout/hierarchy1"/>
    <dgm:cxn modelId="{A8E90CC6-28C9-4271-926C-E1DDA3921159}" type="presParOf" srcId="{54C143F7-05E8-5F4D-8B22-1D7D65ECDB4B}" destId="{964FEE48-16B5-AF45-A866-E774461BC6DB}" srcOrd="0" destOrd="0" presId="urn:microsoft.com/office/officeart/2005/8/layout/hierarchy1"/>
    <dgm:cxn modelId="{A92787F2-3132-4499-AA66-F3CC896BA63E}" type="presParOf" srcId="{964FEE48-16B5-AF45-A866-E774461BC6DB}" destId="{3EAB8B6C-0D22-F74D-AE4A-595C008C5DFC}" srcOrd="0" destOrd="0" presId="urn:microsoft.com/office/officeart/2005/8/layout/hierarchy1"/>
    <dgm:cxn modelId="{EDD537AD-6E62-4570-8DA7-803B3C369E31}" type="presParOf" srcId="{964FEE48-16B5-AF45-A866-E774461BC6DB}" destId="{B800028E-825D-F942-8DC9-38897A6E1463}" srcOrd="1" destOrd="0" presId="urn:microsoft.com/office/officeart/2005/8/layout/hierarchy1"/>
    <dgm:cxn modelId="{157CA975-31ED-4788-AF30-989D2CEB87F9}" type="presParOf" srcId="{54C143F7-05E8-5F4D-8B22-1D7D65ECDB4B}" destId="{035DC7E0-4099-584B-A6E6-587695287967}" srcOrd="1" destOrd="0" presId="urn:microsoft.com/office/officeart/2005/8/layout/hierarchy1"/>
    <dgm:cxn modelId="{EAE7C58F-310E-40CF-9DBC-28D9669FF1FD}" type="presParOf" srcId="{035DC7E0-4099-584B-A6E6-587695287967}" destId="{6560D5B6-9CFD-DC44-8FD0-A5AA08EF52D4}" srcOrd="0" destOrd="0" presId="urn:microsoft.com/office/officeart/2005/8/layout/hierarchy1"/>
    <dgm:cxn modelId="{306E66FE-9101-4284-80DD-439287B44404}" type="presParOf" srcId="{035DC7E0-4099-584B-A6E6-587695287967}" destId="{F815542B-02A7-004C-9984-C7499AAE4BB5}" srcOrd="1" destOrd="0" presId="urn:microsoft.com/office/officeart/2005/8/layout/hierarchy1"/>
    <dgm:cxn modelId="{F281DAB7-7701-40D2-8D87-D93C0682F9A1}" type="presParOf" srcId="{F815542B-02A7-004C-9984-C7499AAE4BB5}" destId="{72C0AFF0-9D1B-834D-9B35-6C8BFE7A314C}" srcOrd="0" destOrd="0" presId="urn:microsoft.com/office/officeart/2005/8/layout/hierarchy1"/>
    <dgm:cxn modelId="{95B7B9D4-70DD-43FD-B2AF-2EE6B19DB8C2}" type="presParOf" srcId="{72C0AFF0-9D1B-834D-9B35-6C8BFE7A314C}" destId="{03029031-076A-5D4A-80FE-5C7C7FD6410A}" srcOrd="0" destOrd="0" presId="urn:microsoft.com/office/officeart/2005/8/layout/hierarchy1"/>
    <dgm:cxn modelId="{71DD92FB-A68A-48ED-BF51-B7E1696B28B9}" type="presParOf" srcId="{72C0AFF0-9D1B-834D-9B35-6C8BFE7A314C}" destId="{E1FC0A45-A580-034D-A312-F1EB59341CD9}" srcOrd="1" destOrd="0" presId="urn:microsoft.com/office/officeart/2005/8/layout/hierarchy1"/>
    <dgm:cxn modelId="{58D087B7-0AFF-4FAC-819E-53735E30A87B}" type="presParOf" srcId="{F815542B-02A7-004C-9984-C7499AAE4BB5}" destId="{953B0805-D633-B448-9A25-39046992674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0D5B6-9CFD-DC44-8FD0-A5AA08EF52D4}">
      <dsp:nvSpPr>
        <dsp:cNvPr id="0" name=""/>
        <dsp:cNvSpPr/>
      </dsp:nvSpPr>
      <dsp:spPr>
        <a:xfrm>
          <a:off x="5920431" y="1033465"/>
          <a:ext cx="91440" cy="531537"/>
        </a:xfrm>
        <a:custGeom>
          <a:avLst/>
          <a:gdLst/>
          <a:ahLst/>
          <a:cxnLst/>
          <a:rect l="0" t="0" r="0" b="0"/>
          <a:pathLst>
            <a:path>
              <a:moveTo>
                <a:pt x="108210" y="0"/>
              </a:moveTo>
              <a:lnTo>
                <a:pt x="108210" y="261652"/>
              </a:lnTo>
              <a:lnTo>
                <a:pt x="45720" y="261652"/>
              </a:lnTo>
              <a:lnTo>
                <a:pt x="45720" y="531537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40FC8F-A4A5-1E4A-B6FD-1253C3D7CBAF}">
      <dsp:nvSpPr>
        <dsp:cNvPr id="0" name=""/>
        <dsp:cNvSpPr/>
      </dsp:nvSpPr>
      <dsp:spPr>
        <a:xfrm>
          <a:off x="4116604" y="200477"/>
          <a:ext cx="1912038" cy="4313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421"/>
              </a:lnTo>
              <a:lnTo>
                <a:pt x="1912038" y="161421"/>
              </a:lnTo>
              <a:lnTo>
                <a:pt x="1912038" y="431307"/>
              </a:lnTo>
            </a:path>
          </a:pathLst>
        </a:custGeom>
        <a:noFill/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08B7C-3925-604D-9735-4C4C6B98A632}">
      <dsp:nvSpPr>
        <dsp:cNvPr id="0" name=""/>
        <dsp:cNvSpPr/>
      </dsp:nvSpPr>
      <dsp:spPr>
        <a:xfrm>
          <a:off x="2275942" y="952844"/>
          <a:ext cx="407805" cy="619244"/>
        </a:xfrm>
        <a:custGeom>
          <a:avLst/>
          <a:gdLst/>
          <a:ahLst/>
          <a:cxnLst/>
          <a:rect l="0" t="0" r="0" b="0"/>
          <a:pathLst>
            <a:path>
              <a:moveTo>
                <a:pt x="407805" y="0"/>
              </a:moveTo>
              <a:lnTo>
                <a:pt x="407805" y="349358"/>
              </a:lnTo>
              <a:lnTo>
                <a:pt x="0" y="349358"/>
              </a:lnTo>
              <a:lnTo>
                <a:pt x="0" y="61924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EE5277-7E4A-194D-9BC5-3EDF9E89D827}">
      <dsp:nvSpPr>
        <dsp:cNvPr id="0" name=""/>
        <dsp:cNvSpPr/>
      </dsp:nvSpPr>
      <dsp:spPr>
        <a:xfrm>
          <a:off x="2683747" y="200477"/>
          <a:ext cx="1432856" cy="350686"/>
        </a:xfrm>
        <a:custGeom>
          <a:avLst/>
          <a:gdLst/>
          <a:ahLst/>
          <a:cxnLst/>
          <a:rect l="0" t="0" r="0" b="0"/>
          <a:pathLst>
            <a:path>
              <a:moveTo>
                <a:pt x="1432856" y="0"/>
              </a:moveTo>
              <a:lnTo>
                <a:pt x="1432856" y="80800"/>
              </a:lnTo>
              <a:lnTo>
                <a:pt x="0" y="80800"/>
              </a:lnTo>
              <a:lnTo>
                <a:pt x="0" y="35068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0E461F-587E-984B-8B7D-92CDFBB317D6}">
      <dsp:nvSpPr>
        <dsp:cNvPr id="0" name=""/>
        <dsp:cNvSpPr/>
      </dsp:nvSpPr>
      <dsp:spPr>
        <a:xfrm>
          <a:off x="2659948" y="-220941"/>
          <a:ext cx="2913310" cy="421419"/>
        </a:xfrm>
        <a:prstGeom prst="roundRect">
          <a:avLst>
            <a:gd name="adj" fmla="val 10000"/>
          </a:avLst>
        </a:prstGeom>
        <a:solidFill>
          <a:srgbClr val="FFEA5B"/>
        </a:solidFill>
        <a:ln>
          <a:noFill/>
        </a:ln>
        <a:effectLst>
          <a:glow rad="101600">
            <a:schemeClr val="accent6">
              <a:lumMod val="40000"/>
              <a:lumOff val="60000"/>
              <a:alpha val="75000"/>
            </a:schemeClr>
          </a:glow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139E19-A0C6-574A-BF70-F9F2F7495DAC}">
      <dsp:nvSpPr>
        <dsp:cNvPr id="0" name=""/>
        <dsp:cNvSpPr/>
      </dsp:nvSpPr>
      <dsp:spPr>
        <a:xfrm>
          <a:off x="2983650" y="86574"/>
          <a:ext cx="2913310" cy="4214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Dirección Académica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2995993" y="98917"/>
        <a:ext cx="2888624" cy="396733"/>
      </dsp:txXfrm>
    </dsp:sp>
    <dsp:sp modelId="{A7192008-39C8-F245-A30D-CD5D7007A20A}">
      <dsp:nvSpPr>
        <dsp:cNvPr id="0" name=""/>
        <dsp:cNvSpPr/>
      </dsp:nvSpPr>
      <dsp:spPr>
        <a:xfrm>
          <a:off x="1227092" y="551164"/>
          <a:ext cx="2913310" cy="401680"/>
        </a:xfrm>
        <a:prstGeom prst="roundRect">
          <a:avLst>
            <a:gd name="adj" fmla="val 10000"/>
          </a:avLst>
        </a:prstGeom>
        <a:solidFill>
          <a:srgbClr val="720070"/>
        </a:solidFill>
        <a:ln>
          <a:noFill/>
        </a:ln>
        <a:effectLst>
          <a:outerShdw blurRad="50800" dist="38100" dir="2700000" algn="tl" rotWithShape="0">
            <a:schemeClr val="accent2">
              <a:lumMod val="60000"/>
              <a:lumOff val="40000"/>
              <a:alpha val="4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B0A668-C6F6-FD4B-B40C-0D7AC2CA627C}">
      <dsp:nvSpPr>
        <dsp:cNvPr id="0" name=""/>
        <dsp:cNvSpPr/>
      </dsp:nvSpPr>
      <dsp:spPr>
        <a:xfrm>
          <a:off x="1550793" y="858680"/>
          <a:ext cx="2913310" cy="401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Coordinación General del SUBA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1562558" y="870445"/>
        <a:ext cx="2889780" cy="378150"/>
      </dsp:txXfrm>
    </dsp:sp>
    <dsp:sp modelId="{782DC2DD-313C-564C-9779-085FF86890BF}">
      <dsp:nvSpPr>
        <dsp:cNvPr id="0" name=""/>
        <dsp:cNvSpPr/>
      </dsp:nvSpPr>
      <dsp:spPr>
        <a:xfrm>
          <a:off x="819286" y="1572088"/>
          <a:ext cx="2913310" cy="2629929"/>
        </a:xfrm>
        <a:prstGeom prst="roundRect">
          <a:avLst>
            <a:gd name="adj" fmla="val 10000"/>
          </a:avLst>
        </a:prstGeom>
        <a:solidFill>
          <a:srgbClr val="DD52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82DFAA-6C7F-6B4C-B983-A65D842A8112}">
      <dsp:nvSpPr>
        <dsp:cNvPr id="0" name=""/>
        <dsp:cNvSpPr/>
      </dsp:nvSpPr>
      <dsp:spPr>
        <a:xfrm>
          <a:off x="1142988" y="1879604"/>
          <a:ext cx="2913310" cy="26299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DES Salud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DES Ingenierías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Biblioteca Central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Archivo Histórico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>
              <a:solidFill>
                <a:srgbClr val="660066"/>
              </a:solidFill>
            </a:rPr>
            <a:t>Unidad de Sistema de Gestión Integral</a:t>
          </a:r>
          <a:endParaRPr lang="es-ES_tradnl" sz="800" kern="1200" dirty="0" smtClean="0">
            <a:solidFill>
              <a:srgbClr val="660066"/>
            </a:solidFill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Difusión de Bases de Datos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Unidad de Procesos Técnicos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>
              <a:solidFill>
                <a:srgbClr val="660066"/>
              </a:solidFill>
            </a:rPr>
            <a:t>Unidad de Concentración de Datos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>
              <a:solidFill>
                <a:srgbClr val="660066"/>
              </a:solidFill>
            </a:rPr>
            <a:t>Unidad de Sistemas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1220016" y="1956632"/>
        <a:ext cx="2759254" cy="2475873"/>
      </dsp:txXfrm>
    </dsp:sp>
    <dsp:sp modelId="{3EAB8B6C-0D22-F74D-AE4A-595C008C5DFC}">
      <dsp:nvSpPr>
        <dsp:cNvPr id="0" name=""/>
        <dsp:cNvSpPr/>
      </dsp:nvSpPr>
      <dsp:spPr>
        <a:xfrm>
          <a:off x="4571987" y="631785"/>
          <a:ext cx="2913310" cy="401680"/>
        </a:xfrm>
        <a:prstGeom prst="roundRect">
          <a:avLst>
            <a:gd name="adj" fmla="val 10000"/>
          </a:avLst>
        </a:prstGeom>
        <a:solidFill>
          <a:srgbClr val="72007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00028E-825D-F942-8DC9-38897A6E1463}">
      <dsp:nvSpPr>
        <dsp:cNvPr id="0" name=""/>
        <dsp:cNvSpPr/>
      </dsp:nvSpPr>
      <dsp:spPr>
        <a:xfrm>
          <a:off x="4895688" y="939301"/>
          <a:ext cx="2913310" cy="401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Bibliotecas por Facultades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4907453" y="951066"/>
        <a:ext cx="2889780" cy="378150"/>
      </dsp:txXfrm>
    </dsp:sp>
    <dsp:sp modelId="{03029031-076A-5D4A-80FE-5C7C7FD6410A}">
      <dsp:nvSpPr>
        <dsp:cNvPr id="0" name=""/>
        <dsp:cNvSpPr/>
      </dsp:nvSpPr>
      <dsp:spPr>
        <a:xfrm>
          <a:off x="4509496" y="1565003"/>
          <a:ext cx="2913310" cy="2416851"/>
        </a:xfrm>
        <a:prstGeom prst="roundRect">
          <a:avLst>
            <a:gd name="adj" fmla="val 10000"/>
          </a:avLst>
        </a:prstGeom>
        <a:solidFill>
          <a:srgbClr val="DF1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FC0A45-A580-034D-A312-F1EB59341CD9}">
      <dsp:nvSpPr>
        <dsp:cNvPr id="0" name=""/>
        <dsp:cNvSpPr/>
      </dsp:nvSpPr>
      <dsp:spPr>
        <a:xfrm>
          <a:off x="4833197" y="1872519"/>
          <a:ext cx="2913310" cy="24168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Zootecnia y Ecología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Agrícolas  Forestales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</a:t>
          </a:r>
          <a:r>
            <a:rPr lang="es-ES_tradnl" sz="800" kern="1200" dirty="0" err="1" smtClean="0">
              <a:solidFill>
                <a:srgbClr val="660066"/>
              </a:solidFill>
            </a:rPr>
            <a:t>Agrotecnológicas</a:t>
          </a:r>
          <a:r>
            <a:rPr lang="es-ES_tradnl" sz="800" kern="1200" dirty="0" smtClean="0">
              <a:solidFill>
                <a:srgbClr val="660066"/>
              </a:solidFill>
            </a:rPr>
            <a:t>  (Chihuahua /Cuauhtémoc)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Derecho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Filosofía y Letras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Artes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Contaduría y Administración (Chihuahua /  </a:t>
          </a:r>
          <a:r>
            <a:rPr lang="es-ES_tradnl" sz="800" kern="1200" dirty="0" err="1" smtClean="0">
              <a:solidFill>
                <a:srgbClr val="660066"/>
              </a:solidFill>
            </a:rPr>
            <a:t>Ext.Delicias</a:t>
          </a:r>
          <a:r>
            <a:rPr lang="es-ES_tradnl" sz="800" kern="1200" dirty="0" smtClean="0">
              <a:solidFill>
                <a:srgbClr val="660066"/>
              </a:solidFill>
            </a:rPr>
            <a:t> / </a:t>
          </a:r>
          <a:r>
            <a:rPr lang="es-ES_tradnl" sz="800" kern="1200" dirty="0" err="1" smtClean="0">
              <a:solidFill>
                <a:srgbClr val="660066"/>
              </a:solidFill>
            </a:rPr>
            <a:t>Ext</a:t>
          </a:r>
          <a:r>
            <a:rPr lang="es-ES_tradnl" sz="800" kern="1200" dirty="0" smtClean="0">
              <a:solidFill>
                <a:srgbClr val="660066"/>
              </a:solidFill>
            </a:rPr>
            <a:t> Camargo)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Economía Internacional (Chihuahua/Parral)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Ciencias Políticas y Sociales (Chihuahua/Juárez)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Educación Física y Ciencias del Deporte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Odontología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Medicina  Colón / Hidalgo del Parral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solidFill>
                <a:srgbClr val="660066"/>
              </a:solidFill>
            </a:rPr>
            <a:t>Enfermería y Nutriología Hidalgo del Parral</a:t>
          </a:r>
          <a:endParaRPr lang="es-ES_tradnl" sz="800" kern="1200" dirty="0">
            <a:solidFill>
              <a:srgbClr val="660066"/>
            </a:solidFill>
          </a:endParaRPr>
        </a:p>
      </dsp:txBody>
      <dsp:txXfrm>
        <a:off x="4903984" y="1943306"/>
        <a:ext cx="2771736" cy="2275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B085A-6695-294C-9624-FCB535126E61}" type="datetimeFigureOut">
              <a:rPr lang="es-ES_tradnl" smtClean="0"/>
              <a:pPr/>
              <a:t>02/03/17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81D35-7F9A-5A4B-B6AA-F325535FE3AE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722277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F4DEF8-9970-BA43-8063-739E6A166125}" type="datetime1">
              <a:rPr lang="es-ES_tradnl"/>
              <a:pPr/>
              <a:t>02/03/17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_tradnl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0E22A56-F100-A645-9A8B-4E8D2143D1FA}" type="slidenum">
              <a:rPr lang="es-ES_tradnl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861034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_tradnl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700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2F3B4D-E23D-7B4C-8115-BD6230FFD5C7}" type="slidenum">
              <a:rPr lang="es-ES_tradnl"/>
              <a:pPr/>
              <a:t>12</a:t>
            </a:fld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7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250049-5704-7F49-8E1E-C8FA14B304E3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7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4C4E8C-6B26-4643-AFFF-1CD850FFA3D5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7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DE1FAE-49A8-0E49-A823-2C3F5279A6A2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7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2E3535-626D-D442-85C3-44361AF019B4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7</a:t>
            </a: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98806B-2784-9F41-979A-36C240BA2748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7</a:t>
            </a: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7E1A9E-82FD-B04B-971D-B6F22AF92297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7</a:t>
            </a: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3853DD-4325-B44C-AFF8-FCB4B253EA60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7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A18C7E-BF33-8F4E-8AAF-FEC6CEA7A397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7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F29DAD-4EE7-1D45-83AA-1E6FADB3411F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7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8B78E9-ABD9-ED47-AB24-624215A60D71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AYU CAU 02                        Rev. 7</a:t>
            </a: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9212FA-B48C-8D4E-9C0D-977904850C81}" type="slidenum">
              <a:rPr lang="es-MX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modificar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de-DE" smtClean="0"/>
              <a:t>AYU CAU 02                        Rev. 7</a:t>
            </a: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74A22C-946C-8649-828D-587F320DCE44}" type="slidenum">
              <a:rPr lang="es-MX"/>
              <a:pPr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ach.mx/" TargetMode="Externa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ach.mx/" TargetMode="Externa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ach.mx/" TargetMode="Externa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uba.uach.mx" TargetMode="External"/><Relationship Id="rId3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10"/>
          <p:cNvSpPr txBox="1">
            <a:spLocks noChangeArrowheads="1"/>
          </p:cNvSpPr>
          <p:nvPr/>
        </p:nvSpPr>
        <p:spPr bwMode="auto">
          <a:xfrm>
            <a:off x="914400" y="3863975"/>
            <a:ext cx="7315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3200" b="1" dirty="0">
                <a:solidFill>
                  <a:srgbClr val="660066"/>
                </a:solidFill>
              </a:rPr>
              <a:t>CURSO DE </a:t>
            </a:r>
            <a:r>
              <a:rPr lang="es-MX" sz="3200" b="1" dirty="0" smtClean="0">
                <a:solidFill>
                  <a:srgbClr val="660066"/>
                </a:solidFill>
              </a:rPr>
              <a:t>INDUCCIÓN A LAS BIBLIOTECAS PARA </a:t>
            </a:r>
            <a:r>
              <a:rPr lang="es-MX" sz="3200" b="1" dirty="0" smtClean="0">
                <a:solidFill>
                  <a:srgbClr val="660066"/>
                </a:solidFill>
              </a:rPr>
              <a:t>USUARIOS</a:t>
            </a:r>
            <a:endParaRPr lang="es-MX" sz="3200" b="1" dirty="0" smtClean="0">
              <a:solidFill>
                <a:srgbClr val="660066"/>
              </a:solidFill>
            </a:endParaRPr>
          </a:p>
        </p:txBody>
      </p:sp>
      <p:sp>
        <p:nvSpPr>
          <p:cNvPr id="2052" name="Rectángulo 10"/>
          <p:cNvSpPr>
            <a:spLocks noChangeArrowheads="1"/>
          </p:cNvSpPr>
          <p:nvPr/>
        </p:nvSpPr>
        <p:spPr bwMode="auto">
          <a:xfrm>
            <a:off x="1295400" y="1443097"/>
            <a:ext cx="67056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s-ES_tradnl" sz="3600" b="1" dirty="0" smtClean="0">
                <a:solidFill>
                  <a:srgbClr val="660066"/>
                </a:solidFill>
              </a:rPr>
              <a:t>DIRECCIÓN ACADÉMICA</a:t>
            </a:r>
          </a:p>
          <a:p>
            <a:pPr algn="ctr"/>
            <a:endParaRPr lang="es-ES_tradnl" sz="3200" b="1" dirty="0" smtClean="0">
              <a:solidFill>
                <a:srgbClr val="660066"/>
              </a:solidFill>
            </a:endParaRPr>
          </a:p>
          <a:p>
            <a:pPr algn="ctr"/>
            <a:r>
              <a:rPr lang="es-ES_tradnl" sz="3200" b="1" dirty="0" smtClean="0">
                <a:solidFill>
                  <a:srgbClr val="660066"/>
                </a:solidFill>
              </a:rPr>
              <a:t>SISTEMA </a:t>
            </a:r>
            <a:r>
              <a:rPr lang="es-ES_tradnl" sz="3200" b="1" dirty="0">
                <a:solidFill>
                  <a:srgbClr val="660066"/>
                </a:solidFill>
              </a:rPr>
              <a:t>UNIVERSITARIO DE BIBLIOTECAS </a:t>
            </a:r>
            <a:r>
              <a:rPr lang="es-ES_tradnl" sz="3200" b="1" dirty="0" smtClean="0">
                <a:solidFill>
                  <a:srgbClr val="660066"/>
                </a:solidFill>
              </a:rPr>
              <a:t>ACADÉMICAS</a:t>
            </a:r>
            <a:endParaRPr lang="es-ES_tradnl" sz="3200" b="1" dirty="0">
              <a:solidFill>
                <a:srgbClr val="660066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0049-5704-7F49-8E1E-C8FA14B304E3}" type="slidenum">
              <a:rPr lang="es-MX" smtClean="0"/>
              <a:pPr/>
              <a:t>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ángulo 8"/>
          <p:cNvSpPr>
            <a:spLocks noChangeArrowheads="1"/>
          </p:cNvSpPr>
          <p:nvPr/>
        </p:nvSpPr>
        <p:spPr bwMode="auto">
          <a:xfrm>
            <a:off x="2362200" y="2286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s-MX" sz="2800" b="1" i="1" dirty="0" smtClean="0">
                <a:solidFill>
                  <a:srgbClr val="660066"/>
                </a:solidFill>
              </a:rPr>
              <a:t>PÁGINA DE LA UACH</a:t>
            </a:r>
            <a:endParaRPr lang="es-MX" sz="2800" b="1" i="1" dirty="0">
              <a:solidFill>
                <a:srgbClr val="660066"/>
              </a:solidFill>
            </a:endParaRPr>
          </a:p>
          <a:p>
            <a:pPr algn="ctr"/>
            <a:endParaRPr lang="es-ES_tradnl" sz="2800" dirty="0"/>
          </a:p>
        </p:txBody>
      </p:sp>
      <p:sp>
        <p:nvSpPr>
          <p:cNvPr id="3080" name="Rectángulo 9"/>
          <p:cNvSpPr>
            <a:spLocks noChangeArrowheads="1"/>
          </p:cNvSpPr>
          <p:nvPr/>
        </p:nvSpPr>
        <p:spPr bwMode="auto">
          <a:xfrm>
            <a:off x="3429000" y="762000"/>
            <a:ext cx="24384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_tradnl" b="1" dirty="0">
                <a:latin typeface="Calibri" charset="0"/>
                <a:hlinkClick r:id="rId2"/>
              </a:rPr>
              <a:t>http://www.uach.mx/</a:t>
            </a:r>
            <a:endParaRPr lang="es-ES_tradnl" b="1" dirty="0">
              <a:latin typeface="Calibri" charset="0"/>
            </a:endParaRPr>
          </a:p>
          <a:p>
            <a:endParaRPr lang="es-ES_tradnl" sz="3200" dirty="0"/>
          </a:p>
        </p:txBody>
      </p:sp>
      <p:pic>
        <p:nvPicPr>
          <p:cNvPr id="2" name="Imagen 1" descr="Captura de pantalla 2016-03-14 a la(s) 11.02.3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" t="10753" r="14534"/>
          <a:stretch/>
        </p:blipFill>
        <p:spPr>
          <a:xfrm>
            <a:off x="0" y="1981200"/>
            <a:ext cx="8991600" cy="4876800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>
            <a:off x="990600" y="4114800"/>
            <a:ext cx="99060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 flipH="1">
            <a:off x="1981200" y="4038600"/>
            <a:ext cx="838200" cy="0"/>
          </a:xfrm>
          <a:prstGeom prst="straightConnector1">
            <a:avLst/>
          </a:prstGeom>
          <a:ln w="28575">
            <a:solidFill>
              <a:srgbClr val="DD52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2819400" y="3657600"/>
            <a:ext cx="3124200" cy="830997"/>
          </a:xfrm>
          <a:prstGeom prst="rect">
            <a:avLst/>
          </a:prstGeom>
          <a:solidFill>
            <a:schemeClr val="bg1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Haz clic en Bibliotecas Universitarias para ir a la página del SUBA</a:t>
            </a:r>
            <a:endParaRPr lang="es-ES" sz="16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838200" y="5181600"/>
            <a:ext cx="7239000" cy="830997"/>
          </a:xfrm>
          <a:prstGeom prst="rect">
            <a:avLst/>
          </a:prstGeom>
          <a:solidFill>
            <a:srgbClr val="DD52FF"/>
          </a:solidFill>
          <a:ln>
            <a:solidFill>
              <a:srgbClr val="DF1C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       Dentro de la página de la Universidad tienes dos opciones para acceder a la Página del Sistema Universitario de Bibliotecas Académicas (SUBA)</a:t>
            </a:r>
            <a:endParaRPr lang="es-ES" sz="16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4953000" y="1600200"/>
            <a:ext cx="3124200" cy="584776"/>
          </a:xfrm>
          <a:prstGeom prst="rect">
            <a:avLst/>
          </a:prstGeom>
          <a:solidFill>
            <a:schemeClr val="bg1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Haz clic en la pestaña “ACADÉMICA Y ESCOLAR”</a:t>
            </a:r>
            <a:endParaRPr lang="es-ES" sz="1600" b="1" dirty="0"/>
          </a:p>
        </p:txBody>
      </p:sp>
      <p:cxnSp>
        <p:nvCxnSpPr>
          <p:cNvPr id="11" name="Conector recto de flecha 10"/>
          <p:cNvCxnSpPr>
            <a:stCxn id="10" idx="1"/>
          </p:cNvCxnSpPr>
          <p:nvPr/>
        </p:nvCxnSpPr>
        <p:spPr>
          <a:xfrm flipH="1">
            <a:off x="4343400" y="1892588"/>
            <a:ext cx="609600" cy="317212"/>
          </a:xfrm>
          <a:prstGeom prst="straightConnector1">
            <a:avLst/>
          </a:prstGeom>
          <a:ln w="57150">
            <a:solidFill>
              <a:srgbClr val="DF1C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3657600" y="2362200"/>
            <a:ext cx="99060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8544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ángulo 8"/>
          <p:cNvSpPr>
            <a:spLocks noChangeArrowheads="1"/>
          </p:cNvSpPr>
          <p:nvPr/>
        </p:nvSpPr>
        <p:spPr bwMode="auto">
          <a:xfrm>
            <a:off x="2362200" y="381000"/>
            <a:ext cx="4800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MX" sz="3200" b="1" i="1" dirty="0" smtClean="0">
                <a:solidFill>
                  <a:srgbClr val="660066"/>
                </a:solidFill>
              </a:rPr>
              <a:t>PÁGINA DE LA UACH</a:t>
            </a:r>
            <a:endParaRPr lang="es-MX" sz="3200" b="1" i="1" dirty="0">
              <a:solidFill>
                <a:srgbClr val="660066"/>
              </a:solidFill>
            </a:endParaRPr>
          </a:p>
          <a:p>
            <a:endParaRPr lang="es-ES_tradnl" sz="3200" dirty="0"/>
          </a:p>
        </p:txBody>
      </p:sp>
      <p:sp>
        <p:nvSpPr>
          <p:cNvPr id="3080" name="Rectángulo 9"/>
          <p:cNvSpPr>
            <a:spLocks noChangeArrowheads="1"/>
          </p:cNvSpPr>
          <p:nvPr/>
        </p:nvSpPr>
        <p:spPr bwMode="auto">
          <a:xfrm>
            <a:off x="3048000" y="914400"/>
            <a:ext cx="24384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_tradnl" b="1" dirty="0">
                <a:latin typeface="Calibri" charset="0"/>
                <a:hlinkClick r:id="rId2"/>
              </a:rPr>
              <a:t>http://www.uach.mx/</a:t>
            </a:r>
            <a:endParaRPr lang="es-ES_tradnl" b="1" dirty="0">
              <a:latin typeface="Calibri" charset="0"/>
            </a:endParaRPr>
          </a:p>
          <a:p>
            <a:endParaRPr lang="es-ES_tradnl" sz="3200" dirty="0"/>
          </a:p>
        </p:txBody>
      </p:sp>
      <p:pic>
        <p:nvPicPr>
          <p:cNvPr id="2" name="Imagen 1" descr="Captura de pantalla 2016-03-14 a la(s) 11.02.40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" t="10932" r="15542" b="6097"/>
          <a:stretch/>
        </p:blipFill>
        <p:spPr>
          <a:xfrm>
            <a:off x="0" y="1981200"/>
            <a:ext cx="9144000" cy="4876800"/>
          </a:xfrm>
          <a:prstGeom prst="rect">
            <a:avLst/>
          </a:prstGeom>
        </p:spPr>
      </p:pic>
      <p:cxnSp>
        <p:nvCxnSpPr>
          <p:cNvPr id="6" name="Conector recto 5"/>
          <p:cNvCxnSpPr/>
          <p:nvPr/>
        </p:nvCxnSpPr>
        <p:spPr>
          <a:xfrm>
            <a:off x="2819400" y="5867400"/>
            <a:ext cx="99060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648200" y="5181600"/>
            <a:ext cx="3124200" cy="1323439"/>
          </a:xfrm>
          <a:prstGeom prst="rect">
            <a:avLst/>
          </a:prstGeom>
          <a:solidFill>
            <a:schemeClr val="bg1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También puedes bajar la página hasta localizar el link de Bibliotecas </a:t>
            </a:r>
            <a:r>
              <a:rPr lang="es-ES" sz="1600" b="1" dirty="0"/>
              <a:t>Universitarias </a:t>
            </a:r>
            <a:r>
              <a:rPr lang="es-ES" sz="1600" b="1" dirty="0" smtClean="0"/>
              <a:t>y haz clic para ir a la página SUBA</a:t>
            </a:r>
            <a:endParaRPr lang="es-ES" sz="1600" b="1" dirty="0"/>
          </a:p>
        </p:txBody>
      </p:sp>
      <p:cxnSp>
        <p:nvCxnSpPr>
          <p:cNvPr id="8" name="Conector recto de flecha 7"/>
          <p:cNvCxnSpPr/>
          <p:nvPr/>
        </p:nvCxnSpPr>
        <p:spPr>
          <a:xfrm flipH="1">
            <a:off x="3886200" y="5791200"/>
            <a:ext cx="762000" cy="52119"/>
          </a:xfrm>
          <a:prstGeom prst="straightConnector1">
            <a:avLst/>
          </a:prstGeom>
          <a:ln w="28575">
            <a:solidFill>
              <a:srgbClr val="DF1C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7126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ángulo 8"/>
          <p:cNvSpPr>
            <a:spLocks noChangeArrowheads="1"/>
          </p:cNvSpPr>
          <p:nvPr/>
        </p:nvSpPr>
        <p:spPr bwMode="auto">
          <a:xfrm>
            <a:off x="2362200" y="381000"/>
            <a:ext cx="4800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MX" sz="3200" dirty="0">
                <a:solidFill>
                  <a:srgbClr val="660066"/>
                </a:solidFill>
              </a:rPr>
              <a:t>PÁGINA DEL SUBA</a:t>
            </a:r>
          </a:p>
          <a:p>
            <a:endParaRPr lang="es-ES_tradnl" sz="3200" dirty="0"/>
          </a:p>
        </p:txBody>
      </p:sp>
      <p:sp>
        <p:nvSpPr>
          <p:cNvPr id="3080" name="Rectángulo 9"/>
          <p:cNvSpPr>
            <a:spLocks noChangeArrowheads="1"/>
          </p:cNvSpPr>
          <p:nvPr/>
        </p:nvSpPr>
        <p:spPr bwMode="auto">
          <a:xfrm>
            <a:off x="3048000" y="990600"/>
            <a:ext cx="24384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_tradnl" b="1" dirty="0">
                <a:latin typeface="Calibri" charset="0"/>
                <a:hlinkClick r:id="rId2"/>
              </a:rPr>
              <a:t>http://www.uach.mx/</a:t>
            </a:r>
            <a:endParaRPr lang="es-ES_tradnl" b="1" dirty="0">
              <a:latin typeface="Calibri" charset="0"/>
            </a:endParaRPr>
          </a:p>
          <a:p>
            <a:endParaRPr lang="es-ES_tradnl" sz="3200" dirty="0"/>
          </a:p>
        </p:txBody>
      </p:sp>
      <p:sp>
        <p:nvSpPr>
          <p:cNvPr id="12" name="Marcador de número de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4</a:t>
            </a:fld>
            <a:endParaRPr lang="es-MX"/>
          </a:p>
        </p:txBody>
      </p:sp>
      <p:sp>
        <p:nvSpPr>
          <p:cNvPr id="13" name="Marcador de pie de página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1"/>
            <a:ext cx="9144000" cy="487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543800" cy="868363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ORGANIGRAMA DEL SUBA</a:t>
            </a:r>
            <a:endParaRPr lang="es-MX" sz="32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graphicFrame>
        <p:nvGraphicFramePr>
          <p:cNvPr id="16" name="Diagrama 15"/>
          <p:cNvGraphicFramePr/>
          <p:nvPr>
            <p:extLst>
              <p:ext uri="{D42A27DB-BD31-4B8C-83A1-F6EECF244321}">
                <p14:modId xmlns:p14="http://schemas.microsoft.com/office/powerpoint/2010/main" val="3020852795"/>
              </p:ext>
            </p:extLst>
          </p:nvPr>
        </p:nvGraphicFramePr>
        <p:xfrm>
          <a:off x="152400" y="1397000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BIBLIOTECA UNIVERSITARIA</a:t>
            </a:r>
            <a:endParaRPr lang="es-MX" sz="32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0" y="2362200"/>
            <a:ext cx="4038600" cy="2514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Centros activos de apoyo a las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funciones de docencia,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investigación,  extensión 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difusión de la cultura en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las instituciones de educación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superior. </a:t>
            </a:r>
            <a:endParaRPr lang="es-MX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149" name="Picture 7" descr="DSC073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981200"/>
            <a:ext cx="4038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6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315200" cy="1143000"/>
          </a:xfrm>
        </p:spPr>
        <p:txBody>
          <a:bodyPr/>
          <a:lstStyle/>
          <a:p>
            <a:pPr eaLnBrk="1" hangingPunct="1"/>
            <a:r>
              <a:rPr lang="es-ES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SERVICIOS</a:t>
            </a:r>
            <a:endParaRPr lang="es-MX" sz="320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19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4068763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ES" sz="1600" b="1" dirty="0">
                <a:solidFill>
                  <a:srgbClr val="660066"/>
                </a:solidFill>
              </a:rPr>
              <a:t> </a:t>
            </a:r>
            <a:r>
              <a:rPr lang="es-ES" sz="2000" b="1" dirty="0">
                <a:solidFill>
                  <a:srgbClr val="660066"/>
                </a:solidFill>
              </a:rPr>
              <a:t>Reserva.</a:t>
            </a:r>
            <a:r>
              <a:rPr lang="es-ES" sz="2000" dirty="0">
                <a:solidFill>
                  <a:srgbClr val="660066"/>
                </a:solidFill>
              </a:rPr>
              <a:t> 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Renovación. (</a:t>
            </a:r>
            <a:r>
              <a:rPr lang="es-ES" sz="2000" dirty="0">
                <a:solidFill>
                  <a:srgbClr val="660066"/>
                </a:solidFill>
              </a:rPr>
              <a:t>en todas las bibliotecas del sistema</a:t>
            </a:r>
            <a:r>
              <a:rPr lang="es-ES" sz="2000" b="1" dirty="0">
                <a:solidFill>
                  <a:srgbClr val="660066"/>
                </a:solidFill>
              </a:rPr>
              <a:t>)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Copias e impresiones.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Red inalámbrica.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Bases de datos.</a:t>
            </a:r>
          </a:p>
          <a:p>
            <a:pPr lvl="1">
              <a:buFont typeface="Arial" charset="0"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 Catálogo en línea.</a:t>
            </a:r>
            <a:endParaRPr lang="es-ES" sz="2000" dirty="0">
              <a:solidFill>
                <a:srgbClr val="660066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Préstamo de equipo de cómputo. 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s-ES" sz="2000" b="1" dirty="0">
                <a:solidFill>
                  <a:srgbClr val="660066"/>
                </a:solidFill>
              </a:rPr>
              <a:t>Préstamo de cubículos de estudio individual y grupales.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s-ES" sz="1800" b="1" dirty="0">
              <a:solidFill>
                <a:srgbClr val="660066"/>
              </a:solidFill>
            </a:endParaRP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s-ES" sz="1800" b="1" dirty="0">
              <a:solidFill>
                <a:srgbClr val="660066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s-ES" sz="1800" dirty="0">
              <a:solidFill>
                <a:srgbClr val="660066"/>
              </a:solidFill>
            </a:endParaRPr>
          </a:p>
          <a:p>
            <a:pPr eaLnBrk="1" hangingPunct="1"/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676400"/>
            <a:ext cx="6248400" cy="4267200"/>
          </a:xfrm>
        </p:spPr>
        <p:txBody>
          <a:bodyPr/>
          <a:lstStyle/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administrativa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Consulta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Acervo General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Referencia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Tesis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Hemeroteca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n-US" sz="2000" dirty="0" err="1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de </a:t>
            </a:r>
            <a:r>
              <a:rPr lang="en-US" sz="2000" dirty="0" err="1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Mapoteca</a:t>
            </a:r>
            <a:endParaRPr lang="en-US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Colecciones Especiales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Estudio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Área de Servicios Electrónicos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eaLnBrk="1" hangingPunct="1"/>
            <a:r>
              <a:rPr lang="es-E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Estantería</a:t>
            </a:r>
            <a:r>
              <a:rPr lang="en-US" sz="20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  <a:endParaRPr lang="es-MX" sz="2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2" name="Rectángulo 7"/>
          <p:cNvSpPr>
            <a:spLocks noChangeArrowheads="1"/>
          </p:cNvSpPr>
          <p:nvPr/>
        </p:nvSpPr>
        <p:spPr bwMode="auto">
          <a:xfrm>
            <a:off x="1981200" y="609600"/>
            <a:ext cx="563880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s-ES" sz="2000">
                <a:latin typeface="Calibri" charset="0"/>
              </a:rPr>
              <a:t> </a:t>
            </a:r>
            <a:endParaRPr lang="es-ES">
              <a:latin typeface="Calibri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es-ES">
              <a:latin typeface="Calibri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es-ES">
              <a:latin typeface="Calibri" charset="0"/>
            </a:endParaRPr>
          </a:p>
        </p:txBody>
      </p:sp>
      <p:sp>
        <p:nvSpPr>
          <p:cNvPr id="7173" name="Rectángulo 8"/>
          <p:cNvSpPr>
            <a:spLocks noChangeArrowheads="1"/>
          </p:cNvSpPr>
          <p:nvPr/>
        </p:nvSpPr>
        <p:spPr bwMode="auto">
          <a:xfrm>
            <a:off x="1981200" y="609600"/>
            <a:ext cx="5486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s-ES" sz="3200" dirty="0">
                <a:solidFill>
                  <a:srgbClr val="660066"/>
                </a:solidFill>
              </a:rPr>
              <a:t>ÁREAS DE BIBLIOTECA</a:t>
            </a:r>
            <a:endParaRPr lang="es-ES_tradnl" sz="3200" dirty="0">
              <a:solidFill>
                <a:srgbClr val="660066"/>
              </a:solidFill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8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SERVICIOS</a:t>
            </a:r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sz="1800" b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Préstamo interno.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Consulta en sala.</a:t>
            </a:r>
          </a:p>
          <a:p>
            <a:pPr marL="800100" lvl="1" indent="-342900" algn="ctr" eaLnBrk="1" hangingPunct="1">
              <a:lnSpc>
                <a:spcPct val="90000"/>
              </a:lnSpc>
            </a:pPr>
            <a:endParaRPr lang="es-ES" sz="1800" dirty="0">
              <a:solidFill>
                <a:srgbClr val="660066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ES" sz="1800" b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Préstamo externo.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Préstamo a domicilio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Préstamo en cualquier  biblioteca de la UACH.</a:t>
            </a:r>
          </a:p>
          <a:p>
            <a:pPr marL="800100" lvl="1" indent="-342900" eaLnBrk="1" hangingPunct="1">
              <a:lnSpc>
                <a:spcPct val="90000"/>
              </a:lnSpc>
              <a:buFontTx/>
              <a:buNone/>
            </a:pPr>
            <a:endParaRPr lang="es-ES" sz="1800" b="1" dirty="0">
              <a:solidFill>
                <a:srgbClr val="660066"/>
              </a:solidFill>
            </a:endParaRPr>
          </a:p>
          <a:p>
            <a:pPr eaLnBrk="1" hangingPunct="1"/>
            <a:r>
              <a:rPr lang="es-ES" sz="1800" b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Requisitos para el préstamo externo</a:t>
            </a:r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: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Ser alumn@ de la UACH.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Contar con fotografía en el sistema ALEPH.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Credencial única.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ES" sz="1800" dirty="0">
                <a:solidFill>
                  <a:srgbClr val="660066"/>
                </a:solidFill>
              </a:rPr>
              <a:t>No contar con adeudos económicos o bibliográficos.</a:t>
            </a:r>
          </a:p>
          <a:p>
            <a:pPr marL="800100" lvl="1" indent="-342900" eaLnBrk="1" hangingPunct="1">
              <a:buFontTx/>
              <a:buNone/>
            </a:pPr>
            <a:endParaRPr lang="es-ES" sz="2600" b="1" dirty="0">
              <a:solidFill>
                <a:srgbClr val="660066"/>
              </a:solidFill>
              <a:latin typeface="Calibri" charset="0"/>
            </a:endParaRPr>
          </a:p>
          <a:p>
            <a:pPr marL="800100" lvl="1" indent="-342900" eaLnBrk="1" hangingPunct="1">
              <a:buFontTx/>
              <a:buNone/>
            </a:pPr>
            <a:endParaRPr lang="es-ES" sz="2600" b="1" dirty="0">
              <a:solidFill>
                <a:srgbClr val="660066"/>
              </a:solidFill>
              <a:latin typeface="Calibri" charset="0"/>
            </a:endParaRPr>
          </a:p>
          <a:p>
            <a:pPr marL="800100" lvl="1" indent="-342900" eaLnBrk="1" hangingPunct="1">
              <a:buFontTx/>
              <a:buNone/>
            </a:pPr>
            <a:endParaRPr lang="es-ES" sz="2600" dirty="0">
              <a:solidFill>
                <a:srgbClr val="660066"/>
              </a:solidFill>
              <a:latin typeface="Calibri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MX" sz="24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0" name="Rectangle 2"/>
          <p:cNvSpPr txBox="1">
            <a:spLocks noChangeArrowheads="1"/>
          </p:cNvSpPr>
          <p:nvPr/>
        </p:nvSpPr>
        <p:spPr bwMode="auto">
          <a:xfrm>
            <a:off x="1371600" y="304800"/>
            <a:ext cx="73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s-ES" sz="3200" dirty="0">
                <a:solidFill>
                  <a:srgbClr val="660066"/>
                </a:solidFill>
              </a:rPr>
              <a:t>SERVICIOS</a:t>
            </a:r>
            <a:endParaRPr lang="es-MX" sz="3200" dirty="0">
              <a:solidFill>
                <a:srgbClr val="660066"/>
              </a:solidFill>
            </a:endParaRPr>
          </a:p>
        </p:txBody>
      </p:sp>
      <p:sp>
        <p:nvSpPr>
          <p:cNvPr id="10261" name="Rectangle 7"/>
          <p:cNvSpPr txBox="1">
            <a:spLocks noChangeArrowheads="1"/>
          </p:cNvSpPr>
          <p:nvPr/>
        </p:nvSpPr>
        <p:spPr bwMode="auto">
          <a:xfrm>
            <a:off x="533400" y="1524000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s-ES" b="1" dirty="0">
                <a:solidFill>
                  <a:srgbClr val="660066"/>
                </a:solidFill>
              </a:rPr>
              <a:t>Préstamo </a:t>
            </a:r>
            <a:r>
              <a:rPr lang="es-ES" b="1" dirty="0" smtClean="0">
                <a:solidFill>
                  <a:srgbClr val="660066"/>
                </a:solidFill>
              </a:rPr>
              <a:t>Externo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s-ES" b="1" dirty="0"/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</a:pPr>
            <a:endParaRPr lang="es-ES" dirty="0"/>
          </a:p>
          <a:p>
            <a:pPr marL="800100" lvl="1" indent="-342900">
              <a:spcBef>
                <a:spcPct val="20000"/>
              </a:spcBef>
            </a:pPr>
            <a:endParaRPr lang="es-ES" sz="2600" b="1" dirty="0">
              <a:latin typeface="Calibri" charset="0"/>
            </a:endParaRPr>
          </a:p>
          <a:p>
            <a:pPr marL="800100" lvl="1" indent="-342900">
              <a:spcBef>
                <a:spcPct val="20000"/>
              </a:spcBef>
            </a:pPr>
            <a:endParaRPr lang="es-ES" sz="2600" b="1" dirty="0">
              <a:latin typeface="Calibri" charset="0"/>
            </a:endParaRPr>
          </a:p>
          <a:p>
            <a:pPr marL="800100" lvl="1" indent="-342900">
              <a:spcBef>
                <a:spcPct val="20000"/>
              </a:spcBef>
            </a:pPr>
            <a:endParaRPr lang="es-ES" sz="2600" dirty="0">
              <a:latin typeface="Calibri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s-MX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s-MX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s-MX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MX" sz="1600" b="1" dirty="0"/>
              <a:t>   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MX" sz="1600" b="1" dirty="0">
                <a:solidFill>
                  <a:srgbClr val="660066"/>
                </a:solidFill>
              </a:rPr>
              <a:t>     Nota: </a:t>
            </a:r>
            <a:r>
              <a:rPr lang="es-MX" sz="1600" dirty="0">
                <a:solidFill>
                  <a:srgbClr val="660066"/>
                </a:solidFill>
              </a:rPr>
              <a:t>Préstamos, renovaciones y pagos de multas se pueden realizar en cualquier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MX" sz="1600" dirty="0">
                <a:solidFill>
                  <a:srgbClr val="660066"/>
                </a:solidFill>
              </a:rPr>
              <a:t>               biblioteca del sistema.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801123"/>
              </p:ext>
            </p:extLst>
          </p:nvPr>
        </p:nvGraphicFramePr>
        <p:xfrm>
          <a:off x="914400" y="2286000"/>
          <a:ext cx="7315200" cy="260223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USUARIO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No. MATERIAL DOCUMENTAL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 DE PRÉSTAMO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RENOVACIONES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52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Alumno de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licenciatura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3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2 renovaciones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Alumno de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posgrado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7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1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renovación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Docente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7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1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renovación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Administrativo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 títulos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3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días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2 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renovaciones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10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685800"/>
            <a:ext cx="6477000" cy="990600"/>
          </a:xfrm>
        </p:spPr>
        <p:txBody>
          <a:bodyPr/>
          <a:lstStyle/>
          <a:p>
            <a:pPr eaLnBrk="1" hangingPunct="1"/>
            <a: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/>
            </a:r>
            <a:b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</a:br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CATÁLOGO EN LÍNEA</a:t>
            </a:r>
            <a: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/>
            </a:r>
            <a:b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</a:br>
            <a: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/>
            </a:r>
            <a:br>
              <a:rPr lang="es-ES" sz="4000" b="1" dirty="0">
                <a:solidFill>
                  <a:srgbClr val="660066"/>
                </a:solidFill>
                <a:latin typeface="Calibri" charset="0"/>
                <a:ea typeface="ＭＳ Ｐゴシック" charset="-128"/>
                <a:cs typeface="ＭＳ Ｐゴシック" charset="-128"/>
              </a:rPr>
            </a:br>
            <a:endParaRPr lang="es-MX" sz="40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0"/>
            <a:ext cx="7391400" cy="4602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	</a:t>
            </a:r>
            <a:r>
              <a:rPr lang="es-MX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Es </a:t>
            </a:r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un software que permite el acceso a las fichas catalográficas digitalizadas, para la localización de referencias documentales de cualquier biblioteca del SUBA.</a:t>
            </a:r>
          </a:p>
          <a:p>
            <a:pPr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                                       </a:t>
            </a:r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  <a:hlinkClick r:id="rId2"/>
              </a:rPr>
              <a:t>http://suba.uach.mx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26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3657600"/>
            <a:ext cx="4075113" cy="236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11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239000" cy="1143000"/>
          </a:xfrm>
        </p:spPr>
        <p:txBody>
          <a:bodyPr/>
          <a:lstStyle/>
          <a:p>
            <a:pPr eaLnBrk="1" hangingPunct="1"/>
            <a:r>
              <a:rPr lang="es-MX" sz="40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CATÁLOGO EN LÍNEA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7924800" cy="41148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s-ES" sz="24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	</a:t>
            </a:r>
            <a:endParaRPr lang="es-MX" sz="240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12</a:t>
            </a:fld>
            <a:endParaRPr lang="es-MX"/>
          </a:p>
        </p:txBody>
      </p:sp>
      <p:sp>
        <p:nvSpPr>
          <p:cNvPr id="11" name="Marcador de pie de pá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9143999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Conector recto de flecha 13"/>
          <p:cNvCxnSpPr>
            <a:cxnSpLocks noChangeShapeType="1"/>
          </p:cNvCxnSpPr>
          <p:nvPr/>
        </p:nvCxnSpPr>
        <p:spPr bwMode="auto">
          <a:xfrm flipH="1">
            <a:off x="3429000" y="4592238"/>
            <a:ext cx="661155" cy="665562"/>
          </a:xfrm>
          <a:prstGeom prst="straightConnector1">
            <a:avLst/>
          </a:prstGeom>
          <a:noFill/>
          <a:ln w="254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6" name="6 CuadroTexto"/>
          <p:cNvSpPr txBox="1">
            <a:spLocks noChangeArrowheads="1"/>
          </p:cNvSpPr>
          <p:nvPr/>
        </p:nvSpPr>
        <p:spPr bwMode="auto">
          <a:xfrm>
            <a:off x="4078357" y="4229156"/>
            <a:ext cx="1217543" cy="587488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Catálogo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13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9144000" cy="487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1 Grupo"/>
          <p:cNvGrpSpPr/>
          <p:nvPr/>
        </p:nvGrpSpPr>
        <p:grpSpPr>
          <a:xfrm>
            <a:off x="5638800" y="2286000"/>
            <a:ext cx="2823882" cy="1760220"/>
            <a:chOff x="6510596" y="-931718"/>
            <a:chExt cx="2000250" cy="1600200"/>
          </a:xfrm>
        </p:grpSpPr>
        <p:cxnSp>
          <p:nvCxnSpPr>
            <p:cNvPr id="6" name="5 Conector recto de flecha"/>
            <p:cNvCxnSpPr>
              <a:cxnSpLocks noChangeShapeType="1"/>
            </p:cNvCxnSpPr>
            <p:nvPr/>
          </p:nvCxnSpPr>
          <p:spPr bwMode="auto">
            <a:xfrm flipV="1">
              <a:off x="7529772" y="-931718"/>
              <a:ext cx="981074" cy="100806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</p:cxnSp>
        <p:sp>
          <p:nvSpPr>
            <p:cNvPr id="7" name="6 CuadroTexto"/>
            <p:cNvSpPr txBox="1">
              <a:spLocks noChangeArrowheads="1"/>
            </p:cNvSpPr>
            <p:nvPr/>
          </p:nvSpPr>
          <p:spPr bwMode="auto">
            <a:xfrm>
              <a:off x="6510596" y="20782"/>
              <a:ext cx="2000250" cy="647700"/>
            </a:xfrm>
            <a:prstGeom prst="rect">
              <a:avLst/>
            </a:prstGeom>
            <a:gradFill rotWithShape="1">
              <a:gsLst>
                <a:gs pos="0">
                  <a:srgbClr val="A3A3EF"/>
                </a:gs>
                <a:gs pos="100000">
                  <a:srgbClr val="2424A8"/>
                </a:gs>
              </a:gsLst>
              <a:lin ang="5400000"/>
            </a:gradFill>
            <a:ln w="9525">
              <a:solidFill>
                <a:srgbClr val="2F2F98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FFFFFF"/>
                  </a:solidFill>
                  <a:ea typeface="Arial" charset="0"/>
                  <a:cs typeface="Arial" charset="0"/>
                </a:rPr>
                <a:t>Acceso al listado de bibliotecas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14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16" y="1905000"/>
            <a:ext cx="9149316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6 Conector recto de flecha"/>
          <p:cNvCxnSpPr>
            <a:cxnSpLocks noChangeShapeType="1"/>
          </p:cNvCxnSpPr>
          <p:nvPr/>
        </p:nvCxnSpPr>
        <p:spPr bwMode="auto">
          <a:xfrm rot="10800000" flipV="1">
            <a:off x="1066800" y="4778824"/>
            <a:ext cx="2357438" cy="64293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3424238" y="4589604"/>
            <a:ext cx="1285875" cy="369888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 smtClean="0">
                <a:solidFill>
                  <a:srgbClr val="FFFFFF"/>
                </a:solidFill>
                <a:ea typeface="Arial" charset="0"/>
                <a:cs typeface="Arial" charset="0"/>
              </a:rPr>
              <a:t>Clic</a:t>
            </a:r>
            <a:endParaRPr lang="es-ES" dirty="0"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15</a:t>
            </a:fld>
            <a:endParaRPr lang="es-MX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9144000" cy="495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5 Conector recto de flecha"/>
          <p:cNvCxnSpPr>
            <a:cxnSpLocks noChangeShapeType="1"/>
          </p:cNvCxnSpPr>
          <p:nvPr/>
        </p:nvCxnSpPr>
        <p:spPr bwMode="auto">
          <a:xfrm rot="10800000">
            <a:off x="4593265" y="3962400"/>
            <a:ext cx="1500188" cy="21431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5736265" y="3657600"/>
            <a:ext cx="1571625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Búsqueda por palabra clave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06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5 Conector recto de flecha"/>
          <p:cNvCxnSpPr>
            <a:cxnSpLocks noChangeShapeType="1"/>
            <a:stCxn id="7" idx="1"/>
          </p:cNvCxnSpPr>
          <p:nvPr/>
        </p:nvCxnSpPr>
        <p:spPr bwMode="auto">
          <a:xfrm flipH="1">
            <a:off x="152400" y="4842577"/>
            <a:ext cx="1219200" cy="93909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1371600" y="4380614"/>
            <a:ext cx="1571625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Vista completa del registro.</a:t>
            </a:r>
          </a:p>
        </p:txBody>
      </p:sp>
      <p:sp>
        <p:nvSpPr>
          <p:cNvPr id="11" name="10 Menos"/>
          <p:cNvSpPr/>
          <p:nvPr/>
        </p:nvSpPr>
        <p:spPr>
          <a:xfrm>
            <a:off x="5364088" y="4221088"/>
            <a:ext cx="1224136" cy="45719"/>
          </a:xfrm>
          <a:prstGeom prst="mathMinus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s-ES_tradnl"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  <p:sp>
        <p:nvSpPr>
          <p:cNvPr id="12" name="11 Menos"/>
          <p:cNvSpPr/>
          <p:nvPr/>
        </p:nvSpPr>
        <p:spPr>
          <a:xfrm>
            <a:off x="6732240" y="4221088"/>
            <a:ext cx="1071570" cy="45719"/>
          </a:xfrm>
          <a:prstGeom prst="mathMinus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s-ES_tradnl"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  <p:sp>
        <p:nvSpPr>
          <p:cNvPr id="9" name="6 CuadroTexto"/>
          <p:cNvSpPr txBox="1">
            <a:spLocks noChangeArrowheads="1"/>
          </p:cNvSpPr>
          <p:nvPr/>
        </p:nvSpPr>
        <p:spPr bwMode="auto">
          <a:xfrm>
            <a:off x="4375187" y="3809557"/>
            <a:ext cx="2409825" cy="1200150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Biblioteca,</a:t>
            </a:r>
          </a:p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Cuantos ejemplares hay disponibles y cuantos prestados</a:t>
            </a:r>
          </a:p>
        </p:txBody>
      </p:sp>
      <p:sp>
        <p:nvSpPr>
          <p:cNvPr id="10" name="6 CuadroTexto"/>
          <p:cNvSpPr txBox="1">
            <a:spLocks noChangeArrowheads="1"/>
          </p:cNvSpPr>
          <p:nvPr/>
        </p:nvSpPr>
        <p:spPr bwMode="auto">
          <a:xfrm>
            <a:off x="7547566" y="3641467"/>
            <a:ext cx="1571625" cy="923925"/>
          </a:xfrm>
          <a:prstGeom prst="rect">
            <a:avLst/>
          </a:prstGeom>
          <a:gradFill rotWithShape="1">
            <a:gsLst>
              <a:gs pos="0">
                <a:srgbClr val="A3A3EF"/>
              </a:gs>
              <a:gs pos="100000">
                <a:srgbClr val="2424A8"/>
              </a:gs>
            </a:gsLst>
            <a:lin ang="5400000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Arial" charset="0"/>
                <a:cs typeface="Arial" charset="0"/>
              </a:rPr>
              <a:t>(Para su búsqueda en estantería)</a:t>
            </a:r>
          </a:p>
        </p:txBody>
      </p:sp>
      <p:cxnSp>
        <p:nvCxnSpPr>
          <p:cNvPr id="16" name="5 Conector recto de flecha"/>
          <p:cNvCxnSpPr>
            <a:cxnSpLocks noChangeShapeType="1"/>
          </p:cNvCxnSpPr>
          <p:nvPr/>
        </p:nvCxnSpPr>
        <p:spPr bwMode="auto">
          <a:xfrm>
            <a:off x="8333378" y="4565392"/>
            <a:ext cx="505822" cy="107340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7" name="5 Conector recto de flecha"/>
          <p:cNvCxnSpPr>
            <a:cxnSpLocks noChangeShapeType="1"/>
          </p:cNvCxnSpPr>
          <p:nvPr/>
        </p:nvCxnSpPr>
        <p:spPr bwMode="auto">
          <a:xfrm>
            <a:off x="5961869" y="5009707"/>
            <a:ext cx="1734331" cy="77196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3" name="Marcador de número de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16</a:t>
            </a:fld>
            <a:endParaRPr lang="es-MX"/>
          </a:p>
        </p:txBody>
      </p:sp>
      <p:sp>
        <p:nvSpPr>
          <p:cNvPr id="14" name="Marcador de pie de página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010400" cy="1143000"/>
          </a:xfrm>
        </p:spPr>
        <p:txBody>
          <a:bodyPr/>
          <a:lstStyle/>
          <a:p>
            <a:pPr eaLnBrk="1" hangingPunct="1"/>
            <a:r>
              <a:rPr lang="es-ES_tradnl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BÚSQUEDA EN ESTANTERÍA ABIERTA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543800" cy="35814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s-ES_tradnl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7413" name="Picture 7" descr="estan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81200"/>
            <a:ext cx="7543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AutoShape 8"/>
          <p:cNvSpPr>
            <a:spLocks noChangeArrowheads="1"/>
          </p:cNvSpPr>
          <p:nvPr/>
        </p:nvSpPr>
        <p:spPr bwMode="auto">
          <a:xfrm>
            <a:off x="1600200" y="1752600"/>
            <a:ext cx="1447800" cy="685800"/>
          </a:xfrm>
          <a:prstGeom prst="wedgeRectCallout">
            <a:avLst>
              <a:gd name="adj1" fmla="val 79167"/>
              <a:gd name="adj2" fmla="val 7323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s-ES_tradnl" sz="1200" dirty="0">
                <a:solidFill>
                  <a:srgbClr val="000000"/>
                </a:solidFill>
              </a:rPr>
              <a:t>ACOMODO</a:t>
            </a:r>
          </a:p>
          <a:p>
            <a:pPr algn="ctr"/>
            <a:r>
              <a:rPr lang="es-ES_tradnl" sz="1200" dirty="0">
                <a:solidFill>
                  <a:srgbClr val="000000"/>
                </a:solidFill>
              </a:rPr>
              <a:t>EN EL</a:t>
            </a:r>
          </a:p>
          <a:p>
            <a:pPr algn="ctr"/>
            <a:r>
              <a:rPr lang="es-ES_tradnl" sz="1200" dirty="0">
                <a:solidFill>
                  <a:srgbClr val="000000"/>
                </a:solidFill>
              </a:rPr>
              <a:t>ENTREPAÑO</a:t>
            </a:r>
            <a:endParaRPr lang="es-MX" sz="1200" dirty="0"/>
          </a:p>
        </p:txBody>
      </p:sp>
      <p:sp>
        <p:nvSpPr>
          <p:cNvPr id="17415" name="AutoShape 9"/>
          <p:cNvSpPr>
            <a:spLocks noChangeArrowheads="1"/>
          </p:cNvSpPr>
          <p:nvPr/>
        </p:nvSpPr>
        <p:spPr bwMode="auto">
          <a:xfrm>
            <a:off x="6248400" y="3048000"/>
            <a:ext cx="1295400" cy="838200"/>
          </a:xfrm>
          <a:prstGeom prst="wedgeRectCallout">
            <a:avLst>
              <a:gd name="adj1" fmla="val -169699"/>
              <a:gd name="adj2" fmla="val 13425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s-ES_tradnl" sz="1200">
                <a:solidFill>
                  <a:srgbClr val="000000"/>
                </a:solidFill>
              </a:rPr>
              <a:t>AL LLEGAR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ABAJO SE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PASA HACIA</a:t>
            </a:r>
          </a:p>
          <a:p>
            <a:pPr algn="ctr"/>
            <a:r>
              <a:rPr lang="es-ES_tradnl" sz="1200">
                <a:solidFill>
                  <a:srgbClr val="000000"/>
                </a:solidFill>
              </a:rPr>
              <a:t>ARRIBA</a:t>
            </a:r>
          </a:p>
          <a:p>
            <a:endParaRPr lang="es-MX" sz="1600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17</a:t>
            </a:fld>
            <a:endParaRPr lang="es-MX"/>
          </a:p>
        </p:txBody>
      </p:sp>
      <p:sp>
        <p:nvSpPr>
          <p:cNvPr id="11" name="Marcador de pie de pá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ACOMODO DEL ACERVO SEGÚN DEWEY</a:t>
            </a:r>
            <a:endParaRPr lang="es-MX" sz="3200" b="1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229600" cy="3733800"/>
          </a:xfrm>
        </p:spPr>
        <p:txBody>
          <a:bodyPr/>
          <a:lstStyle/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000-099 Generalidades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100-199 Filosofía y Psicología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200-299 Religión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300-399 Ciencias Sociales (Ley, Educación, Economía)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400-499 Lenguas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500-599 Ciencias Naturales (Matemáticas, Biología, Química)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600-699 Tecnología (Ciencias Aplicadas Ingeniería, Medicina)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700-799 Artes y Recreación.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800-899 Literatura y Retórica</a:t>
            </a:r>
          </a:p>
          <a:p>
            <a:pPr eaLnBrk="1" hangingPunct="1"/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900-999 Geografía e Historia (Biografía, Geografía)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18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120" y="33005"/>
            <a:ext cx="9314120" cy="6839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8 Grupo"/>
          <p:cNvGrpSpPr/>
          <p:nvPr/>
        </p:nvGrpSpPr>
        <p:grpSpPr>
          <a:xfrm>
            <a:off x="2442073" y="2667000"/>
            <a:ext cx="1693862" cy="1762125"/>
            <a:chOff x="3810000" y="2438400"/>
            <a:chExt cx="1693862" cy="1762125"/>
          </a:xfrm>
        </p:grpSpPr>
        <p:cxnSp>
          <p:nvCxnSpPr>
            <p:cNvPr id="7" name="6 Conector recto de flecha"/>
            <p:cNvCxnSpPr>
              <a:cxnSpLocks noChangeShapeType="1"/>
              <a:stCxn id="8" idx="0"/>
            </p:cNvCxnSpPr>
            <p:nvPr/>
          </p:nvCxnSpPr>
          <p:spPr bwMode="auto">
            <a:xfrm flipH="1" flipV="1">
              <a:off x="4492127" y="2438400"/>
              <a:ext cx="164804" cy="83820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</p:spPr>
        </p:cxnSp>
        <p:sp>
          <p:nvSpPr>
            <p:cNvPr id="8" name="7 CuadroTexto"/>
            <p:cNvSpPr txBox="1">
              <a:spLocks noChangeArrowheads="1"/>
            </p:cNvSpPr>
            <p:nvPr/>
          </p:nvSpPr>
          <p:spPr bwMode="auto">
            <a:xfrm>
              <a:off x="3810000" y="3276600"/>
              <a:ext cx="1693862" cy="923925"/>
            </a:xfrm>
            <a:prstGeom prst="rect">
              <a:avLst/>
            </a:prstGeom>
            <a:gradFill rotWithShape="1">
              <a:gsLst>
                <a:gs pos="0">
                  <a:srgbClr val="A3A3EF"/>
                </a:gs>
                <a:gs pos="100000">
                  <a:srgbClr val="2424A8"/>
                </a:gs>
              </a:gsLst>
              <a:lin ang="5400000"/>
            </a:gradFill>
            <a:ln w="9525">
              <a:solidFill>
                <a:srgbClr val="2F2F98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FFFFFF"/>
                  </a:solidFill>
                  <a:ea typeface="Arial" charset="0"/>
                  <a:cs typeface="Arial" charset="0"/>
                </a:rPr>
                <a:t>Dirección y horario de la biblioteca</a:t>
              </a:r>
            </a:p>
          </p:txBody>
        </p:sp>
      </p:grp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REGLAS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s-ES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r>
              <a:rPr lang="es-ES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  </a:t>
            </a:r>
            <a:endParaRPr lang="es-MX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533" name="Rectángulo 8"/>
          <p:cNvSpPr>
            <a:spLocks noChangeArrowheads="1"/>
          </p:cNvSpPr>
          <p:nvPr/>
        </p:nvSpPr>
        <p:spPr bwMode="auto">
          <a:xfrm>
            <a:off x="2286000" y="1803400"/>
            <a:ext cx="4572000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Guarda silencio.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Evita introducir alimentos y bebidas.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Evita mutilar, subrayar o maltratar el material.  Son para tu uso NO para abuso.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Utiliza una silla por persona.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Cuida las instalaciones, mobiliario y equipo.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Condúcete con respeto.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No muevas el mobiliario.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Tramita y cuida tu credencial única.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20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6781800" cy="1143000"/>
          </a:xfrm>
        </p:spPr>
        <p:txBody>
          <a:bodyPr/>
          <a:lstStyle/>
          <a:p>
            <a:pPr eaLnBrk="1" hangingPunct="1"/>
            <a:r>
              <a:rPr lang="es-MX" sz="320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MULTAS Y SANCIONES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86200" y="1905000"/>
            <a:ext cx="4800600" cy="42211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	</a:t>
            </a:r>
            <a:endParaRPr lang="es-MX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Rectángulo 9"/>
          <p:cNvSpPr>
            <a:spLocks noChangeArrowheads="1"/>
          </p:cNvSpPr>
          <p:nvPr/>
        </p:nvSpPr>
        <p:spPr bwMode="auto">
          <a:xfrm>
            <a:off x="1676400" y="2133600"/>
            <a:ext cx="5867400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Multa diaria por libro.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Si pierdes material documental repórtalo al Módulo de Circulación o a la Jefatura de biblioteca.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s-ES" dirty="0">
                <a:solidFill>
                  <a:srgbClr val="660066"/>
                </a:solidFill>
              </a:rPr>
              <a:t>Reposición de material dañado o perdido: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" dirty="0">
                <a:solidFill>
                  <a:srgbClr val="660066"/>
                </a:solidFill>
              </a:rPr>
              <a:t>Pago con material bibliográfico. (especie)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" dirty="0">
                <a:solidFill>
                  <a:srgbClr val="660066"/>
                </a:solidFill>
              </a:rPr>
              <a:t>Pago en caja única. (efectivo)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21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INCUMPLIMIENTO DE SANCIONES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229600" cy="3840163"/>
          </a:xfrm>
        </p:spPr>
        <p:txBody>
          <a:bodyPr/>
          <a:lstStyle/>
          <a:p>
            <a:pPr eaLnBrk="1" hangingPunct="1"/>
            <a:r>
              <a:rPr lang="es-MX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Cualquier sanción económica que no sea cubierta: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MX" sz="1800" dirty="0">
                <a:solidFill>
                  <a:srgbClr val="660066"/>
                </a:solidFill>
              </a:rPr>
              <a:t> Te suspenderá el préstamo externo.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MX" sz="1800" dirty="0">
                <a:solidFill>
                  <a:srgbClr val="660066"/>
                </a:solidFill>
              </a:rPr>
              <a:t> Te inhabilitará para inscribirte al siguiente semestre, hasta que la deuda haya sido saldada.</a:t>
            </a:r>
          </a:p>
          <a:p>
            <a:pPr marL="800100" lvl="1" indent="-342900" eaLnBrk="1" hangingPunct="1">
              <a:buFont typeface="Wingdings" charset="2"/>
              <a:buChar char="ü"/>
            </a:pPr>
            <a:r>
              <a:rPr lang="es-MX" sz="1800" dirty="0">
                <a:solidFill>
                  <a:srgbClr val="660066"/>
                </a:solidFill>
              </a:rPr>
              <a:t>Tendrás problemas para titularte.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457200"/>
            <a:ext cx="6781800" cy="1143000"/>
          </a:xfrm>
        </p:spPr>
        <p:txBody>
          <a:bodyPr/>
          <a:lstStyle/>
          <a:p>
            <a:pPr eaLnBrk="1" hangingPunct="1"/>
            <a:r>
              <a:rPr lang="es-MX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SUSTRACCIÓN DE MATERIAL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438400"/>
            <a:ext cx="8229600" cy="40687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Evita sustraer material ya que no sólo te perjudicas a ti mismo haciéndote acreedor a una sanción sino que afectas a tus compañeros al disminuir la cantidad de ejemplares.</a:t>
            </a:r>
          </a:p>
          <a:p>
            <a:pPr algn="ctr"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endParaRPr lang="es-ES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r>
              <a:rPr lang="es-ES" sz="1800" i="1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!Ayúdanos a darte el servicio de excelencia que te mereces!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23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SUGERENCIAS</a:t>
            </a:r>
            <a:endParaRPr lang="es-MX" sz="3200" b="1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229600" cy="3733800"/>
          </a:xfrm>
        </p:spPr>
        <p:txBody>
          <a:bodyPr/>
          <a:lstStyle/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Ayúdanos a cambiar tu biblioteca.</a:t>
            </a:r>
          </a:p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Nos interesa conocer tu opinión.</a:t>
            </a:r>
          </a:p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Acércate a tu biblioteca.</a:t>
            </a:r>
          </a:p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Sabes que existe un buzón  de sugerencias.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ES" sz="18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SISTEMA DE GESTIÓN INTEGRAL</a:t>
            </a:r>
            <a:endParaRPr lang="es-MX" sz="3200" b="1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229600" cy="3886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El Sistema Universitario de Bibliotecas Académicas se encuentra certificado en en un Sistema de Gestión Integral que involucra tres normas:</a:t>
            </a:r>
          </a:p>
          <a:p>
            <a:pPr marL="0" indent="0" eaLnBrk="1" hangingPunct="1">
              <a:buNone/>
            </a:pPr>
            <a:endParaRPr lang="es-ES_tradnl" sz="1800" dirty="0" smtClean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ISO 9001 Sistema de Gestión de Calidad</a:t>
            </a:r>
          </a:p>
          <a:p>
            <a:pPr algn="ctr"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ISO 14001 Sistema de Gestión Ambiental</a:t>
            </a:r>
          </a:p>
          <a:p>
            <a:pPr algn="ctr"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OHSAS 18001 Sistema de Gestión en Seguridad y Salud en el Trabajo</a:t>
            </a:r>
            <a:endParaRPr lang="es-MX" sz="1800" dirty="0" smtClean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r>
              <a:rPr lang="es-ES" sz="1800" b="1" i="1" dirty="0" smtClean="0">
                <a:ea typeface="ＭＳ Ｐゴシック" charset="-128"/>
                <a:cs typeface="ＭＳ Ｐゴシック" charset="-128"/>
              </a:rPr>
              <a:t>Logos suprimidos</a:t>
            </a:r>
            <a:endParaRPr lang="es-ES" sz="1800" b="1" i="1" dirty="0" smtClean="0">
              <a:ea typeface="ＭＳ Ｐゴシック" charset="-128"/>
              <a:cs typeface="ＭＳ Ｐゴシック" charset="-128"/>
            </a:endParaRPr>
          </a:p>
          <a:p>
            <a:pPr algn="ctr" eaLnBrk="1" hangingPunct="1">
              <a:buFontTx/>
              <a:buNone/>
            </a:pPr>
            <a:endParaRPr lang="es-ES" sz="18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25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80364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BRIGADAS</a:t>
            </a:r>
            <a:endParaRPr lang="es-MX" sz="3200" b="1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229600" cy="4038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El personal bibliotecario del SUBA se encuentra capacitado para responder a cualquier situación de emergencia, además de que se conformaron brigadas para tu seguridad, tales como:</a:t>
            </a:r>
          </a:p>
          <a:p>
            <a:pPr marL="0" indent="0" eaLnBrk="1" hangingPunct="1">
              <a:buNone/>
            </a:pPr>
            <a:endParaRPr lang="es-ES_tradnl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Evacuación</a:t>
            </a:r>
          </a:p>
          <a:p>
            <a:pPr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Búsqueda y Rescate</a:t>
            </a:r>
          </a:p>
          <a:p>
            <a:pPr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Primeros Auxilios</a:t>
            </a:r>
          </a:p>
          <a:p>
            <a:pPr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Prevención de Incendios y Manejo de Extintores</a:t>
            </a:r>
          </a:p>
          <a:p>
            <a:pPr marL="0" indent="0" algn="ctr" eaLnBrk="1" hangingPunct="1">
              <a:buNone/>
            </a:pPr>
            <a:endParaRPr lang="es-ES_tradnl" sz="1800" dirty="0" smtClean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marL="0" indent="0" algn="ctr" eaLnBrk="1" hangingPunct="1">
              <a:buNone/>
            </a:pPr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Órgano capacitador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ES" sz="18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 dirty="0"/>
          </a:p>
        </p:txBody>
      </p:sp>
      <p:pic>
        <p:nvPicPr>
          <p:cNvPr id="9" name="Imagen 8" descr="https://encrypted-tbn1.gstatic.com/images?q=tbn:ANd9GcRV6V5ePKw1XVKZER1cEhAr1xe1pdweVDgsvcowGNVk1f7ivc2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334000"/>
            <a:ext cx="1003935" cy="5829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0277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RECOMENDACIONES</a:t>
            </a:r>
            <a:endParaRPr lang="es-MX" sz="3200" b="1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229600" cy="4038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Te pedimos que tomes en cuenta las siguientes recomendaciones, antes y durante una situación de incendio:</a:t>
            </a:r>
          </a:p>
          <a:p>
            <a:pPr marL="0" indent="0" eaLnBrk="1" hangingPunct="1">
              <a:buNone/>
            </a:pPr>
            <a:endParaRPr lang="es-ES_tradnl" sz="1800" dirty="0" smtClean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Identifica las Rutas de evacuación, Puertas de emergencia, Extintores y Punto de reunión.</a:t>
            </a:r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 </a:t>
            </a:r>
            <a:endParaRPr lang="es-ES_tradnl" sz="1800" dirty="0" smtClean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Guarda </a:t>
            </a:r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la </a:t>
            </a:r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calma.</a:t>
            </a:r>
            <a:endParaRPr lang="es-MX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s-ES_tradnl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NO corras, NO grites, NO </a:t>
            </a:r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empujes.</a:t>
            </a:r>
            <a:endParaRPr lang="es-ES_tradnl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s-ES_tradnl" sz="1800" dirty="0" smtClean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Sigue las instrucciones del personal bibliotecario, ya que está capacitado para reaccionar en caso de incendio y te guiará a un lugar seguro.</a:t>
            </a:r>
          </a:p>
          <a:p>
            <a:pPr eaLnBrk="1" hangingPunct="1"/>
            <a:endParaRPr lang="es-ES_tradnl" sz="1800" dirty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marL="0" indent="0" algn="ctr">
              <a:buNone/>
            </a:pPr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Órgano Capacitador:</a:t>
            </a:r>
          </a:p>
          <a:p>
            <a:pPr marL="0" indent="0" algn="ctr">
              <a:buNone/>
            </a:pPr>
            <a:r>
              <a:rPr lang="es-ES" sz="1800" dirty="0">
                <a:solidFill>
                  <a:srgbClr val="660066"/>
                </a:solidFill>
                <a:ea typeface="ＭＳ Ｐゴシック" charset="-128"/>
                <a:cs typeface="ＭＳ Ｐゴシック" charset="-128"/>
              </a:rPr>
              <a:t>Coordinación Estatal de Protección Civil</a:t>
            </a:r>
          </a:p>
          <a:p>
            <a:pPr eaLnBrk="1" hangingPunct="1"/>
            <a:endParaRPr lang="es-ES_tradnl" sz="1800" dirty="0" smtClean="0">
              <a:solidFill>
                <a:srgbClr val="660066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FontTx/>
              <a:buNone/>
            </a:pPr>
            <a:endParaRPr lang="es-ES" sz="18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27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75391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28800"/>
            <a:ext cx="5803769" cy="4004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2286000" y="381000"/>
            <a:ext cx="6091262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cross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cap="all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n-ea"/>
                <a:cs typeface="Arial" charset="0"/>
              </a:rPr>
              <a:t>¡</a:t>
            </a:r>
            <a:r>
              <a:rPr lang="es-ES" sz="6000" b="1" cap="all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n-ea"/>
                <a:cs typeface="Arial" charset="0"/>
              </a:rPr>
              <a:t>BIENVENID@S</a:t>
            </a:r>
            <a:r>
              <a:rPr lang="es-ES" sz="5400" b="1" cap="all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n-ea"/>
                <a:cs typeface="Arial" charset="0"/>
              </a:rPr>
              <a:t>!</a:t>
            </a:r>
            <a:endParaRPr lang="es-ES" sz="5400" b="1" cap="all" dirty="0">
              <a:ln w="0"/>
              <a:solidFill>
                <a:schemeClr val="accent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  <a:ea typeface="+mn-ea"/>
              <a:cs typeface="Arial" charset="0"/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4E8C-6B26-4643-AFFF-1CD850FFA3D5}" type="slidenum">
              <a:rPr lang="es-MX" smtClean="0"/>
              <a:pPr/>
              <a:t>28</a:t>
            </a:fld>
            <a:endParaRPr lang="es-MX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CAU 02                        Rev. 7</a:t>
            </a:r>
            <a:endParaRPr lang="es-ES_trad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</TotalTime>
  <Words>1193</Words>
  <Application>Microsoft Macintosh PowerPoint</Application>
  <PresentationFormat>Presentación en pantalla (4:3)</PresentationFormat>
  <Paragraphs>273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ORGANIGRAMA DEL SUBA</vt:lpstr>
      <vt:lpstr>BIBLIOTECA UNIVERSITARIA</vt:lpstr>
      <vt:lpstr>SERVICIOS</vt:lpstr>
      <vt:lpstr>Presentación de PowerPoint</vt:lpstr>
      <vt:lpstr>SERVICIOS</vt:lpstr>
      <vt:lpstr>Presentación de PowerPoint</vt:lpstr>
      <vt:lpstr> CATÁLOGO EN LÍNEA  </vt:lpstr>
      <vt:lpstr>CATÁLOGO EN LÍNEA</vt:lpstr>
      <vt:lpstr>Presentación de PowerPoint</vt:lpstr>
      <vt:lpstr>Presentación de PowerPoint</vt:lpstr>
      <vt:lpstr>Presentación de PowerPoint</vt:lpstr>
      <vt:lpstr>Presentación de PowerPoint</vt:lpstr>
      <vt:lpstr>BÚSQUEDA EN ESTANTERÍA ABIERTA</vt:lpstr>
      <vt:lpstr>ACOMODO DEL ACERVO SEGÚN DEWEY</vt:lpstr>
      <vt:lpstr>Presentación de PowerPoint</vt:lpstr>
      <vt:lpstr>REGLAS</vt:lpstr>
      <vt:lpstr>MULTAS Y SANCIONES</vt:lpstr>
      <vt:lpstr>INCUMPLIMIENTO DE SANCIONES</vt:lpstr>
      <vt:lpstr>SUSTRACCIÓN DE MATERIAL</vt:lpstr>
      <vt:lpstr>SUGERENCIAS</vt:lpstr>
      <vt:lpstr>SISTEMA DE GESTIÓN INTEGRAL</vt:lpstr>
      <vt:lpstr>BRIGADAS</vt:lpstr>
      <vt:lpstr>RECOMENDACIONES</vt:lpstr>
      <vt:lpstr>Presentación de PowerPoint</vt:lpstr>
    </vt:vector>
  </TitlesOfParts>
  <Company>Patito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David</dc:creator>
  <cp:lastModifiedBy>Usuario</cp:lastModifiedBy>
  <cp:revision>78</cp:revision>
  <dcterms:created xsi:type="dcterms:W3CDTF">2013-11-28T17:16:05Z</dcterms:created>
  <dcterms:modified xsi:type="dcterms:W3CDTF">2017-03-02T19:30:41Z</dcterms:modified>
</cp:coreProperties>
</file>