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329" r:id="rId2"/>
    <p:sldId id="332" r:id="rId3"/>
    <p:sldId id="334" r:id="rId4"/>
    <p:sldId id="328" r:id="rId5"/>
    <p:sldId id="258" r:id="rId6"/>
    <p:sldId id="290" r:id="rId7"/>
    <p:sldId id="291" r:id="rId8"/>
    <p:sldId id="292" r:id="rId9"/>
    <p:sldId id="294" r:id="rId10"/>
    <p:sldId id="307" r:id="rId11"/>
    <p:sldId id="310" r:id="rId12"/>
    <p:sldId id="309" r:id="rId13"/>
    <p:sldId id="308" r:id="rId14"/>
    <p:sldId id="311" r:id="rId15"/>
    <p:sldId id="312" r:id="rId16"/>
    <p:sldId id="315" r:id="rId17"/>
    <p:sldId id="317" r:id="rId18"/>
    <p:sldId id="318" r:id="rId19"/>
    <p:sldId id="316" r:id="rId20"/>
    <p:sldId id="320" r:id="rId21"/>
    <p:sldId id="321" r:id="rId22"/>
    <p:sldId id="322" r:id="rId23"/>
    <p:sldId id="323" r:id="rId24"/>
    <p:sldId id="324" r:id="rId25"/>
    <p:sldId id="306" r:id="rId26"/>
    <p:sldId id="327" r:id="rId27"/>
    <p:sldId id="296" r:id="rId28"/>
    <p:sldId id="297" r:id="rId29"/>
    <p:sldId id="336" r:id="rId30"/>
  </p:sldIdLst>
  <p:sldSz cx="9144000" cy="6858000" type="screen4x3"/>
  <p:notesSz cx="6858000" cy="9144000"/>
  <p:defaultTextStyle>
    <a:defPPr>
      <a:defRPr lang="es-MX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0070"/>
    <a:srgbClr val="DD52FF"/>
    <a:srgbClr val="FFEA5B"/>
    <a:srgbClr val="DF1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2833802-FEF1-4C79-8D5D-14CF1EAF98D9}" styleName="Estilo claro 2 - Énfasis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18603FDC-E32A-4AB5-989C-0864C3EAD2B8}" styleName="Estilo temático 2 - Énfasis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269D01E-BC32-4049-B463-5C60D7B0CCD2}" styleName="Estilo temático 2 - Énfasis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0" autoAdjust="0"/>
    <p:restoredTop sz="94641" autoAdjust="0"/>
  </p:normalViewPr>
  <p:slideViewPr>
    <p:cSldViewPr>
      <p:cViewPr>
        <p:scale>
          <a:sx n="118" d="100"/>
          <a:sy n="118" d="100"/>
        </p:scale>
        <p:origin x="-440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handoutMaster" Target="handoutMasters/handout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interSettings" Target="printerSettings/printerSettings1.bin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FB085A-6695-294C-9624-FCB535126E61}" type="datetimeFigureOut">
              <a:rPr lang="es-ES_tradnl" smtClean="0"/>
              <a:pPr/>
              <a:t>11/01/17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581D35-7F9A-5A4B-B6AA-F325535FE3AE}" type="slidenum">
              <a:rPr lang="es-ES_tradnl" smtClean="0"/>
              <a:pPr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7222775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0F4DEF8-9970-BA43-8063-739E6A166125}" type="datetime1">
              <a:rPr lang="es-ES_tradnl"/>
              <a:pPr/>
              <a:t>11/01/17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s-ES_tradnl" noProof="0" smtClean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0E22A56-F100-A645-9A8B-4E8D2143D1FA}" type="slidenum">
              <a:rPr lang="es-ES_tradnl"/>
              <a:pPr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9861034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ＭＳ Ｐゴシック" pitchFamily="-106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_trad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AYU CAU 02                        Rev. 2</a:t>
            </a: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250049-5704-7F49-8E1E-C8FA14B304E3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AYU CAU 02                        Rev. 2</a:t>
            </a: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4C4E8C-6B26-4643-AFFF-1CD850FFA3D5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AYU CAU 02                        Rev. 2</a:t>
            </a: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DE1FAE-49A8-0E49-A823-2C3F5279A6A2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AYU CAU 02                        Rev. 2</a:t>
            </a: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2E3535-626D-D442-85C3-44361AF019B4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AYU CAU 02                        Rev. 2</a:t>
            </a: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98806B-2784-9F41-979A-36C240BA2748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AYU CAU 02                        Rev. 2</a:t>
            </a: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7E1A9E-82FD-B04B-971D-B6F22AF92297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AYU CAU 02                        Rev. 2</a:t>
            </a: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3853DD-4325-B44C-AFF8-FCB4B253EA60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AYU CAU 02                        Rev. 2</a:t>
            </a: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A18C7E-BF33-8F4E-8AAF-FEC6CEA7A397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_tradnl" noProof="0" smtClean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AYU CAU 02                        Rev. 2</a:t>
            </a: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F29DAD-4EE7-1D45-83AA-1E6FADB3411F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AYU CAU 02                        Rev. 2</a:t>
            </a: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8B78E9-ABD9-ED47-AB24-624215A60D71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AYU CAU 02                        Rev. 2</a:t>
            </a: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9212FA-B48C-8D4E-9C0D-977904850C81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MX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MX"/>
              <a:t>Haga clic para modificar el estilo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de-DE" smtClean="0"/>
              <a:t>AYU CAU 02                        Rev. 2</a:t>
            </a: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874A22C-946C-8649-828D-587F320DCE44}" type="slidenum">
              <a:rPr lang="es-MX"/>
              <a:pPr/>
              <a:t>‹Nr.›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  <a:ea typeface="ＭＳ Ｐゴシック" pitchFamily="-106" charset="-128"/>
          <a:cs typeface="ＭＳ Ｐゴシック" pitchFamily="-106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  <a:ea typeface="ＭＳ Ｐゴシック" pitchFamily="-106" charset="-128"/>
          <a:cs typeface="ＭＳ Ｐゴシック" pitchFamily="-106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  <a:ea typeface="ＭＳ Ｐゴシック" pitchFamily="-106" charset="-128"/>
          <a:cs typeface="ＭＳ Ｐゴシック" pitchFamily="-106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06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06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06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6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6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6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6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uach.mx/" TargetMode="External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uach.mx/" TargetMode="External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uach.mx/" TargetMode="External"/><Relationship Id="rId3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2</a:t>
            </a:r>
            <a:endParaRPr lang="es-ES_tradn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1</a:t>
            </a:fld>
            <a:endParaRPr lang="es-MX"/>
          </a:p>
        </p:txBody>
      </p:sp>
      <p:sp>
        <p:nvSpPr>
          <p:cNvPr id="8" name="Rectángulo 10"/>
          <p:cNvSpPr>
            <a:spLocks noChangeArrowheads="1"/>
          </p:cNvSpPr>
          <p:nvPr/>
        </p:nvSpPr>
        <p:spPr bwMode="auto">
          <a:xfrm>
            <a:off x="1752600" y="533400"/>
            <a:ext cx="6705600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s-ES_tradnl" sz="2800" b="1" dirty="0" smtClean="0">
                <a:solidFill>
                  <a:srgbClr val="660066"/>
                </a:solidFill>
              </a:rPr>
              <a:t>DIRECCIÓN ACADÉMICA</a:t>
            </a:r>
          </a:p>
          <a:p>
            <a:pPr algn="ctr"/>
            <a:endParaRPr lang="es-ES_tradnl" sz="2800" b="1" dirty="0" smtClean="0">
              <a:solidFill>
                <a:srgbClr val="660066"/>
              </a:solidFill>
            </a:endParaRPr>
          </a:p>
          <a:p>
            <a:pPr algn="ctr"/>
            <a:r>
              <a:rPr lang="es-ES_tradnl" sz="2800" b="1" dirty="0" smtClean="0">
                <a:solidFill>
                  <a:srgbClr val="660066"/>
                </a:solidFill>
              </a:rPr>
              <a:t>Sistema Universitario de Bibliotecas Académi</a:t>
            </a:r>
            <a:r>
              <a:rPr lang="es-ES_tradnl" sz="3200" b="1" dirty="0" smtClean="0">
                <a:solidFill>
                  <a:srgbClr val="660066"/>
                </a:solidFill>
              </a:rPr>
              <a:t>cas</a:t>
            </a:r>
            <a:endParaRPr lang="es-ES_tradnl" sz="3200" b="1" dirty="0">
              <a:solidFill>
                <a:srgbClr val="660066"/>
              </a:solidFill>
            </a:endParaRP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990600" y="2971800"/>
            <a:ext cx="7315200" cy="366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2800" b="1" dirty="0" smtClean="0">
                <a:solidFill>
                  <a:srgbClr val="660066"/>
                </a:solidFill>
              </a:rPr>
              <a:t>Tutorial de Uso de Bases de Datos</a:t>
            </a:r>
          </a:p>
          <a:p>
            <a:pPr algn="ctr">
              <a:spcBef>
                <a:spcPct val="50000"/>
              </a:spcBef>
            </a:pPr>
            <a:r>
              <a:rPr lang="es-MX" sz="2800" b="1" dirty="0" smtClean="0">
                <a:solidFill>
                  <a:srgbClr val="660066"/>
                </a:solidFill>
              </a:rPr>
              <a:t>CONRICyT</a:t>
            </a:r>
          </a:p>
          <a:p>
            <a:pPr algn="ctr">
              <a:spcBef>
                <a:spcPct val="50000"/>
              </a:spcBef>
            </a:pPr>
            <a:endParaRPr lang="es-MX" sz="2800" b="1" dirty="0" smtClean="0">
              <a:solidFill>
                <a:srgbClr val="660066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es-MX" sz="2400" dirty="0" smtClean="0">
                <a:solidFill>
                  <a:srgbClr val="660066"/>
                </a:solidFill>
              </a:rPr>
              <a:t>Por:  MARH Aracely Medina</a:t>
            </a:r>
          </a:p>
          <a:p>
            <a:pPr algn="ctr">
              <a:spcBef>
                <a:spcPct val="50000"/>
              </a:spcBef>
            </a:pPr>
            <a:r>
              <a:rPr lang="es-MX" sz="2400" b="1" i="1" dirty="0" smtClean="0">
                <a:solidFill>
                  <a:srgbClr val="660066"/>
                </a:solidFill>
              </a:rPr>
              <a:t>Unidad de Difusión de Bases de Datos</a:t>
            </a:r>
          </a:p>
          <a:p>
            <a:pPr algn="ctr">
              <a:spcBef>
                <a:spcPct val="50000"/>
              </a:spcBef>
            </a:pPr>
            <a:endParaRPr lang="es-MX" sz="3200" b="1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8714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ángulo 8"/>
          <p:cNvSpPr>
            <a:spLocks noChangeArrowheads="1"/>
          </p:cNvSpPr>
          <p:nvPr/>
        </p:nvSpPr>
        <p:spPr bwMode="auto">
          <a:xfrm>
            <a:off x="2362200" y="228600"/>
            <a:ext cx="48006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s-MX" sz="2800" dirty="0" smtClean="0">
                <a:solidFill>
                  <a:srgbClr val="660066"/>
                </a:solidFill>
              </a:rPr>
              <a:t>PÁGINA DE LA UACH</a:t>
            </a:r>
            <a:endParaRPr lang="es-MX" sz="2800" dirty="0">
              <a:solidFill>
                <a:srgbClr val="660066"/>
              </a:solidFill>
            </a:endParaRPr>
          </a:p>
          <a:p>
            <a:pPr algn="ctr"/>
            <a:endParaRPr lang="es-ES_tradnl" sz="2800" dirty="0"/>
          </a:p>
        </p:txBody>
      </p:sp>
      <p:sp>
        <p:nvSpPr>
          <p:cNvPr id="3080" name="Rectángulo 9"/>
          <p:cNvSpPr>
            <a:spLocks noChangeArrowheads="1"/>
          </p:cNvSpPr>
          <p:nvPr/>
        </p:nvSpPr>
        <p:spPr bwMode="auto">
          <a:xfrm>
            <a:off x="3429000" y="762000"/>
            <a:ext cx="2438400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s-ES_tradnl" b="1" dirty="0">
                <a:latin typeface="Calibri" charset="0"/>
                <a:hlinkClick r:id="rId2"/>
              </a:rPr>
              <a:t>http://www.uach.mx/</a:t>
            </a:r>
            <a:endParaRPr lang="es-ES_tradnl" b="1" dirty="0">
              <a:latin typeface="Calibri" charset="0"/>
            </a:endParaRPr>
          </a:p>
          <a:p>
            <a:endParaRPr lang="es-ES_tradnl" sz="3200" dirty="0"/>
          </a:p>
        </p:txBody>
      </p:sp>
      <p:pic>
        <p:nvPicPr>
          <p:cNvPr id="2" name="Imagen 1" descr="Captura de pantalla 2016-03-14 a la(s) 11.02.32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3" t="10753" r="14534"/>
          <a:stretch/>
        </p:blipFill>
        <p:spPr>
          <a:xfrm>
            <a:off x="0" y="1981200"/>
            <a:ext cx="8991600" cy="4876800"/>
          </a:xfrm>
          <a:prstGeom prst="rect">
            <a:avLst/>
          </a:prstGeom>
        </p:spPr>
      </p:pic>
      <p:cxnSp>
        <p:nvCxnSpPr>
          <p:cNvPr id="5" name="Conector recto 4"/>
          <p:cNvCxnSpPr/>
          <p:nvPr/>
        </p:nvCxnSpPr>
        <p:spPr>
          <a:xfrm>
            <a:off x="990600" y="4114800"/>
            <a:ext cx="990600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de flecha 6"/>
          <p:cNvCxnSpPr/>
          <p:nvPr/>
        </p:nvCxnSpPr>
        <p:spPr>
          <a:xfrm flipH="1">
            <a:off x="2362200" y="4038600"/>
            <a:ext cx="457200" cy="0"/>
          </a:xfrm>
          <a:prstGeom prst="straightConnector1">
            <a:avLst/>
          </a:prstGeom>
          <a:ln>
            <a:solidFill>
              <a:srgbClr val="DF1C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CuadroTexto 7"/>
          <p:cNvSpPr txBox="1"/>
          <p:nvPr/>
        </p:nvSpPr>
        <p:spPr>
          <a:xfrm>
            <a:off x="2819400" y="3657600"/>
            <a:ext cx="3124200" cy="830997"/>
          </a:xfrm>
          <a:prstGeom prst="rect">
            <a:avLst/>
          </a:prstGeom>
          <a:solidFill>
            <a:schemeClr val="bg1"/>
          </a:solidFill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/>
              <a:t>Haz clic en Bibliotecas Universitarias para ir a la página del SUBA</a:t>
            </a:r>
            <a:endParaRPr lang="es-ES" sz="1600" b="1" dirty="0"/>
          </a:p>
        </p:txBody>
      </p:sp>
      <p:sp>
        <p:nvSpPr>
          <p:cNvPr id="9" name="CuadroTexto 8"/>
          <p:cNvSpPr txBox="1"/>
          <p:nvPr/>
        </p:nvSpPr>
        <p:spPr>
          <a:xfrm>
            <a:off x="838200" y="5181600"/>
            <a:ext cx="7239000" cy="830997"/>
          </a:xfrm>
          <a:prstGeom prst="rect">
            <a:avLst/>
          </a:prstGeom>
          <a:solidFill>
            <a:srgbClr val="DD52FF"/>
          </a:solidFill>
          <a:ln>
            <a:solidFill>
              <a:srgbClr val="DF1C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/>
              <a:t>       Dentro de la página de la Universidad tienes dos opciones para acceder a la Página del Sistema Universitario de Bibliotecas Académicas (SUBA)</a:t>
            </a:r>
            <a:endParaRPr lang="es-ES" sz="1600" b="1" dirty="0"/>
          </a:p>
        </p:txBody>
      </p:sp>
      <p:sp>
        <p:nvSpPr>
          <p:cNvPr id="10" name="CuadroTexto 9"/>
          <p:cNvSpPr txBox="1"/>
          <p:nvPr/>
        </p:nvSpPr>
        <p:spPr>
          <a:xfrm>
            <a:off x="4876800" y="1600200"/>
            <a:ext cx="3124200" cy="584776"/>
          </a:xfrm>
          <a:prstGeom prst="rect">
            <a:avLst/>
          </a:prstGeom>
          <a:solidFill>
            <a:schemeClr val="bg1"/>
          </a:solidFill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/>
              <a:t>Haz clic en la pestaña “ACADÉMICA Y ESCOLAR”</a:t>
            </a:r>
            <a:endParaRPr lang="es-ES" sz="1600" b="1" dirty="0"/>
          </a:p>
        </p:txBody>
      </p:sp>
      <p:cxnSp>
        <p:nvCxnSpPr>
          <p:cNvPr id="11" name="Conector recto de flecha 10"/>
          <p:cNvCxnSpPr/>
          <p:nvPr/>
        </p:nvCxnSpPr>
        <p:spPr>
          <a:xfrm flipH="1">
            <a:off x="4343400" y="1905000"/>
            <a:ext cx="533400" cy="304800"/>
          </a:xfrm>
          <a:prstGeom prst="straightConnector1">
            <a:avLst/>
          </a:prstGeom>
          <a:ln>
            <a:solidFill>
              <a:srgbClr val="DF1C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/>
          <p:cNvCxnSpPr/>
          <p:nvPr/>
        </p:nvCxnSpPr>
        <p:spPr>
          <a:xfrm>
            <a:off x="3657600" y="2362200"/>
            <a:ext cx="990600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2</a:t>
            </a:r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4758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ángulo 8"/>
          <p:cNvSpPr>
            <a:spLocks noChangeArrowheads="1"/>
          </p:cNvSpPr>
          <p:nvPr/>
        </p:nvSpPr>
        <p:spPr bwMode="auto">
          <a:xfrm>
            <a:off x="2362200" y="381000"/>
            <a:ext cx="48006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s-MX" sz="3200" dirty="0" smtClean="0">
                <a:solidFill>
                  <a:srgbClr val="660066"/>
                </a:solidFill>
              </a:rPr>
              <a:t>PÁGINA DE LA UACH</a:t>
            </a:r>
            <a:endParaRPr lang="es-MX" sz="3200" dirty="0">
              <a:solidFill>
                <a:srgbClr val="660066"/>
              </a:solidFill>
            </a:endParaRPr>
          </a:p>
          <a:p>
            <a:endParaRPr lang="es-ES_tradnl" sz="3200" dirty="0"/>
          </a:p>
        </p:txBody>
      </p:sp>
      <p:sp>
        <p:nvSpPr>
          <p:cNvPr id="3080" name="Rectángulo 9"/>
          <p:cNvSpPr>
            <a:spLocks noChangeArrowheads="1"/>
          </p:cNvSpPr>
          <p:nvPr/>
        </p:nvSpPr>
        <p:spPr bwMode="auto">
          <a:xfrm>
            <a:off x="3048000" y="914400"/>
            <a:ext cx="2438400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s-ES_tradnl" b="1" dirty="0">
                <a:latin typeface="Calibri" charset="0"/>
                <a:hlinkClick r:id="rId2"/>
              </a:rPr>
              <a:t>http://www.uach.mx/</a:t>
            </a:r>
            <a:endParaRPr lang="es-ES_tradnl" b="1" dirty="0">
              <a:latin typeface="Calibri" charset="0"/>
            </a:endParaRPr>
          </a:p>
          <a:p>
            <a:endParaRPr lang="es-ES_tradnl" sz="3200" dirty="0"/>
          </a:p>
        </p:txBody>
      </p:sp>
      <p:pic>
        <p:nvPicPr>
          <p:cNvPr id="2" name="Imagen 1" descr="Captura de pantalla 2016-03-14 a la(s) 11.02.40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" t="10932" r="15542" b="6097"/>
          <a:stretch/>
        </p:blipFill>
        <p:spPr>
          <a:xfrm>
            <a:off x="0" y="1981200"/>
            <a:ext cx="9144000" cy="4876800"/>
          </a:xfrm>
          <a:prstGeom prst="rect">
            <a:avLst/>
          </a:prstGeom>
        </p:spPr>
      </p:pic>
      <p:cxnSp>
        <p:nvCxnSpPr>
          <p:cNvPr id="6" name="Conector recto 5"/>
          <p:cNvCxnSpPr/>
          <p:nvPr/>
        </p:nvCxnSpPr>
        <p:spPr>
          <a:xfrm>
            <a:off x="2819400" y="5867400"/>
            <a:ext cx="990600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CuadroTexto 6"/>
          <p:cNvSpPr txBox="1"/>
          <p:nvPr/>
        </p:nvSpPr>
        <p:spPr>
          <a:xfrm>
            <a:off x="4648200" y="5181600"/>
            <a:ext cx="3124200" cy="1323439"/>
          </a:xfrm>
          <a:prstGeom prst="rect">
            <a:avLst/>
          </a:prstGeom>
          <a:solidFill>
            <a:schemeClr val="bg1"/>
          </a:solidFill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/>
              <a:t>También puedes bajar la página hasta localizar el link de Bibliotecas </a:t>
            </a:r>
            <a:r>
              <a:rPr lang="es-ES" sz="1600" b="1" dirty="0"/>
              <a:t>Universitarias </a:t>
            </a:r>
            <a:r>
              <a:rPr lang="es-ES" sz="1600" b="1" dirty="0" smtClean="0"/>
              <a:t>y </a:t>
            </a:r>
            <a:r>
              <a:rPr lang="es-ES" sz="1600" b="1" smtClean="0"/>
              <a:t>haz clic </a:t>
            </a:r>
            <a:r>
              <a:rPr lang="es-ES" sz="1600" b="1" dirty="0" smtClean="0"/>
              <a:t>para ir a la página SUBA</a:t>
            </a:r>
            <a:endParaRPr lang="es-ES" sz="1600" b="1" dirty="0"/>
          </a:p>
        </p:txBody>
      </p:sp>
      <p:cxnSp>
        <p:nvCxnSpPr>
          <p:cNvPr id="8" name="Conector recto de flecha 7"/>
          <p:cNvCxnSpPr/>
          <p:nvPr/>
        </p:nvCxnSpPr>
        <p:spPr>
          <a:xfrm flipH="1">
            <a:off x="4191000" y="5791200"/>
            <a:ext cx="457200" cy="0"/>
          </a:xfrm>
          <a:prstGeom prst="straightConnector1">
            <a:avLst/>
          </a:prstGeom>
          <a:ln>
            <a:solidFill>
              <a:srgbClr val="DF1C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2</a:t>
            </a:r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238061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ángulo 8"/>
          <p:cNvSpPr>
            <a:spLocks noChangeArrowheads="1"/>
          </p:cNvSpPr>
          <p:nvPr/>
        </p:nvSpPr>
        <p:spPr bwMode="auto">
          <a:xfrm>
            <a:off x="2819400" y="304800"/>
            <a:ext cx="48006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s-MX" sz="2800" dirty="0" smtClean="0">
                <a:solidFill>
                  <a:srgbClr val="660066"/>
                </a:solidFill>
              </a:rPr>
              <a:t>PÁGINA </a:t>
            </a:r>
            <a:r>
              <a:rPr lang="es-MX" sz="2800" dirty="0">
                <a:solidFill>
                  <a:srgbClr val="660066"/>
                </a:solidFill>
              </a:rPr>
              <a:t>DEL SUBA</a:t>
            </a:r>
          </a:p>
          <a:p>
            <a:endParaRPr lang="es-ES_tradnl" sz="3200" dirty="0"/>
          </a:p>
        </p:txBody>
      </p:sp>
      <p:sp>
        <p:nvSpPr>
          <p:cNvPr id="3080" name="Rectángulo 9"/>
          <p:cNvSpPr>
            <a:spLocks noChangeArrowheads="1"/>
          </p:cNvSpPr>
          <p:nvPr/>
        </p:nvSpPr>
        <p:spPr bwMode="auto">
          <a:xfrm>
            <a:off x="3200400" y="830164"/>
            <a:ext cx="2438400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s-ES_tradnl" b="1" dirty="0">
                <a:latin typeface="Calibri" charset="0"/>
                <a:hlinkClick r:id="rId2"/>
              </a:rPr>
              <a:t>http:</a:t>
            </a:r>
            <a:r>
              <a:rPr lang="es-ES_tradnl" b="1" dirty="0" smtClean="0">
                <a:latin typeface="Calibri" charset="0"/>
                <a:hlinkClick r:id="rId2"/>
              </a:rPr>
              <a:t>//suba.uach.mx</a:t>
            </a:r>
            <a:r>
              <a:rPr lang="es-ES_tradnl" b="1" dirty="0">
                <a:latin typeface="Calibri" charset="0"/>
                <a:hlinkClick r:id="rId2"/>
              </a:rPr>
              <a:t>/</a:t>
            </a:r>
            <a:endParaRPr lang="es-ES_tradnl" b="1" dirty="0">
              <a:latin typeface="Calibri" charset="0"/>
            </a:endParaRPr>
          </a:p>
          <a:p>
            <a:endParaRPr lang="es-ES_tradnl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1201"/>
            <a:ext cx="9144000" cy="4876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2</a:t>
            </a:r>
            <a:endParaRPr lang="es-ES_tradnl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246221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5000"/>
            <a:ext cx="91440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2 Grupo"/>
          <p:cNvGrpSpPr/>
          <p:nvPr/>
        </p:nvGrpSpPr>
        <p:grpSpPr>
          <a:xfrm>
            <a:off x="1600200" y="3200400"/>
            <a:ext cx="5029200" cy="1532361"/>
            <a:chOff x="-1788846" y="4038600"/>
            <a:chExt cx="5029200" cy="1532361"/>
          </a:xfrm>
        </p:grpSpPr>
        <p:cxnSp>
          <p:nvCxnSpPr>
            <p:cNvPr id="6" name="Conector recto de flecha 5"/>
            <p:cNvCxnSpPr>
              <a:stCxn id="4" idx="1"/>
            </p:cNvCxnSpPr>
            <p:nvPr/>
          </p:nvCxnSpPr>
          <p:spPr>
            <a:xfrm flipH="1">
              <a:off x="-1788846" y="4577209"/>
              <a:ext cx="1905000" cy="993752"/>
            </a:xfrm>
            <a:prstGeom prst="straightConnector1">
              <a:avLst/>
            </a:prstGeom>
            <a:ln>
              <a:solidFill>
                <a:srgbClr val="00009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CuadroTexto 3"/>
            <p:cNvSpPr txBox="1"/>
            <p:nvPr/>
          </p:nvSpPr>
          <p:spPr>
            <a:xfrm>
              <a:off x="116154" y="4038600"/>
              <a:ext cx="3124200" cy="1077218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009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600" b="1" dirty="0" smtClean="0"/>
                <a:t>Da clic para ver el listado de las editoriales de bases de datos con las que cuenta la UACH</a:t>
              </a:r>
              <a:endParaRPr lang="es-ES" sz="1600" b="1" dirty="0"/>
            </a:p>
          </p:txBody>
        </p:sp>
      </p:grp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2</a:t>
            </a:r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5</a:t>
            </a:fld>
            <a:endParaRPr lang="es-MX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Captura de pantalla 2016-03-11 a la(s) 09.47.15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14" t="6346" r="2348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5638800" y="2743200"/>
            <a:ext cx="3124200" cy="1569660"/>
          </a:xfrm>
          <a:prstGeom prst="rect">
            <a:avLst/>
          </a:prstGeom>
          <a:solidFill>
            <a:srgbClr val="FFFFFF"/>
          </a:solidFill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/>
              <a:t>Listado de editoriales de bases de datos con las que cuenta la UACH y breve resumen de lo que contienen o área de conocimiento a la que pertenecen</a:t>
            </a:r>
            <a:endParaRPr lang="es-ES" sz="1600" b="1" dirty="0"/>
          </a:p>
        </p:txBody>
      </p:sp>
      <p:cxnSp>
        <p:nvCxnSpPr>
          <p:cNvPr id="7" name="Conector recto de flecha 6"/>
          <p:cNvCxnSpPr/>
          <p:nvPr/>
        </p:nvCxnSpPr>
        <p:spPr>
          <a:xfrm flipH="1">
            <a:off x="4876800" y="3581400"/>
            <a:ext cx="762000" cy="457200"/>
          </a:xfrm>
          <a:prstGeom prst="straightConnector1">
            <a:avLst/>
          </a:prstGeom>
          <a:ln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2</a:t>
            </a:r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004747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5000"/>
            <a:ext cx="91440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Conector recto de flecha 4"/>
          <p:cNvCxnSpPr/>
          <p:nvPr/>
        </p:nvCxnSpPr>
        <p:spPr>
          <a:xfrm flipH="1">
            <a:off x="3527453" y="3810000"/>
            <a:ext cx="1066800" cy="200404"/>
          </a:xfrm>
          <a:prstGeom prst="straightConnector1">
            <a:avLst/>
          </a:prstGeom>
          <a:ln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4615832" y="3148280"/>
            <a:ext cx="3124200" cy="1323439"/>
          </a:xfrm>
          <a:prstGeom prst="rect">
            <a:avLst/>
          </a:prstGeom>
          <a:solidFill>
            <a:srgbClr val="FFFFFF"/>
          </a:solidFill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/>
              <a:t>Da clic en los logotipos para consultar las editoriales de bases de datos con las que cuenta la UACH y hacer búsquedas</a:t>
            </a:r>
            <a:endParaRPr lang="es-ES" sz="1600" b="1" dirty="0"/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2</a:t>
            </a:r>
            <a:endParaRPr lang="es-ES_tradnl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05569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Captura de pantalla 2016-03-11 a la(s) 09.48.22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5" t="10910" r="21004" b="515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cxnSp>
        <p:nvCxnSpPr>
          <p:cNvPr id="7" name="Conector recto de flecha 6"/>
          <p:cNvCxnSpPr/>
          <p:nvPr/>
        </p:nvCxnSpPr>
        <p:spPr>
          <a:xfrm flipH="1">
            <a:off x="3581400" y="3886200"/>
            <a:ext cx="762000" cy="381000"/>
          </a:xfrm>
          <a:prstGeom prst="straightConnector1">
            <a:avLst/>
          </a:prstGeom>
          <a:ln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CuadroTexto 7"/>
          <p:cNvSpPr txBox="1"/>
          <p:nvPr/>
        </p:nvSpPr>
        <p:spPr>
          <a:xfrm>
            <a:off x="4343400" y="3429000"/>
            <a:ext cx="3124200" cy="1077218"/>
          </a:xfrm>
          <a:prstGeom prst="rect">
            <a:avLst/>
          </a:prstGeom>
          <a:solidFill>
            <a:srgbClr val="FFFFFF"/>
          </a:solidFill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/>
              <a:t>Localiza editorial que deseas consultar para tus hacer búsquedas en las bases de datos</a:t>
            </a:r>
            <a:endParaRPr lang="es-ES" sz="1600" b="1" dirty="0"/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2</a:t>
            </a:r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0270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Captura de pantalla 2016-03-11 a la(s) 09.48.36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89" t="11108" r="2112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3429000" y="3200400"/>
            <a:ext cx="3124200" cy="830997"/>
          </a:xfrm>
          <a:prstGeom prst="rect">
            <a:avLst/>
          </a:prstGeom>
          <a:solidFill>
            <a:srgbClr val="FFFFFF"/>
          </a:solidFill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/>
              <a:t>Una vez localizada da clic en la base de datos deseada para tener acceso a ella</a:t>
            </a:r>
            <a:endParaRPr lang="es-ES" sz="1600" b="1" dirty="0"/>
          </a:p>
        </p:txBody>
      </p:sp>
      <p:cxnSp>
        <p:nvCxnSpPr>
          <p:cNvPr id="6" name="Conector recto de flecha 5"/>
          <p:cNvCxnSpPr>
            <a:stCxn id="5" idx="1"/>
          </p:cNvCxnSpPr>
          <p:nvPr/>
        </p:nvCxnSpPr>
        <p:spPr>
          <a:xfrm flipH="1">
            <a:off x="1905000" y="3615899"/>
            <a:ext cx="1524000" cy="422701"/>
          </a:xfrm>
          <a:prstGeom prst="straightConnector1">
            <a:avLst/>
          </a:prstGeom>
          <a:ln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2</a:t>
            </a:r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8638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Captura de pantalla 2016-03-11 a la(s) 10.43.43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5" t="11306" r="15547" b="37102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3505200" y="2743200"/>
            <a:ext cx="3124200" cy="1569660"/>
          </a:xfrm>
          <a:prstGeom prst="rect">
            <a:avLst/>
          </a:prstGeom>
          <a:solidFill>
            <a:srgbClr val="FFFFFF"/>
          </a:solidFill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i="1" dirty="0" smtClean="0"/>
              <a:t>EBSCO es una base de datos multidisciplinaria y tiene dos opciones, casos clínicos (</a:t>
            </a:r>
            <a:r>
              <a:rPr lang="es-ES" sz="1600" b="1" i="1" dirty="0" err="1" smtClean="0"/>
              <a:t>DyaMed</a:t>
            </a:r>
            <a:r>
              <a:rPr lang="es-ES" sz="1600" b="1" i="1" dirty="0" smtClean="0"/>
              <a:t>) y EBSCO Host base de datos en diversas área del conocimiento</a:t>
            </a:r>
            <a:endParaRPr lang="es-ES" sz="1600" b="1" i="1" dirty="0"/>
          </a:p>
        </p:txBody>
      </p:sp>
      <p:cxnSp>
        <p:nvCxnSpPr>
          <p:cNvPr id="9" name="Conector recto de flecha 8"/>
          <p:cNvCxnSpPr>
            <a:stCxn id="8" idx="1"/>
          </p:cNvCxnSpPr>
          <p:nvPr/>
        </p:nvCxnSpPr>
        <p:spPr>
          <a:xfrm flipH="1" flipV="1">
            <a:off x="2286000" y="3089702"/>
            <a:ext cx="1219200" cy="438328"/>
          </a:xfrm>
          <a:prstGeom prst="straightConnector1">
            <a:avLst/>
          </a:prstGeom>
          <a:ln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de flecha 9"/>
          <p:cNvCxnSpPr/>
          <p:nvPr/>
        </p:nvCxnSpPr>
        <p:spPr>
          <a:xfrm flipH="1">
            <a:off x="2057400" y="3581400"/>
            <a:ext cx="1447800" cy="152401"/>
          </a:xfrm>
          <a:prstGeom prst="straightConnector1">
            <a:avLst/>
          </a:prstGeom>
          <a:ln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uadroTexto 12"/>
          <p:cNvSpPr txBox="1"/>
          <p:nvPr/>
        </p:nvSpPr>
        <p:spPr>
          <a:xfrm>
            <a:off x="2514600" y="1828800"/>
            <a:ext cx="3124200" cy="584776"/>
          </a:xfrm>
          <a:prstGeom prst="rect">
            <a:avLst/>
          </a:prstGeom>
          <a:solidFill>
            <a:srgbClr val="FFFFFF"/>
          </a:solidFill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i="1" dirty="0" smtClean="0"/>
              <a:t>Todas las bases de datos identifican al usuario</a:t>
            </a:r>
            <a:endParaRPr lang="es-ES" sz="1600" b="1" i="1" dirty="0"/>
          </a:p>
        </p:txBody>
      </p:sp>
      <p:cxnSp>
        <p:nvCxnSpPr>
          <p:cNvPr id="14" name="Conector recto de flecha 13"/>
          <p:cNvCxnSpPr>
            <a:stCxn id="13" idx="1"/>
          </p:cNvCxnSpPr>
          <p:nvPr/>
        </p:nvCxnSpPr>
        <p:spPr>
          <a:xfrm flipH="1">
            <a:off x="1905000" y="2121188"/>
            <a:ext cx="609600" cy="12412"/>
          </a:xfrm>
          <a:prstGeom prst="straightConnector1">
            <a:avLst/>
          </a:prstGeom>
          <a:ln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2</a:t>
            </a:r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10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438494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Captura de pantalla 2016-03-11 a la(s) 10.49.10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4" t="11108" r="1443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133600" y="1524000"/>
            <a:ext cx="3124200" cy="584776"/>
          </a:xfrm>
          <a:prstGeom prst="rect">
            <a:avLst/>
          </a:prstGeom>
          <a:solidFill>
            <a:srgbClr val="FFFFFF"/>
          </a:solidFill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/>
              <a:t>Selecciona las casillas y da clic en continuar</a:t>
            </a:r>
            <a:endParaRPr lang="es-ES" sz="1600" b="1" dirty="0"/>
          </a:p>
        </p:txBody>
      </p:sp>
      <p:cxnSp>
        <p:nvCxnSpPr>
          <p:cNvPr id="4" name="Conector recto de flecha 3"/>
          <p:cNvCxnSpPr/>
          <p:nvPr/>
        </p:nvCxnSpPr>
        <p:spPr>
          <a:xfrm flipH="1" flipV="1">
            <a:off x="533400" y="1600201"/>
            <a:ext cx="1600200" cy="152399"/>
          </a:xfrm>
          <a:prstGeom prst="straightConnector1">
            <a:avLst/>
          </a:prstGeom>
          <a:ln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de flecha 5"/>
          <p:cNvCxnSpPr>
            <a:stCxn id="7" idx="1"/>
          </p:cNvCxnSpPr>
          <p:nvPr/>
        </p:nvCxnSpPr>
        <p:spPr>
          <a:xfrm flipH="1">
            <a:off x="990600" y="1083677"/>
            <a:ext cx="1143000" cy="135523"/>
          </a:xfrm>
          <a:prstGeom prst="straightConnector1">
            <a:avLst/>
          </a:prstGeom>
          <a:ln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CuadroTexto 6"/>
          <p:cNvSpPr txBox="1"/>
          <p:nvPr/>
        </p:nvSpPr>
        <p:spPr>
          <a:xfrm>
            <a:off x="2133600" y="914400"/>
            <a:ext cx="3124200" cy="338554"/>
          </a:xfrm>
          <a:prstGeom prst="rect">
            <a:avLst/>
          </a:prstGeom>
          <a:solidFill>
            <a:srgbClr val="FFFFFF"/>
          </a:solidFill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/>
              <a:t>Haz clic en continuar</a:t>
            </a:r>
            <a:endParaRPr lang="es-ES" sz="1600" b="1" dirty="0"/>
          </a:p>
        </p:txBody>
      </p:sp>
      <p:sp>
        <p:nvSpPr>
          <p:cNvPr id="11" name="Elipse 10"/>
          <p:cNvSpPr/>
          <p:nvPr/>
        </p:nvSpPr>
        <p:spPr>
          <a:xfrm>
            <a:off x="5029200" y="1752600"/>
            <a:ext cx="457200" cy="381000"/>
          </a:xfrm>
          <a:prstGeom prst="ellipse">
            <a:avLst/>
          </a:prstGeom>
          <a:solidFill>
            <a:srgbClr val="DD52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tx1"/>
                </a:solidFill>
              </a:rPr>
              <a:t>1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2" name="Elipse 11"/>
          <p:cNvSpPr/>
          <p:nvPr/>
        </p:nvSpPr>
        <p:spPr>
          <a:xfrm>
            <a:off x="5029200" y="762000"/>
            <a:ext cx="457200" cy="381000"/>
          </a:xfrm>
          <a:prstGeom prst="ellipse">
            <a:avLst/>
          </a:prstGeom>
          <a:solidFill>
            <a:srgbClr val="DD52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tx1"/>
                </a:solidFill>
              </a:rPr>
              <a:t>2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2</a:t>
            </a:r>
            <a:endParaRPr lang="es-ES_tradnl"/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11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17651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Captura de pantalla 2016-03-11 a la(s) 10.49.21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2" t="10910" r="14432"/>
          <a:stretch/>
        </p:blipFill>
        <p:spPr>
          <a:xfrm>
            <a:off x="26672" y="0"/>
            <a:ext cx="9117328" cy="68580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6096000" y="609600"/>
            <a:ext cx="1981200" cy="1323439"/>
          </a:xfrm>
          <a:prstGeom prst="rect">
            <a:avLst/>
          </a:prstGeom>
          <a:solidFill>
            <a:srgbClr val="FFFFFF"/>
          </a:solidFill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/>
              <a:t>Área individual puede aparecer también como “Log In” o  “Sign In” </a:t>
            </a:r>
            <a:endParaRPr lang="es-ES" sz="1600" b="1" dirty="0"/>
          </a:p>
        </p:txBody>
      </p:sp>
      <p:sp>
        <p:nvSpPr>
          <p:cNvPr id="4" name="CuadroTexto 3"/>
          <p:cNvSpPr txBox="1"/>
          <p:nvPr/>
        </p:nvSpPr>
        <p:spPr>
          <a:xfrm>
            <a:off x="3505200" y="1371600"/>
            <a:ext cx="2514600" cy="584776"/>
          </a:xfrm>
          <a:prstGeom prst="rect">
            <a:avLst/>
          </a:prstGeom>
          <a:solidFill>
            <a:srgbClr val="FFFFFF"/>
          </a:solidFill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/>
              <a:t>Motor de búsqueda  (simple o avanzada)</a:t>
            </a:r>
            <a:endParaRPr lang="es-ES" sz="1600" b="1" dirty="0"/>
          </a:p>
        </p:txBody>
      </p:sp>
      <p:sp>
        <p:nvSpPr>
          <p:cNvPr id="5" name="CuadroTexto 4"/>
          <p:cNvSpPr txBox="1"/>
          <p:nvPr/>
        </p:nvSpPr>
        <p:spPr>
          <a:xfrm>
            <a:off x="381000" y="1828800"/>
            <a:ext cx="3048000" cy="2800766"/>
          </a:xfrm>
          <a:prstGeom prst="rect">
            <a:avLst/>
          </a:prstGeom>
          <a:solidFill>
            <a:srgbClr val="FFFFFF"/>
          </a:solidFill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/>
              <a:t>Operadores booléanos (AND, OR, NOT)</a:t>
            </a:r>
          </a:p>
          <a:p>
            <a:pPr algn="ctr"/>
            <a:r>
              <a:rPr lang="es-ES" sz="1600" b="1" dirty="0" smtClean="0"/>
              <a:t>AND= Células AND Cáncer. Ambas opciones</a:t>
            </a:r>
          </a:p>
          <a:p>
            <a:pPr algn="ctr"/>
            <a:r>
              <a:rPr lang="es-ES" sz="1600" b="1" dirty="0" smtClean="0"/>
              <a:t>OR= Células OR Cáncer</a:t>
            </a:r>
          </a:p>
          <a:p>
            <a:pPr algn="ctr"/>
            <a:r>
              <a:rPr lang="es-ES" sz="1600" b="1" dirty="0" smtClean="0"/>
              <a:t>Cualquier opción</a:t>
            </a:r>
          </a:p>
          <a:p>
            <a:pPr algn="ctr"/>
            <a:r>
              <a:rPr lang="es-ES" sz="1600" b="1" dirty="0" smtClean="0"/>
              <a:t>NOT= Células NOT Cáncer</a:t>
            </a:r>
          </a:p>
          <a:p>
            <a:pPr algn="ctr"/>
            <a:r>
              <a:rPr lang="es-ES" sz="1600" b="1" dirty="0" smtClean="0"/>
              <a:t>Una de las dos opciones</a:t>
            </a:r>
          </a:p>
          <a:p>
            <a:pPr algn="ctr"/>
            <a:endParaRPr lang="es-ES" sz="1600" b="1" dirty="0"/>
          </a:p>
          <a:p>
            <a:pPr algn="ctr"/>
            <a:r>
              <a:rPr lang="es-ES" sz="1600" b="1" dirty="0" smtClean="0"/>
              <a:t>Te sirven para hacer más especifica tu búsqueda</a:t>
            </a:r>
            <a:endParaRPr lang="es-ES" sz="1600" b="1" dirty="0"/>
          </a:p>
        </p:txBody>
      </p:sp>
      <p:cxnSp>
        <p:nvCxnSpPr>
          <p:cNvPr id="6" name="Conector recto de flecha 5"/>
          <p:cNvCxnSpPr/>
          <p:nvPr/>
        </p:nvCxnSpPr>
        <p:spPr>
          <a:xfrm flipV="1">
            <a:off x="7086600" y="381000"/>
            <a:ext cx="0" cy="228600"/>
          </a:xfrm>
          <a:prstGeom prst="straightConnector1">
            <a:avLst/>
          </a:prstGeom>
          <a:ln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de flecha 6"/>
          <p:cNvCxnSpPr>
            <a:stCxn id="4" idx="0"/>
          </p:cNvCxnSpPr>
          <p:nvPr/>
        </p:nvCxnSpPr>
        <p:spPr>
          <a:xfrm flipH="1" flipV="1">
            <a:off x="3810000" y="990600"/>
            <a:ext cx="952500" cy="381000"/>
          </a:xfrm>
          <a:prstGeom prst="straightConnector1">
            <a:avLst/>
          </a:prstGeom>
          <a:ln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de flecha 7"/>
          <p:cNvCxnSpPr>
            <a:stCxn id="5" idx="0"/>
          </p:cNvCxnSpPr>
          <p:nvPr/>
        </p:nvCxnSpPr>
        <p:spPr>
          <a:xfrm flipH="1" flipV="1">
            <a:off x="1143000" y="1295400"/>
            <a:ext cx="762000" cy="533400"/>
          </a:xfrm>
          <a:prstGeom prst="straightConnector1">
            <a:avLst/>
          </a:prstGeom>
          <a:ln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Marcador de pie de pá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2</a:t>
            </a:r>
            <a:endParaRPr lang="es-ES_tradnl"/>
          </a:p>
        </p:txBody>
      </p:sp>
      <p:sp>
        <p:nvSpPr>
          <p:cNvPr id="10" name="Marcador de número de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12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573328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Captura de pantalla 2016-03-11 a la(s) 11.04.46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2" t="10913" r="1455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200400" y="228600"/>
            <a:ext cx="1752600" cy="338554"/>
          </a:xfrm>
          <a:prstGeom prst="rect">
            <a:avLst/>
          </a:prstGeom>
          <a:solidFill>
            <a:srgbClr val="FFFFFF"/>
          </a:solidFill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/>
              <a:t>Palabra clave</a:t>
            </a:r>
            <a:endParaRPr lang="es-ES" sz="1600" b="1" dirty="0"/>
          </a:p>
        </p:txBody>
      </p:sp>
      <p:sp>
        <p:nvSpPr>
          <p:cNvPr id="4" name="CuadroTexto 3"/>
          <p:cNvSpPr txBox="1"/>
          <p:nvPr/>
        </p:nvSpPr>
        <p:spPr>
          <a:xfrm>
            <a:off x="2514600" y="1066800"/>
            <a:ext cx="1752600" cy="338554"/>
          </a:xfrm>
          <a:prstGeom prst="rect">
            <a:avLst/>
          </a:prstGeom>
          <a:solidFill>
            <a:srgbClr val="FFFFFF"/>
          </a:solidFill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/>
              <a:t>Resultados</a:t>
            </a:r>
            <a:endParaRPr lang="es-ES" sz="1600" b="1" dirty="0"/>
          </a:p>
        </p:txBody>
      </p:sp>
      <p:sp>
        <p:nvSpPr>
          <p:cNvPr id="5" name="CuadroTexto 4"/>
          <p:cNvSpPr txBox="1"/>
          <p:nvPr/>
        </p:nvSpPr>
        <p:spPr>
          <a:xfrm>
            <a:off x="4572000" y="1066800"/>
            <a:ext cx="2286000" cy="830997"/>
          </a:xfrm>
          <a:prstGeom prst="rect">
            <a:avLst/>
          </a:prstGeom>
          <a:solidFill>
            <a:srgbClr val="FFFFFF"/>
          </a:solidFill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/>
              <a:t>Área de resultados (invariablemente al centro de la página)</a:t>
            </a:r>
            <a:endParaRPr lang="es-ES" sz="1600" b="1" dirty="0"/>
          </a:p>
        </p:txBody>
      </p:sp>
      <p:sp>
        <p:nvSpPr>
          <p:cNvPr id="6" name="CuadroTexto 5"/>
          <p:cNvSpPr txBox="1"/>
          <p:nvPr/>
        </p:nvSpPr>
        <p:spPr>
          <a:xfrm>
            <a:off x="1524000" y="3048000"/>
            <a:ext cx="2209800" cy="1569660"/>
          </a:xfrm>
          <a:prstGeom prst="rect">
            <a:avLst/>
          </a:prstGeom>
          <a:solidFill>
            <a:srgbClr val="FFFFFF"/>
          </a:solidFill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/>
              <a:t>Área para filtrar o depurar por año, autor, tipo de fuente, idioma, etc., (generalmente está de lado izquierdo)</a:t>
            </a:r>
            <a:endParaRPr lang="es-ES" sz="1600" b="1" dirty="0"/>
          </a:p>
        </p:txBody>
      </p:sp>
      <p:cxnSp>
        <p:nvCxnSpPr>
          <p:cNvPr id="7" name="Conector recto de flecha 6"/>
          <p:cNvCxnSpPr>
            <a:stCxn id="3" idx="1"/>
          </p:cNvCxnSpPr>
          <p:nvPr/>
        </p:nvCxnSpPr>
        <p:spPr>
          <a:xfrm flipH="1">
            <a:off x="1600200" y="397877"/>
            <a:ext cx="1600200" cy="287923"/>
          </a:xfrm>
          <a:prstGeom prst="straightConnector1">
            <a:avLst/>
          </a:prstGeom>
          <a:ln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de flecha 8"/>
          <p:cNvCxnSpPr>
            <a:stCxn id="4" idx="2"/>
          </p:cNvCxnSpPr>
          <p:nvPr/>
        </p:nvCxnSpPr>
        <p:spPr>
          <a:xfrm>
            <a:off x="3390900" y="1405354"/>
            <a:ext cx="266700" cy="347246"/>
          </a:xfrm>
          <a:prstGeom prst="straightConnector1">
            <a:avLst/>
          </a:prstGeom>
          <a:ln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de flecha 15"/>
          <p:cNvCxnSpPr/>
          <p:nvPr/>
        </p:nvCxnSpPr>
        <p:spPr>
          <a:xfrm>
            <a:off x="5715000" y="1905000"/>
            <a:ext cx="0" cy="271046"/>
          </a:xfrm>
          <a:prstGeom prst="straightConnector1">
            <a:avLst/>
          </a:prstGeom>
          <a:ln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de flecha 17"/>
          <p:cNvCxnSpPr/>
          <p:nvPr/>
        </p:nvCxnSpPr>
        <p:spPr>
          <a:xfrm flipH="1">
            <a:off x="1219200" y="3810000"/>
            <a:ext cx="304800" cy="0"/>
          </a:xfrm>
          <a:prstGeom prst="straightConnector1">
            <a:avLst/>
          </a:prstGeom>
          <a:ln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/>
          <p:cNvCxnSpPr/>
          <p:nvPr/>
        </p:nvCxnSpPr>
        <p:spPr>
          <a:xfrm>
            <a:off x="3276600" y="1981200"/>
            <a:ext cx="990600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2</a:t>
            </a:r>
            <a:endParaRPr lang="es-ES_tradnl"/>
          </a:p>
        </p:txBody>
      </p:sp>
      <p:sp>
        <p:nvSpPr>
          <p:cNvPr id="10" name="Marcador de número de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13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192415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Captura de pantalla 2016-03-14 a la(s) 08.47.02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" t="11112" r="14308"/>
          <a:stretch/>
        </p:blipFill>
        <p:spPr>
          <a:xfrm>
            <a:off x="0" y="-26429"/>
            <a:ext cx="9144000" cy="6884429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1676400" y="2819400"/>
            <a:ext cx="3124200" cy="1569660"/>
          </a:xfrm>
          <a:prstGeom prst="rect">
            <a:avLst/>
          </a:prstGeom>
          <a:solidFill>
            <a:srgbClr val="FFFFFF"/>
          </a:solidFill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/>
              <a:t>Depura la búsqueda según tus necesidades en este caso se pidió </a:t>
            </a:r>
          </a:p>
          <a:p>
            <a:pPr algn="ctr"/>
            <a:r>
              <a:rPr lang="es-ES" sz="1600" b="1" dirty="0" smtClean="0"/>
              <a:t>Solo texto completo y artículos con fecha de publicación del 2016</a:t>
            </a:r>
            <a:endParaRPr lang="es-ES" sz="1600" b="1" dirty="0"/>
          </a:p>
        </p:txBody>
      </p:sp>
      <p:cxnSp>
        <p:nvCxnSpPr>
          <p:cNvPr id="6" name="Conector recto de flecha 5"/>
          <p:cNvCxnSpPr>
            <a:stCxn id="4" idx="1"/>
          </p:cNvCxnSpPr>
          <p:nvPr/>
        </p:nvCxnSpPr>
        <p:spPr>
          <a:xfrm flipH="1">
            <a:off x="1295400" y="3604230"/>
            <a:ext cx="381000" cy="510570"/>
          </a:xfrm>
          <a:prstGeom prst="straightConnector1">
            <a:avLst/>
          </a:prstGeom>
          <a:ln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de flecha 8"/>
          <p:cNvCxnSpPr/>
          <p:nvPr/>
        </p:nvCxnSpPr>
        <p:spPr>
          <a:xfrm flipH="1">
            <a:off x="1447800" y="4419600"/>
            <a:ext cx="1524000" cy="457200"/>
          </a:xfrm>
          <a:prstGeom prst="straightConnector1">
            <a:avLst/>
          </a:prstGeom>
          <a:ln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uadroTexto 12"/>
          <p:cNvSpPr txBox="1"/>
          <p:nvPr/>
        </p:nvSpPr>
        <p:spPr>
          <a:xfrm>
            <a:off x="2209800" y="990600"/>
            <a:ext cx="2438400" cy="584776"/>
          </a:xfrm>
          <a:prstGeom prst="rect">
            <a:avLst/>
          </a:prstGeom>
          <a:solidFill>
            <a:srgbClr val="FFFFFF"/>
          </a:solidFill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/>
              <a:t>El número de resultados disminuyó</a:t>
            </a:r>
            <a:endParaRPr lang="es-ES" sz="1600" b="1" dirty="0"/>
          </a:p>
        </p:txBody>
      </p:sp>
      <p:cxnSp>
        <p:nvCxnSpPr>
          <p:cNvPr id="14" name="Conector recto de flecha 13"/>
          <p:cNvCxnSpPr>
            <a:stCxn id="13" idx="2"/>
          </p:cNvCxnSpPr>
          <p:nvPr/>
        </p:nvCxnSpPr>
        <p:spPr>
          <a:xfrm>
            <a:off x="3429000" y="1575376"/>
            <a:ext cx="228600" cy="177224"/>
          </a:xfrm>
          <a:prstGeom prst="straightConnector1">
            <a:avLst/>
          </a:prstGeom>
          <a:ln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/>
          <p:cNvCxnSpPr/>
          <p:nvPr/>
        </p:nvCxnSpPr>
        <p:spPr>
          <a:xfrm>
            <a:off x="3276600" y="1981200"/>
            <a:ext cx="990600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2</a:t>
            </a:r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14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331225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Captura de pantalla 2016-03-14 a la(s) 08.44.09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2" t="11112" r="2757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5715000" y="1905000"/>
            <a:ext cx="2438400" cy="1323439"/>
          </a:xfrm>
          <a:prstGeom prst="rect">
            <a:avLst/>
          </a:prstGeom>
          <a:solidFill>
            <a:srgbClr val="FFFFFF"/>
          </a:solidFill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/>
              <a:t>Resultados de la búsqueda dar clic en el titulo del artículo para conocer datos específicos</a:t>
            </a:r>
            <a:endParaRPr lang="es-ES" sz="1600" b="1" dirty="0"/>
          </a:p>
        </p:txBody>
      </p:sp>
      <p:cxnSp>
        <p:nvCxnSpPr>
          <p:cNvPr id="4" name="Conector recto de flecha 3"/>
          <p:cNvCxnSpPr/>
          <p:nvPr/>
        </p:nvCxnSpPr>
        <p:spPr>
          <a:xfrm>
            <a:off x="6858000" y="3200400"/>
            <a:ext cx="0" cy="381000"/>
          </a:xfrm>
          <a:prstGeom prst="straightConnector1">
            <a:avLst/>
          </a:prstGeom>
          <a:ln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2</a:t>
            </a:r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15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892378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Captura de pantalla 2016-03-14 a la(s) 08.44.27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8" t="11905" r="15176"/>
          <a:stretch/>
        </p:blipFill>
        <p:spPr>
          <a:xfrm>
            <a:off x="0" y="-1134"/>
            <a:ext cx="9144000" cy="6859134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2</a:t>
            </a:r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16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298068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Captura de pantalla 2016-03-14 a la(s) 08.44.09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2" t="11112" r="27577"/>
          <a:stretch/>
        </p:blipFill>
        <p:spPr>
          <a:xfrm>
            <a:off x="-1984" y="0"/>
            <a:ext cx="9144000" cy="68580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52400" y="4191000"/>
            <a:ext cx="2286000" cy="1077218"/>
          </a:xfrm>
          <a:prstGeom prst="rect">
            <a:avLst/>
          </a:prstGeom>
          <a:solidFill>
            <a:srgbClr val="FFFFFF"/>
          </a:solidFill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/>
              <a:t>Da clic en Texto Completo PDF para abrir el contenido del documento</a:t>
            </a:r>
            <a:endParaRPr lang="es-ES" sz="1600" b="1" dirty="0"/>
          </a:p>
        </p:txBody>
      </p:sp>
      <p:cxnSp>
        <p:nvCxnSpPr>
          <p:cNvPr id="4" name="Conector recto de flecha 3"/>
          <p:cNvCxnSpPr/>
          <p:nvPr/>
        </p:nvCxnSpPr>
        <p:spPr>
          <a:xfrm>
            <a:off x="2438400" y="4648200"/>
            <a:ext cx="304800" cy="0"/>
          </a:xfrm>
          <a:prstGeom prst="straightConnector1">
            <a:avLst/>
          </a:prstGeom>
          <a:ln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/>
          <p:cNvCxnSpPr/>
          <p:nvPr/>
        </p:nvCxnSpPr>
        <p:spPr>
          <a:xfrm>
            <a:off x="2971800" y="4648200"/>
            <a:ext cx="990600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/>
          <p:cNvCxnSpPr/>
          <p:nvPr/>
        </p:nvCxnSpPr>
        <p:spPr>
          <a:xfrm>
            <a:off x="4267200" y="4191000"/>
            <a:ext cx="1447800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uadroTexto 10"/>
          <p:cNvSpPr txBox="1"/>
          <p:nvPr/>
        </p:nvSpPr>
        <p:spPr>
          <a:xfrm>
            <a:off x="5791200" y="3276600"/>
            <a:ext cx="2895600" cy="1815882"/>
          </a:xfrm>
          <a:prstGeom prst="rect">
            <a:avLst/>
          </a:prstGeom>
          <a:solidFill>
            <a:srgbClr val="FFFFFF"/>
          </a:solidFill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/>
              <a:t>DOI (</a:t>
            </a:r>
            <a:r>
              <a:rPr lang="es-ES" sz="1600" dirty="0" smtClean="0"/>
              <a:t>Digital Online Identification</a:t>
            </a:r>
            <a:r>
              <a:rPr lang="es-ES" sz="1600" b="1" dirty="0" smtClean="0"/>
              <a:t>) Número único e irrepetible para los artículos, que sirve para recuperar de manera más rápida determinado documento</a:t>
            </a:r>
            <a:endParaRPr lang="es-ES" sz="1600" b="1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2</a:t>
            </a:r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17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526623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Captura de pantalla 2016-03-14 a la(s) 08.45.28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" t="10910" r="1443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057400" y="1752600"/>
            <a:ext cx="1676400" cy="2062103"/>
          </a:xfrm>
          <a:prstGeom prst="rect">
            <a:avLst/>
          </a:prstGeom>
          <a:solidFill>
            <a:srgbClr val="FFFFFF"/>
          </a:solidFill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/>
              <a:t>Tienes varias opciones para optimizar el uso del artículo de tu interés como se muestra a continuación</a:t>
            </a:r>
            <a:endParaRPr lang="es-ES" sz="1600" b="1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2</a:t>
            </a:r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18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6146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Captura de pantalla 2016-03-14 a la(s) 08.45.28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" t="10910" r="1443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4953000" y="2362200"/>
            <a:ext cx="3048000" cy="338554"/>
          </a:xfrm>
          <a:prstGeom prst="rect">
            <a:avLst/>
          </a:prstGeom>
          <a:solidFill>
            <a:srgbClr val="FFFFFF"/>
          </a:solidFill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/>
              <a:t>Enlace permanente</a:t>
            </a:r>
            <a:endParaRPr lang="es-ES" sz="1600" b="1" dirty="0"/>
          </a:p>
        </p:txBody>
      </p:sp>
      <p:sp>
        <p:nvSpPr>
          <p:cNvPr id="5" name="CuadroTexto 4"/>
          <p:cNvSpPr txBox="1"/>
          <p:nvPr/>
        </p:nvSpPr>
        <p:spPr>
          <a:xfrm>
            <a:off x="7162800" y="1981200"/>
            <a:ext cx="1295400" cy="338554"/>
          </a:xfrm>
          <a:prstGeom prst="rect">
            <a:avLst/>
          </a:prstGeom>
          <a:solidFill>
            <a:srgbClr val="FFFFFF"/>
          </a:solidFill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/>
              <a:t>Exportar</a:t>
            </a:r>
            <a:endParaRPr lang="es-ES" sz="1600" b="1" dirty="0"/>
          </a:p>
        </p:txBody>
      </p:sp>
      <p:sp>
        <p:nvSpPr>
          <p:cNvPr id="6" name="CuadroTexto 5"/>
          <p:cNvSpPr txBox="1"/>
          <p:nvPr/>
        </p:nvSpPr>
        <p:spPr>
          <a:xfrm>
            <a:off x="6172200" y="1219200"/>
            <a:ext cx="2286000" cy="338554"/>
          </a:xfrm>
          <a:prstGeom prst="rect">
            <a:avLst/>
          </a:prstGeom>
          <a:solidFill>
            <a:srgbClr val="FFFFFF"/>
          </a:solidFill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/>
              <a:t>Guardar en la carpeta</a:t>
            </a:r>
            <a:endParaRPr lang="es-ES" sz="1600" b="1" dirty="0"/>
          </a:p>
        </p:txBody>
      </p:sp>
      <p:sp>
        <p:nvSpPr>
          <p:cNvPr id="7" name="CuadroTexto 6"/>
          <p:cNvSpPr txBox="1"/>
          <p:nvPr/>
        </p:nvSpPr>
        <p:spPr>
          <a:xfrm>
            <a:off x="4876800" y="1600200"/>
            <a:ext cx="3124200" cy="307777"/>
          </a:xfrm>
          <a:prstGeom prst="rect">
            <a:avLst/>
          </a:prstGeom>
          <a:solidFill>
            <a:srgbClr val="FFFFFF"/>
          </a:solidFill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smtClean="0"/>
              <a:t>Citar (APA, Chicago, MLA, etc.)</a:t>
            </a:r>
            <a:endParaRPr lang="es-ES" sz="1400" b="1" dirty="0"/>
          </a:p>
        </p:txBody>
      </p:sp>
      <p:sp>
        <p:nvSpPr>
          <p:cNvPr id="8" name="CuadroTexto 7"/>
          <p:cNvSpPr txBox="1"/>
          <p:nvPr/>
        </p:nvSpPr>
        <p:spPr>
          <a:xfrm>
            <a:off x="4876800" y="838200"/>
            <a:ext cx="3048000" cy="338554"/>
          </a:xfrm>
          <a:prstGeom prst="rect">
            <a:avLst/>
          </a:prstGeom>
          <a:solidFill>
            <a:srgbClr val="FFFFFF"/>
          </a:solidFill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/>
              <a:t>Enviar por correo</a:t>
            </a:r>
            <a:endParaRPr lang="es-ES" sz="1600" b="1" dirty="0"/>
          </a:p>
        </p:txBody>
      </p:sp>
      <p:sp>
        <p:nvSpPr>
          <p:cNvPr id="9" name="CuadroTexto 8"/>
          <p:cNvSpPr txBox="1"/>
          <p:nvPr/>
        </p:nvSpPr>
        <p:spPr>
          <a:xfrm>
            <a:off x="6781800" y="457200"/>
            <a:ext cx="1676400" cy="338554"/>
          </a:xfrm>
          <a:prstGeom prst="rect">
            <a:avLst/>
          </a:prstGeom>
          <a:solidFill>
            <a:srgbClr val="FFFFFF"/>
          </a:solidFill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/>
              <a:t>Imprimir</a:t>
            </a:r>
            <a:endParaRPr lang="es-ES" sz="1600" b="1" dirty="0"/>
          </a:p>
        </p:txBody>
      </p:sp>
      <p:cxnSp>
        <p:nvCxnSpPr>
          <p:cNvPr id="11" name="Conector recto de flecha 10"/>
          <p:cNvCxnSpPr>
            <a:stCxn id="9" idx="3"/>
          </p:cNvCxnSpPr>
          <p:nvPr/>
        </p:nvCxnSpPr>
        <p:spPr>
          <a:xfrm>
            <a:off x="8458200" y="626477"/>
            <a:ext cx="457200" cy="59323"/>
          </a:xfrm>
          <a:prstGeom prst="straightConnector1">
            <a:avLst/>
          </a:prstGeom>
          <a:ln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de flecha 13"/>
          <p:cNvCxnSpPr>
            <a:stCxn id="8" idx="3"/>
          </p:cNvCxnSpPr>
          <p:nvPr/>
        </p:nvCxnSpPr>
        <p:spPr>
          <a:xfrm flipV="1">
            <a:off x="7924800" y="990601"/>
            <a:ext cx="914400" cy="16876"/>
          </a:xfrm>
          <a:prstGeom prst="straightConnector1">
            <a:avLst/>
          </a:prstGeom>
          <a:ln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de flecha 15"/>
          <p:cNvCxnSpPr/>
          <p:nvPr/>
        </p:nvCxnSpPr>
        <p:spPr>
          <a:xfrm>
            <a:off x="8458200" y="1371600"/>
            <a:ext cx="381000" cy="0"/>
          </a:xfrm>
          <a:prstGeom prst="straightConnector1">
            <a:avLst/>
          </a:prstGeom>
          <a:ln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/>
          <p:cNvCxnSpPr/>
          <p:nvPr/>
        </p:nvCxnSpPr>
        <p:spPr>
          <a:xfrm flipV="1">
            <a:off x="8001000" y="1676400"/>
            <a:ext cx="838200" cy="76200"/>
          </a:xfrm>
          <a:prstGeom prst="straightConnector1">
            <a:avLst/>
          </a:prstGeom>
          <a:ln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de flecha 17"/>
          <p:cNvCxnSpPr/>
          <p:nvPr/>
        </p:nvCxnSpPr>
        <p:spPr>
          <a:xfrm flipV="1">
            <a:off x="8458200" y="2057400"/>
            <a:ext cx="457200" cy="76200"/>
          </a:xfrm>
          <a:prstGeom prst="straightConnector1">
            <a:avLst/>
          </a:prstGeom>
          <a:ln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de flecha 18"/>
          <p:cNvCxnSpPr/>
          <p:nvPr/>
        </p:nvCxnSpPr>
        <p:spPr>
          <a:xfrm flipV="1">
            <a:off x="8077200" y="2362202"/>
            <a:ext cx="762000" cy="152398"/>
          </a:xfrm>
          <a:prstGeom prst="straightConnector1">
            <a:avLst/>
          </a:prstGeom>
          <a:ln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2</a:t>
            </a:r>
            <a:endParaRPr lang="es-ES_tradnl"/>
          </a:p>
        </p:txBody>
      </p:sp>
      <p:sp>
        <p:nvSpPr>
          <p:cNvPr id="10" name="Marcador de número de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19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215594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0"/>
            <a:ext cx="6781800" cy="1143000"/>
          </a:xfrm>
        </p:spPr>
        <p:txBody>
          <a:bodyPr/>
          <a:lstStyle/>
          <a:p>
            <a:pPr eaLnBrk="1" hangingPunct="1"/>
            <a:r>
              <a:rPr lang="es-MX" sz="32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PÁGINA DEL SUBA</a:t>
            </a:r>
          </a:p>
        </p:txBody>
      </p:sp>
      <p:pic>
        <p:nvPicPr>
          <p:cNvPr id="2" name="Imagen 1" descr="Captura de pantalla 2016-03-14 a la(s) 09.21.20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4" t="10913" r="1443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6019800" y="609600"/>
            <a:ext cx="1981200" cy="1323439"/>
          </a:xfrm>
          <a:prstGeom prst="rect">
            <a:avLst/>
          </a:prstGeom>
          <a:solidFill>
            <a:srgbClr val="FFFFFF"/>
          </a:solidFill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/>
              <a:t>Para guardar los artículos que recuperaste abre tu Carpeta o Área personal</a:t>
            </a:r>
            <a:endParaRPr lang="es-ES" sz="1600" b="1" dirty="0"/>
          </a:p>
        </p:txBody>
      </p:sp>
      <p:cxnSp>
        <p:nvCxnSpPr>
          <p:cNvPr id="6" name="Conector recto de flecha 5"/>
          <p:cNvCxnSpPr/>
          <p:nvPr/>
        </p:nvCxnSpPr>
        <p:spPr>
          <a:xfrm flipV="1">
            <a:off x="7010400" y="228600"/>
            <a:ext cx="0" cy="381000"/>
          </a:xfrm>
          <a:prstGeom prst="straightConnector1">
            <a:avLst/>
          </a:prstGeom>
          <a:ln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2</a:t>
            </a:r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20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592845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0"/>
            <a:ext cx="6781800" cy="1143000"/>
          </a:xfrm>
        </p:spPr>
        <p:txBody>
          <a:bodyPr/>
          <a:lstStyle/>
          <a:p>
            <a:pPr eaLnBrk="1" hangingPunct="1"/>
            <a:r>
              <a:rPr lang="es-MX" sz="32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PÁGINA DEL SUBA</a:t>
            </a:r>
          </a:p>
        </p:txBody>
      </p:sp>
      <p:pic>
        <p:nvPicPr>
          <p:cNvPr id="2" name="Imagen 1" descr="Captura de pantalla 2016-03-14 a la(s) 09.21.40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4" t="11052" r="14556" b="-13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cxnSp>
        <p:nvCxnSpPr>
          <p:cNvPr id="5" name="Conector recto de flecha 4"/>
          <p:cNvCxnSpPr/>
          <p:nvPr/>
        </p:nvCxnSpPr>
        <p:spPr>
          <a:xfrm flipH="1">
            <a:off x="4419600" y="762000"/>
            <a:ext cx="457200" cy="0"/>
          </a:xfrm>
          <a:prstGeom prst="straightConnector1">
            <a:avLst/>
          </a:prstGeom>
          <a:ln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4876800" y="228600"/>
            <a:ext cx="1981200" cy="1077218"/>
          </a:xfrm>
          <a:prstGeom prst="rect">
            <a:avLst/>
          </a:prstGeom>
          <a:solidFill>
            <a:srgbClr val="FFFFFF"/>
          </a:solidFill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/>
              <a:t>Para crear la cuenta haz clic en “Entrar a mi EBSCOhost”</a:t>
            </a:r>
            <a:endParaRPr lang="es-ES" sz="1600" b="1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2</a:t>
            </a:r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21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830844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ángulo 8"/>
          <p:cNvSpPr>
            <a:spLocks noChangeArrowheads="1"/>
          </p:cNvSpPr>
          <p:nvPr/>
        </p:nvSpPr>
        <p:spPr bwMode="auto">
          <a:xfrm>
            <a:off x="2362200" y="381000"/>
            <a:ext cx="48006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s-MX" sz="3200" dirty="0">
                <a:solidFill>
                  <a:srgbClr val="660066"/>
                </a:solidFill>
              </a:rPr>
              <a:t>PÁGINA DEL SUBA</a:t>
            </a:r>
          </a:p>
          <a:p>
            <a:endParaRPr lang="es-ES_tradnl" sz="3200" dirty="0"/>
          </a:p>
        </p:txBody>
      </p:sp>
      <p:pic>
        <p:nvPicPr>
          <p:cNvPr id="2" name="Imagen 1" descr="Captura de pantalla 2016-03-14 a la(s) 09.21.55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8" t="10716" r="14556"/>
          <a:stretch/>
        </p:blipFill>
        <p:spPr>
          <a:xfrm>
            <a:off x="-8222" y="-27974"/>
            <a:ext cx="9152221" cy="6885973"/>
          </a:xfrm>
          <a:prstGeom prst="rect">
            <a:avLst/>
          </a:prstGeom>
        </p:spPr>
      </p:pic>
      <p:cxnSp>
        <p:nvCxnSpPr>
          <p:cNvPr id="5" name="Conector recto de flecha 4"/>
          <p:cNvCxnSpPr/>
          <p:nvPr/>
        </p:nvCxnSpPr>
        <p:spPr>
          <a:xfrm flipH="1">
            <a:off x="2362200" y="2514600"/>
            <a:ext cx="228600" cy="0"/>
          </a:xfrm>
          <a:prstGeom prst="straightConnector1">
            <a:avLst/>
          </a:prstGeom>
          <a:ln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2590800" y="2133600"/>
            <a:ext cx="1981200" cy="830997"/>
          </a:xfrm>
          <a:prstGeom prst="rect">
            <a:avLst/>
          </a:prstGeom>
          <a:solidFill>
            <a:srgbClr val="FFFFFF"/>
          </a:solidFill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/>
              <a:t>Haz clic en “Crear una nueva cuenta”</a:t>
            </a:r>
            <a:endParaRPr lang="es-ES" sz="1600" b="1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2</a:t>
            </a:r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22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44635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Captura de pantalla 2016-03-14 a la(s) 09.22.13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" t="10716" r="1455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cxnSp>
        <p:nvCxnSpPr>
          <p:cNvPr id="6" name="Conector recto de flecha 5"/>
          <p:cNvCxnSpPr/>
          <p:nvPr/>
        </p:nvCxnSpPr>
        <p:spPr>
          <a:xfrm flipH="1">
            <a:off x="4114800" y="2743200"/>
            <a:ext cx="1066800" cy="0"/>
          </a:xfrm>
          <a:prstGeom prst="straightConnector1">
            <a:avLst/>
          </a:prstGeom>
          <a:ln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CuadroTexto 6"/>
          <p:cNvSpPr txBox="1"/>
          <p:nvPr/>
        </p:nvSpPr>
        <p:spPr>
          <a:xfrm>
            <a:off x="5181600" y="1676400"/>
            <a:ext cx="1981200" cy="2062103"/>
          </a:xfrm>
          <a:prstGeom prst="rect">
            <a:avLst/>
          </a:prstGeom>
          <a:solidFill>
            <a:srgbClr val="FFFFFF"/>
          </a:solidFill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/>
              <a:t>Llena el formulario (Puedes registrar CUALQUIER correo electrónico ya se el institucional o el personal)</a:t>
            </a:r>
            <a:endParaRPr lang="es-ES" sz="1600" b="1" dirty="0"/>
          </a:p>
        </p:txBody>
      </p:sp>
      <p:sp>
        <p:nvSpPr>
          <p:cNvPr id="9" name="CuadroTexto 8"/>
          <p:cNvSpPr txBox="1"/>
          <p:nvPr/>
        </p:nvSpPr>
        <p:spPr>
          <a:xfrm>
            <a:off x="3657600" y="4648200"/>
            <a:ext cx="3429000" cy="830997"/>
          </a:xfrm>
          <a:prstGeom prst="rect">
            <a:avLst/>
          </a:prstGeom>
          <a:solidFill>
            <a:srgbClr val="FFFFFF"/>
          </a:solidFill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u="sng" dirty="0" smtClean="0"/>
              <a:t>SUGERENCIA:</a:t>
            </a:r>
            <a:r>
              <a:rPr lang="es-ES" sz="1600" b="1" dirty="0" smtClean="0"/>
              <a:t> </a:t>
            </a:r>
            <a:r>
              <a:rPr lang="es-ES" sz="1600" dirty="0" smtClean="0"/>
              <a:t>Maneja la misma cuenta para todas las carpetas que abras en el resto de las editoriales</a:t>
            </a:r>
            <a:endParaRPr lang="es-ES" sz="1600" dirty="0"/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2</a:t>
            </a:r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23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765786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Captura de pantalla 2016-03-14 a la(s) 09.23.02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6" t="13890" r="17036"/>
          <a:stretch/>
        </p:blipFill>
        <p:spPr>
          <a:xfrm>
            <a:off x="-10526" y="0"/>
            <a:ext cx="9154525" cy="6858000"/>
          </a:xfrm>
          <a:prstGeom prst="rect">
            <a:avLst/>
          </a:prstGeom>
        </p:spPr>
      </p:pic>
      <p:cxnSp>
        <p:nvCxnSpPr>
          <p:cNvPr id="6" name="Conector recto de flecha 5"/>
          <p:cNvCxnSpPr/>
          <p:nvPr/>
        </p:nvCxnSpPr>
        <p:spPr>
          <a:xfrm flipH="1">
            <a:off x="1676400" y="609600"/>
            <a:ext cx="381000" cy="0"/>
          </a:xfrm>
          <a:prstGeom prst="straightConnector1">
            <a:avLst/>
          </a:prstGeom>
          <a:ln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de flecha 6"/>
          <p:cNvCxnSpPr/>
          <p:nvPr/>
        </p:nvCxnSpPr>
        <p:spPr>
          <a:xfrm flipH="1" flipV="1">
            <a:off x="457200" y="609600"/>
            <a:ext cx="762000" cy="304800"/>
          </a:xfrm>
          <a:prstGeom prst="straightConnector1">
            <a:avLst/>
          </a:prstGeom>
          <a:ln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CuadroTexto 7"/>
          <p:cNvSpPr txBox="1"/>
          <p:nvPr/>
        </p:nvSpPr>
        <p:spPr>
          <a:xfrm>
            <a:off x="990600" y="914400"/>
            <a:ext cx="4648200" cy="584776"/>
          </a:xfrm>
          <a:prstGeom prst="rect">
            <a:avLst/>
          </a:prstGeom>
          <a:solidFill>
            <a:srgbClr val="FFFFFF"/>
          </a:solidFill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/>
              <a:t>Aparecerá una banda amarilla indicando que estas trabajando en tu espacio personal</a:t>
            </a:r>
            <a:endParaRPr lang="es-ES" sz="1600" b="1" dirty="0"/>
          </a:p>
        </p:txBody>
      </p:sp>
      <p:sp>
        <p:nvSpPr>
          <p:cNvPr id="9" name="CuadroTexto 8"/>
          <p:cNvSpPr txBox="1"/>
          <p:nvPr/>
        </p:nvSpPr>
        <p:spPr>
          <a:xfrm>
            <a:off x="2057400" y="304800"/>
            <a:ext cx="3733800" cy="584776"/>
          </a:xfrm>
          <a:prstGeom prst="rect">
            <a:avLst/>
          </a:prstGeom>
          <a:solidFill>
            <a:srgbClr val="FFFFFF"/>
          </a:solidFill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/>
              <a:t>Una vez abierta la cuenta la plataforma te identificará</a:t>
            </a:r>
            <a:endParaRPr lang="es-ES" sz="1600" b="1" dirty="0"/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2</a:t>
            </a:r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24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540002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2133600" y="533400"/>
            <a:ext cx="5638800" cy="954107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/>
              <a:t>CLAVE </a:t>
            </a:r>
          </a:p>
          <a:p>
            <a:pPr algn="ctr"/>
            <a:r>
              <a:rPr lang="es-ES" sz="2800" b="1" dirty="0" smtClean="0"/>
              <a:t>DE ACCESO REMOTO</a:t>
            </a:r>
            <a:endParaRPr lang="es-ES" sz="2800" b="1" dirty="0"/>
          </a:p>
        </p:txBody>
      </p:sp>
      <p:sp>
        <p:nvSpPr>
          <p:cNvPr id="5" name="CuadroTexto 4"/>
          <p:cNvSpPr txBox="1"/>
          <p:nvPr/>
        </p:nvSpPr>
        <p:spPr>
          <a:xfrm>
            <a:off x="1295400" y="2133600"/>
            <a:ext cx="6934200" cy="36163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es-ES" sz="900" b="1" dirty="0" smtClean="0"/>
          </a:p>
          <a:p>
            <a:pPr algn="ctr"/>
            <a:r>
              <a:rPr lang="es-ES" sz="2400" i="1" dirty="0" smtClean="0"/>
              <a:t>¿Para qué sirve? </a:t>
            </a:r>
          </a:p>
          <a:p>
            <a:pPr algn="ctr"/>
            <a:r>
              <a:rPr lang="es-ES" sz="2800" dirty="0" smtClean="0"/>
              <a:t> </a:t>
            </a:r>
          </a:p>
          <a:p>
            <a:pPr algn="just"/>
            <a:r>
              <a:rPr lang="es-ES" sz="2400" dirty="0" smtClean="0"/>
              <a:t>Tiene su uso desde cualquier lugar fuera del campus universitario, ya sea desde tu casa u oficina.</a:t>
            </a:r>
          </a:p>
          <a:p>
            <a:pPr algn="just"/>
            <a:endParaRPr lang="es-ES" sz="2400" dirty="0"/>
          </a:p>
          <a:p>
            <a:pPr algn="just"/>
            <a:r>
              <a:rPr lang="es-ES" sz="2400" dirty="0" smtClean="0"/>
              <a:t>Es importante que el trámite lo realices desde el campus universitario ya que debe reconocer la IP de la UACH.</a:t>
            </a:r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2</a:t>
            </a:r>
            <a:endParaRPr lang="es-ES_tradnl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25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087376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1200"/>
            <a:ext cx="91440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1 Grupo"/>
          <p:cNvGrpSpPr/>
          <p:nvPr/>
        </p:nvGrpSpPr>
        <p:grpSpPr>
          <a:xfrm>
            <a:off x="5791200" y="2895602"/>
            <a:ext cx="2936169" cy="1828800"/>
            <a:chOff x="4814489" y="5223553"/>
            <a:chExt cx="3124200" cy="1702662"/>
          </a:xfrm>
        </p:grpSpPr>
        <p:sp>
          <p:nvSpPr>
            <p:cNvPr id="7" name="CuadroTexto 6"/>
            <p:cNvSpPr txBox="1"/>
            <p:nvPr/>
          </p:nvSpPr>
          <p:spPr>
            <a:xfrm>
              <a:off x="4814489" y="5223553"/>
              <a:ext cx="3124200" cy="1077218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9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600" b="1" dirty="0" smtClean="0"/>
                <a:t>Da clic para tramitar tu clave de acceso remoto a las bases de datos con las que cuenta la UACH</a:t>
              </a:r>
              <a:endParaRPr lang="es-ES" sz="1600" b="1" dirty="0"/>
            </a:p>
          </p:txBody>
        </p:sp>
        <p:cxnSp>
          <p:nvCxnSpPr>
            <p:cNvPr id="8" name="Conector recto de flecha 7"/>
            <p:cNvCxnSpPr/>
            <p:nvPr/>
          </p:nvCxnSpPr>
          <p:spPr>
            <a:xfrm flipH="1">
              <a:off x="4976649" y="6300771"/>
              <a:ext cx="1297277" cy="625444"/>
            </a:xfrm>
            <a:prstGeom prst="straightConnector1">
              <a:avLst/>
            </a:prstGeom>
            <a:ln>
              <a:solidFill>
                <a:srgbClr val="00009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2</a:t>
            </a:r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26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666572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Captura de pantalla 2016-03-11 a la(s) 09.48.56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3" t="10913" r="20508" b="4357"/>
          <a:stretch/>
        </p:blipFill>
        <p:spPr>
          <a:xfrm>
            <a:off x="-9213" y="-76200"/>
            <a:ext cx="9144000" cy="693420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6019800" y="5410200"/>
            <a:ext cx="3124200" cy="1077218"/>
          </a:xfrm>
          <a:prstGeom prst="rect">
            <a:avLst/>
          </a:prstGeom>
          <a:solidFill>
            <a:srgbClr val="FFFFFF"/>
          </a:solidFill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/>
              <a:t>Al llenar estos campos te abrirá una lista más amplia de campos que deberás completar</a:t>
            </a:r>
            <a:endParaRPr lang="es-ES" sz="1600" b="1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2</a:t>
            </a:r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27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376956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Captura de pantalla 2016-03-11 a la(s) 09.49.43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78" t="11112" r="3278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5257800" y="4495800"/>
            <a:ext cx="3124200" cy="2308324"/>
          </a:xfrm>
          <a:prstGeom prst="rect">
            <a:avLst/>
          </a:prstGeom>
          <a:solidFill>
            <a:srgbClr val="FFFFFF"/>
          </a:solidFill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Es necesario llenar todos los campos obligatorios (marcados con asterisco), aceptar “No soy un robot” y aceptar los </a:t>
            </a:r>
            <a:r>
              <a:rPr lang="es-ES" sz="1600" b="1" dirty="0" smtClean="0"/>
              <a:t>términos</a:t>
            </a:r>
          </a:p>
          <a:p>
            <a:pPr algn="ctr"/>
            <a:r>
              <a:rPr lang="es-ES" sz="1600" b="1" u="sng" dirty="0" smtClean="0"/>
              <a:t>En caso de no conocer tu CURP da clic en la liga que dice “Aquí” justo de bajo del campo de la CURP</a:t>
            </a:r>
            <a:endParaRPr lang="es-ES" sz="1600" b="1" u="sng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2</a:t>
            </a:r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28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2701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762000" y="2438400"/>
            <a:ext cx="7620000" cy="286232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es-ES" sz="2000" b="1" dirty="0" smtClean="0"/>
          </a:p>
          <a:p>
            <a:pPr algn="ctr"/>
            <a:r>
              <a:rPr lang="es-ES" sz="2000" dirty="0" smtClean="0"/>
              <a:t>Para aclarar cualquier duda o asesoría acude a la biblioteca de tu facultad o bien a la Coordinación General del SUBA con la MARH Aracely Medina, Jefa de la </a:t>
            </a:r>
            <a:r>
              <a:rPr lang="es-MX" sz="2000" dirty="0"/>
              <a:t>Unidad de Difusión de Bases de Datos</a:t>
            </a:r>
          </a:p>
          <a:p>
            <a:pPr algn="ctr"/>
            <a:r>
              <a:rPr lang="es-ES" sz="2000" dirty="0" smtClean="0"/>
              <a:t>al teléfono 439.18.20 Ext. 2917.</a:t>
            </a:r>
          </a:p>
          <a:p>
            <a:pPr algn="ctr"/>
            <a:endParaRPr lang="es-ES" sz="2000" dirty="0" smtClean="0"/>
          </a:p>
          <a:p>
            <a:pPr algn="ctr"/>
            <a:endParaRPr lang="es-ES" sz="2000" dirty="0"/>
          </a:p>
          <a:p>
            <a:pPr algn="ctr"/>
            <a:r>
              <a:rPr lang="es-ES" sz="2000" dirty="0" smtClean="0"/>
              <a:t>Si no llega tu cuenta o en caso de que ya cuentes ella y tener algún problema, marca al 01.5255.5322.7700 </a:t>
            </a:r>
            <a:r>
              <a:rPr lang="es-ES" sz="2000" b="1" i="1" dirty="0" smtClean="0"/>
              <a:t>Ext.4020 a la 4026</a:t>
            </a:r>
            <a:endParaRPr lang="es-ES" sz="2000" b="1" i="1" dirty="0"/>
          </a:p>
        </p:txBody>
      </p:sp>
      <p:sp>
        <p:nvSpPr>
          <p:cNvPr id="3" name="CuadroTexto 2"/>
          <p:cNvSpPr txBox="1"/>
          <p:nvPr/>
        </p:nvSpPr>
        <p:spPr>
          <a:xfrm>
            <a:off x="1905000" y="1066800"/>
            <a:ext cx="6553200" cy="58477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¡GRACIAS POR TU ATENCIÓN!</a:t>
            </a:r>
            <a:endParaRPr lang="es-ES" sz="3200" b="1" i="1" u="sng" dirty="0"/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2</a:t>
            </a:r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29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614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1100</TotalTime>
  <Words>1008</Words>
  <Application>Microsoft Macintosh PowerPoint</Application>
  <PresentationFormat>Presentación en pantalla (4:3)</PresentationFormat>
  <Paragraphs>143</Paragraphs>
  <Slides>29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0" baseType="lpstr">
      <vt:lpstr>Diseño predeterminado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PÁGINA DEL SUBA</vt:lpstr>
      <vt:lpstr>PÁGINA DEL SUBA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Patito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David</dc:creator>
  <cp:lastModifiedBy>Usuario</cp:lastModifiedBy>
  <cp:revision>90</cp:revision>
  <cp:lastPrinted>2016-03-14T17:26:27Z</cp:lastPrinted>
  <dcterms:created xsi:type="dcterms:W3CDTF">2013-11-28T17:16:05Z</dcterms:created>
  <dcterms:modified xsi:type="dcterms:W3CDTF">2017-01-11T21:51:44Z</dcterms:modified>
</cp:coreProperties>
</file>