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1" r:id="rId3"/>
    <p:sldId id="265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4" r:id="rId13"/>
    <p:sldId id="260" r:id="rId14"/>
  </p:sldIdLst>
  <p:sldSz cx="9144000" cy="6858000" type="screen4x3"/>
  <p:notesSz cx="7099300" cy="10234613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66"/>
    <a:srgbClr val="00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1560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4DE78250-C62D-4A44-9289-2AD74AA5BBFB}" type="datetime1">
              <a:rPr lang="es-ES_tradnl"/>
              <a:pPr/>
              <a:t>21/10/16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2B6ADB08-E58D-DE40-BBB5-38594C85DCE0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8328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74DABD84-5F98-EF47-BFC7-FE3C1D3F2659}" type="datetime1">
              <a:rPr lang="es-ES_tradnl"/>
              <a:pPr/>
              <a:t>21/10/16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9048" tIns="49524" rIns="99048" bIns="4952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MX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572E9971-A805-134B-A2D3-8D251D3892D1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2100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E9971-A805-134B-A2D3-8D251D3892D1}" type="slidenum">
              <a:rPr lang="es-ES_tradnl" smtClean="0"/>
              <a:pPr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3881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66964-87AB-FE4E-9F72-7BAECD33CFBE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D298A-E92B-1B49-A4E4-620C4698FCF6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74519B-B24A-6549-ACE3-6663B71C77B3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1C5B7-83BA-0140-832A-DDEBBB367B60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1B28F9-3B25-394B-A6DB-7E3DBE2C4820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61E66-8A61-3E45-B9A9-4F6134E3118F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2DFF9D-3CEA-484A-AD89-9FF660A2EF2C}" type="datetime1">
              <a:rPr lang="es-MX" smtClean="0"/>
              <a:t>21/10/16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54B46-C909-FE42-A96F-583EB4FC697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00BDEA-A9DC-8643-8C9A-0357DD9C2A49}" type="datetime1">
              <a:rPr lang="es-MX" smtClean="0"/>
              <a:t>21/10/16</a:t>
            </a:fld>
            <a:endParaRPr lang="es-ES_tradnl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33284-9ED5-7A49-9F12-A5F0FA1B531B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4B908-1B22-FC44-8FFB-67BFBD0FD051}" type="datetime1">
              <a:rPr lang="es-MX" smtClean="0"/>
              <a:t>21/10/16</a:t>
            </a:fld>
            <a:endParaRPr lang="es-ES_tradnl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D7D12-C390-FC4F-89AC-9B0CAD65F6DA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6D45DF-A5A1-2947-BAC7-37C260A6EE8A}" type="datetime1">
              <a:rPr lang="es-MX" smtClean="0"/>
              <a:t>21/10/16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A9C22-CC3C-2F47-8232-6460198F9A49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F2692-D441-2844-8BD0-8243736D8B33}" type="datetime1">
              <a:rPr lang="es-MX" smtClean="0"/>
              <a:t>21/10/16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98347-8D73-0A4F-905C-A0755601EE1C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26A8A2-1BE7-B947-BBA2-8A84C99FDC1D}" type="datetime1">
              <a:rPr lang="es-MX" smtClean="0"/>
              <a:t>21/10/16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2FCC3-D1D8-8E46-9DCB-6C70FB6CB928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A8A413-831C-6D4B-893B-C2EB5216D903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C4F18-3C0B-AF45-A684-436F9EAB756D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28E8A-032F-7048-B682-D0399BB25CD8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2F04F-F75E-8E48-B471-23A35AD8E26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fld id="{88D09460-A095-5444-9D86-DE8D84C4B940}" type="datetime1">
              <a:rPr lang="es-MX" smtClean="0"/>
              <a:t>21/10/16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fld id="{AB94A78B-5EE9-F040-9C25-CBCB22A54535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pull dir="r"/>
  </p:transition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1772816"/>
            <a:ext cx="79248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/>
            <a:r>
              <a:rPr lang="es-MX" sz="4000" b="1" dirty="0">
                <a:solidFill>
                  <a:srgbClr val="660066"/>
                </a:solidFill>
                <a:latin typeface="Calibri" pitchFamily="-109" charset="0"/>
              </a:rPr>
              <a:t>TUTORIAL ACCESO AL UNIQ</a:t>
            </a:r>
            <a:r>
              <a:rPr lang="es-MX" sz="4000" dirty="0">
                <a:solidFill>
                  <a:srgbClr val="660066"/>
                </a:solidFill>
                <a:latin typeface="Calibri" pitchFamily="-109" charset="0"/>
              </a:rPr>
              <a:t/>
            </a:r>
            <a:br>
              <a:rPr lang="es-MX" sz="4000" dirty="0">
                <a:solidFill>
                  <a:srgbClr val="660066"/>
                </a:solidFill>
                <a:latin typeface="Calibri" pitchFamily="-109" charset="0"/>
              </a:rPr>
            </a:br>
            <a:r>
              <a:rPr lang="es-MX" sz="4000" b="1" dirty="0" smtClean="0">
                <a:solidFill>
                  <a:srgbClr val="660066"/>
                </a:solidFill>
                <a:latin typeface="Calibri" pitchFamily="-109" charset="0"/>
              </a:rPr>
              <a:t>Documentación del Sistema de Gestión Integral</a:t>
            </a:r>
            <a:endParaRPr lang="es-ES" sz="4000" b="1" dirty="0">
              <a:solidFill>
                <a:srgbClr val="660066"/>
              </a:solidFill>
              <a:latin typeface="Calibri" pitchFamily="-109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838200" y="4316511"/>
            <a:ext cx="77724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/>
            <a:r>
              <a:rPr lang="es-MX" sz="4000" dirty="0">
                <a:solidFill>
                  <a:srgbClr val="660066"/>
                </a:solidFill>
                <a:latin typeface="Calibri" pitchFamily="-109" charset="0"/>
              </a:rPr>
              <a:t>F. Terrazas</a:t>
            </a:r>
          </a:p>
          <a:p>
            <a:pPr algn="ctr" defTabSz="914400"/>
            <a:r>
              <a:rPr lang="es-MX" sz="3600" dirty="0">
                <a:solidFill>
                  <a:srgbClr val="660066"/>
                </a:solidFill>
                <a:latin typeface="Calibri" pitchFamily="-109" charset="0"/>
              </a:rPr>
              <a:t>Unidad de </a:t>
            </a:r>
            <a:r>
              <a:rPr lang="es-MX" sz="3600" b="1" i="1" dirty="0" smtClean="0">
                <a:solidFill>
                  <a:srgbClr val="660066"/>
                </a:solidFill>
                <a:latin typeface="Calibri" pitchFamily="-109" charset="0"/>
              </a:rPr>
              <a:t>Sistema de Gesti</a:t>
            </a:r>
            <a:r>
              <a:rPr lang="es-MX" sz="3600" b="1" i="1" dirty="0" smtClean="0">
                <a:solidFill>
                  <a:srgbClr val="660066"/>
                </a:solidFill>
                <a:latin typeface="Calibri" pitchFamily="-109" charset="0"/>
              </a:rPr>
              <a:t>ón Integral</a:t>
            </a:r>
            <a:endParaRPr lang="es-ES" sz="3600" b="1" i="1" dirty="0">
              <a:solidFill>
                <a:srgbClr val="660066"/>
              </a:solidFill>
              <a:latin typeface="Calibri" pitchFamily="-109" charset="0"/>
            </a:endParaRPr>
          </a:p>
        </p:txBody>
      </p:sp>
      <p:sp>
        <p:nvSpPr>
          <p:cNvPr id="11" name="Botón de acción: Hacia delante o Siguient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2000" y="6248400"/>
            <a:ext cx="304800" cy="196850"/>
          </a:xfrm>
          <a:prstGeom prst="actionButtonForwardNex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MX">
              <a:solidFill>
                <a:srgbClr val="FFFFFF"/>
              </a:solidFill>
              <a:latin typeface="Calibri" pitchFamily="-109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D298A-E92B-1B49-A4E4-620C4698FCF6}" type="slidenum">
              <a:rPr lang="es-ES_tradnl" smtClean="0"/>
              <a:pPr/>
              <a:t>1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Contenido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es el UNIQ?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Pantalla principal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información está disponible?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izquierda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central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derecha</a:t>
            </a:r>
          </a:p>
          <a:p>
            <a:endParaRPr lang="es-MX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es el UNIQ?</a:t>
            </a:r>
            <a:endParaRPr lang="es-ES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683568" y="1772816"/>
            <a:ext cx="8229600" cy="4924425"/>
          </a:xfrm>
        </p:spPr>
        <p:txBody>
          <a:bodyPr/>
          <a:lstStyle/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Es el sitio en línea en el cual se encuentran depositados todos los documentos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del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Sistema de Gestión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Integral (SGI).</a:t>
            </a:r>
            <a:r>
              <a:rPr lang="es-MX" sz="2800" b="1" i="1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endParaRPr lang="es-MX" sz="2800" b="1" i="1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En este caso corresponde a la documentación del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SGI</a:t>
            </a:r>
            <a:r>
              <a:rPr lang="es-MX" sz="2800" i="1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del Sistema Universitario de Bibliotecas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Académicas.</a:t>
            </a:r>
            <a:endParaRPr lang="es-MX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Para acceder al UNIQ deberá contar con una cuenta de correo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electrónico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 la UACH y estar dado de alta en el sistema. </a:t>
            </a:r>
            <a:endParaRPr lang="es-MX" sz="2800" dirty="0" smtClean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Es necesario, solicitar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el acceso con el Controlador de Documentos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.</a:t>
            </a:r>
            <a:endParaRPr lang="es-ES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5-08-13 a la(s) 13.19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62521"/>
            <a:ext cx="5548022" cy="4346799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Imagen 9" descr="Imagen 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8238" y="2511425"/>
            <a:ext cx="2346325" cy="2085975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27652" name="Rectangle 4"/>
          <p:cNvSpPr>
            <a:spLocks noGrp="1"/>
          </p:cNvSpPr>
          <p:nvPr>
            <p:ph type="title"/>
          </p:nvPr>
        </p:nvSpPr>
        <p:spPr>
          <a:xfrm>
            <a:off x="1919041" y="-27384"/>
            <a:ext cx="6705600" cy="1712912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al UNIQ</a:t>
            </a:r>
            <a:b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</a:b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Para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acceder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debe ir a la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página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de la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UACH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www.uach.mx</a:t>
            </a:r>
            <a:endParaRPr lang="es-ES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971872" y="4597400"/>
            <a:ext cx="1871663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 smtClean="0">
                <a:solidFill>
                  <a:srgbClr val="660066"/>
                </a:solidFill>
              </a:rPr>
              <a:t>Te aparecerá el siguiente menú, ahí ACCEDE </a:t>
            </a:r>
            <a:r>
              <a:rPr lang="es-MX" b="1" dirty="0">
                <a:solidFill>
                  <a:srgbClr val="660066"/>
                </a:solidFill>
              </a:rPr>
              <a:t>a la pestaña de UNIQ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892800" y="5029200"/>
            <a:ext cx="3022600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>
                <a:solidFill>
                  <a:srgbClr val="660066"/>
                </a:solidFill>
              </a:rPr>
              <a:t>Escribir su nombre de USUARIO y CONTRASEÑA igual a la del correo electrónico</a:t>
            </a:r>
            <a:endParaRPr lang="es-ES" b="1">
              <a:solidFill>
                <a:srgbClr val="660066"/>
              </a:solidFill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2843535" y="5373216"/>
            <a:ext cx="864369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391400" y="3657600"/>
            <a:ext cx="2286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4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07705" y="1955006"/>
            <a:ext cx="2423790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 smtClean="0">
                <a:solidFill>
                  <a:srgbClr val="660066"/>
                </a:solidFill>
              </a:rPr>
              <a:t>Busca el “engrane” en la parte superior derecha y da “click”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4331494" y="2420887"/>
            <a:ext cx="1248618" cy="905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3" name="Imagen 2" descr="Captura de pantalla 2015-08-13 a la(s) 13.20.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71" y="3238376"/>
            <a:ext cx="1819341" cy="3070944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-1739900" y="5448300"/>
            <a:ext cx="18466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4" grpId="0" animBg="1"/>
      <p:bldP spid="27656" grpId="0" animBg="1"/>
      <p:bldP spid="27657" grpId="0" animBg="1"/>
      <p:bldP spid="27658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/>
          </p:cNvSpPr>
          <p:nvPr>
            <p:ph type="title"/>
          </p:nvPr>
        </p:nvSpPr>
        <p:spPr>
          <a:xfrm>
            <a:off x="1907704" y="44450"/>
            <a:ext cx="7236296" cy="1143000"/>
          </a:xfrm>
        </p:spPr>
        <p:txBody>
          <a:bodyPr/>
          <a:lstStyle/>
          <a:p>
            <a:r>
              <a:rPr lang="es-MX" sz="40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al UniQ</a:t>
            </a:r>
            <a:br>
              <a:rPr lang="es-MX" sz="40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</a:br>
            <a:r>
              <a:rPr lang="es-MX" sz="36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</a:t>
            </a:r>
            <a:r>
              <a:rPr lang="es-MX" sz="36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Qué información está disponible?</a:t>
            </a:r>
            <a:endParaRPr lang="es-ES" sz="36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2195736" y="1342509"/>
            <a:ext cx="5094882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>
                <a:solidFill>
                  <a:srgbClr val="660066"/>
                </a:solidFill>
              </a:rPr>
              <a:t>La PANTALLA GENERAL del UNIQ divide su información en ocho SECCIONES 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pic>
        <p:nvPicPr>
          <p:cNvPr id="2" name="Imagen 1" descr="actualizacion uniq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016293"/>
            <a:ext cx="6264696" cy="4581059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1799692" y="2348880"/>
            <a:ext cx="1476164" cy="86409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1835696" y="3645024"/>
            <a:ext cx="1476164" cy="21602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3337260" y="2420888"/>
            <a:ext cx="3215940" cy="122413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1619672" y="1950120"/>
            <a:ext cx="6624736" cy="39876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6588224" y="2420888"/>
            <a:ext cx="1440160" cy="144016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6588224" y="5301208"/>
            <a:ext cx="1476164" cy="122413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6551476" y="3911724"/>
            <a:ext cx="1476164" cy="1245468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3347120" y="3861048"/>
            <a:ext cx="3206080" cy="21602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51" grpId="0" animBg="1"/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actualizacion uniq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73680"/>
            <a:ext cx="2781300" cy="3302000"/>
          </a:xfrm>
          <a:prstGeom prst="rect">
            <a:avLst/>
          </a:prstGeom>
          <a:ln>
            <a:solidFill>
              <a:srgbClr val="660066"/>
            </a:solidFill>
          </a:ln>
        </p:spPr>
      </p:pic>
      <p:pic>
        <p:nvPicPr>
          <p:cNvPr id="2" name="Imagen 1" descr="actualizacion uniq 1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068960"/>
            <a:ext cx="2324100" cy="2463800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34824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izquierda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173287" y="1265237"/>
            <a:ext cx="2592388" cy="923925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el MENÚ de la barra superior existen cinco accesos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938212" y="5373688"/>
            <a:ext cx="2592388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DOCUMENTACIÓN se encuentran los accesos a las carpetas de archivos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6227763" y="1120775"/>
            <a:ext cx="2592387" cy="2031325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Cada carpeta de archivos se subdivide a su vez en ocho carpetas con las siglas Ayudas, Documentos, Formatos, Indicadores, etc.</a:t>
            </a:r>
            <a:endParaRPr lang="es-ES" u="sng" dirty="0">
              <a:solidFill>
                <a:srgbClr val="660066"/>
              </a:solidFill>
            </a:endParaRPr>
          </a:p>
        </p:txBody>
      </p:sp>
      <p:pic>
        <p:nvPicPr>
          <p:cNvPr id="8198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750" y="2609850"/>
            <a:ext cx="4210050" cy="2857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9" name="8 Conector recto de flecha"/>
          <p:cNvCxnSpPr>
            <a:cxnSpLocks noChangeShapeType="1"/>
          </p:cNvCxnSpPr>
          <p:nvPr/>
        </p:nvCxnSpPr>
        <p:spPr bwMode="auto">
          <a:xfrm flipH="1">
            <a:off x="2111375" y="2189162"/>
            <a:ext cx="1152525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10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0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3" name="12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503237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5" name="14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1368425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16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2303462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3" name="22 Conector recto de flecha"/>
          <p:cNvCxnSpPr>
            <a:cxnSpLocks noChangeShapeType="1"/>
          </p:cNvCxnSpPr>
          <p:nvPr/>
        </p:nvCxnSpPr>
        <p:spPr bwMode="auto">
          <a:xfrm rot="5400000" flipH="1" flipV="1">
            <a:off x="2054225" y="5195888"/>
            <a:ext cx="355600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7168" name="7167 Conector recto de flecha"/>
          <p:cNvCxnSpPr>
            <a:cxnSpLocks noChangeShapeType="1"/>
            <a:stCxn id="34828" idx="2"/>
          </p:cNvCxnSpPr>
          <p:nvPr/>
        </p:nvCxnSpPr>
        <p:spPr bwMode="auto">
          <a:xfrm flipH="1">
            <a:off x="6019801" y="3152100"/>
            <a:ext cx="1504156" cy="2042201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Marcador de número de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6</a:t>
            </a:fld>
            <a:endParaRPr lang="es-ES_tradnl"/>
          </a:p>
        </p:txBody>
      </p:sp>
      <p:sp>
        <p:nvSpPr>
          <p:cNvPr id="18" name="Marcador de pie de pá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34826" grpId="0" animBg="1"/>
      <p:bldP spid="34827" grpId="0" animBg="1"/>
      <p:bldP spid="348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1905000" y="-27384"/>
            <a:ext cx="6781800" cy="1143000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central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291583" y="1556792"/>
            <a:ext cx="3744913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Sobre la sección de AVISOS se encuentra una barra en la cual se puede siempre regresar a la PANTALLA GENERAL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67245" y="2708920"/>
            <a:ext cx="2592388" cy="175418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estarán disponibles las PUBLICACIONES que por su contenido son las más utilizadas como referencia.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5639246" y="4653136"/>
            <a:ext cx="3397250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aparecerán </a:t>
            </a:r>
            <a:r>
              <a:rPr lang="es-MX" dirty="0" smtClean="0">
                <a:solidFill>
                  <a:srgbClr val="660066"/>
                </a:solidFill>
              </a:rPr>
              <a:t>RECORDATORIOS Y AVISOS </a:t>
            </a:r>
            <a:r>
              <a:rPr lang="es-MX" dirty="0">
                <a:solidFill>
                  <a:srgbClr val="660066"/>
                </a:solidFill>
              </a:rPr>
              <a:t>sobre actividades generales que deberán realizarse, tales como auditorías, aplicación de encuestas, etc.</a:t>
            </a:r>
            <a:endParaRPr lang="es-ES" dirty="0">
              <a:solidFill>
                <a:srgbClr val="660066"/>
              </a:solidFill>
            </a:endParaRPr>
          </a:p>
        </p:txBody>
      </p:sp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93" y="1979499"/>
            <a:ext cx="4465965" cy="243423"/>
          </a:xfrm>
          <a:prstGeom prst="rect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</p:pic>
      <p:cxnSp>
        <p:nvCxnSpPr>
          <p:cNvPr id="5" name="4 Conector recto de flecha"/>
          <p:cNvCxnSpPr>
            <a:cxnSpLocks noChangeShapeType="1"/>
          </p:cNvCxnSpPr>
          <p:nvPr/>
        </p:nvCxnSpPr>
        <p:spPr bwMode="auto">
          <a:xfrm rot="10800000">
            <a:off x="1114871" y="2140992"/>
            <a:ext cx="4176714" cy="1589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9224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4345" y="2997845"/>
            <a:ext cx="4310063" cy="9239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7" name="6 Conector recto de flecha"/>
          <p:cNvCxnSpPr>
            <a:cxnSpLocks noChangeShapeType="1"/>
            <a:stCxn id="37896" idx="3"/>
          </p:cNvCxnSpPr>
          <p:nvPr/>
        </p:nvCxnSpPr>
        <p:spPr bwMode="auto">
          <a:xfrm flipV="1">
            <a:off x="3059633" y="3285182"/>
            <a:ext cx="874712" cy="301625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9226" name="15 CuadroTexto"/>
          <p:cNvSpPr txBox="1">
            <a:spLocks noChangeArrowheads="1"/>
          </p:cNvSpPr>
          <p:nvPr/>
        </p:nvSpPr>
        <p:spPr bwMode="auto">
          <a:xfrm>
            <a:off x="538608" y="1879054"/>
            <a:ext cx="576263" cy="3698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cxnSp>
        <p:nvCxnSpPr>
          <p:cNvPr id="18" name="17 Conector recto de flecha"/>
          <p:cNvCxnSpPr>
            <a:cxnSpLocks noChangeShapeType="1"/>
          </p:cNvCxnSpPr>
          <p:nvPr/>
        </p:nvCxnSpPr>
        <p:spPr bwMode="auto">
          <a:xfrm flipH="1" flipV="1">
            <a:off x="4643487" y="5518249"/>
            <a:ext cx="936626" cy="1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fld id="{98CD7D12-C390-FC4F-89AC-9B0CAD65F6DA}" type="slidenum">
              <a:rPr lang="es-ES_tradnl" smtClean="0"/>
              <a:pPr/>
              <a:t>7</a:t>
            </a:fld>
            <a:endParaRPr lang="es-ES_tradnl" dirty="0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pic>
        <p:nvPicPr>
          <p:cNvPr id="2" name="Imagen 1" descr="Aviso Uniq tutoria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75" y="4653136"/>
            <a:ext cx="3529633" cy="1840061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10807700" y="3898900"/>
            <a:ext cx="18466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5" grpId="0" animBg="1"/>
      <p:bldP spid="37896" grpId="0" animBg="1"/>
      <p:bldP spid="37897" grpId="0" animBg="1"/>
      <p:bldP spid="92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ragmento tutorial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39" y="908720"/>
            <a:ext cx="2959100" cy="2971800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39940" name="Rectangle 4"/>
          <p:cNvSpPr>
            <a:spLocks noGrp="1"/>
          </p:cNvSpPr>
          <p:nvPr>
            <p:ph type="title"/>
          </p:nvPr>
        </p:nvSpPr>
        <p:spPr>
          <a:xfrm>
            <a:off x="1907704" y="44624"/>
            <a:ext cx="6779096" cy="1143000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derecha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5868045" y="1052736"/>
            <a:ext cx="2592387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aparece la POLÍTICA </a:t>
            </a:r>
            <a:r>
              <a:rPr lang="es-MX" dirty="0" smtClean="0">
                <a:solidFill>
                  <a:srgbClr val="660066"/>
                </a:solidFill>
              </a:rPr>
              <a:t>INTEGRAL, </a:t>
            </a:r>
            <a:r>
              <a:rPr lang="es-MX" dirty="0">
                <a:solidFill>
                  <a:srgbClr val="660066"/>
                </a:solidFill>
              </a:rPr>
              <a:t>la MISIÓN y la VISIÓN, para ver cada uno deberá dar clic en las FLECHAS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893168" y="4270295"/>
            <a:ext cx="2592388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el CALENDARIO van apareciendo las fechas de eventos, actividades y reuniones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 flipH="1">
            <a:off x="4788024" y="1988840"/>
            <a:ext cx="1080020" cy="165618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V="1">
            <a:off x="4483968" y="4437112"/>
            <a:ext cx="1749276" cy="4317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8</a:t>
            </a:fld>
            <a:endParaRPr lang="es-ES_tradnl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pic>
        <p:nvPicPr>
          <p:cNvPr id="3" name="Imagen 2" descr="fragmento tutorial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44" y="3212976"/>
            <a:ext cx="1867148" cy="3526835"/>
          </a:xfrm>
          <a:prstGeom prst="rect">
            <a:avLst/>
          </a:prstGeom>
          <a:ln>
            <a:solidFill>
              <a:srgbClr val="8064A2"/>
            </a:solidFill>
          </a:ln>
        </p:spPr>
      </p:pic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3" grpId="0" animBg="1"/>
      <p:bldP spid="39944" grpId="0" animBg="1"/>
      <p:bldP spid="39945" grpId="0" animBg="1"/>
      <p:bldP spid="399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tualizacion uniq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3" y="1556792"/>
            <a:ext cx="7204847" cy="4627562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41988" name="Rectangle 4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s-MX" sz="4000" dirty="0">
                <a:solidFill>
                  <a:schemeClr val="accent4"/>
                </a:solidFill>
                <a:ea typeface="ＭＳ Ｐゴシック" pitchFamily="-109" charset="-128"/>
                <a:cs typeface="ＭＳ Ｐゴシック" pitchFamily="-109" charset="-128"/>
              </a:rPr>
              <a:t>Acceso a las carpetas con información</a:t>
            </a:r>
            <a:endParaRPr lang="es-ES" sz="4000" dirty="0">
              <a:solidFill>
                <a:schemeClr val="accent4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 flipV="1">
            <a:off x="3995936" y="3644131"/>
            <a:ext cx="1800225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898525" y="2246312"/>
            <a:ext cx="2301875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1. Seleccionar la carpeta</a:t>
            </a:r>
            <a:r>
              <a:rPr lang="es-MX" dirty="0" smtClean="0">
                <a:solidFill>
                  <a:srgbClr val="660066"/>
                </a:solidFill>
              </a:rPr>
              <a:t> del proceso</a:t>
            </a:r>
            <a:endParaRPr lang="es-ES" dirty="0">
              <a:solidFill>
                <a:srgbClr val="660066"/>
              </a:solidFill>
            </a:endParaRPr>
          </a:p>
        </p:txBody>
      </p:sp>
      <p:cxnSp>
        <p:nvCxnSpPr>
          <p:cNvPr id="3" name="2 Conector recto de flecha"/>
          <p:cNvCxnSpPr>
            <a:cxnSpLocks noChangeShapeType="1"/>
          </p:cNvCxnSpPr>
          <p:nvPr/>
        </p:nvCxnSpPr>
        <p:spPr bwMode="auto">
          <a:xfrm rot="5400000">
            <a:off x="1619746" y="3282429"/>
            <a:ext cx="716558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4564409" y="3940314"/>
            <a:ext cx="2455863" cy="7848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2. Seleccionar el</a:t>
            </a:r>
            <a:r>
              <a:rPr lang="es-MX" dirty="0" smtClean="0">
                <a:solidFill>
                  <a:srgbClr val="660066"/>
                </a:solidFill>
              </a:rPr>
              <a:t> tipo</a:t>
            </a:r>
          </a:p>
          <a:p>
            <a:pPr algn="ctr">
              <a:spcBef>
                <a:spcPct val="50000"/>
              </a:spcBef>
            </a:pPr>
            <a:r>
              <a:rPr lang="es-ES_tradnl" dirty="0" smtClean="0">
                <a:solidFill>
                  <a:srgbClr val="660066"/>
                </a:solidFill>
              </a:rPr>
              <a:t>de documento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9</a:t>
            </a:fld>
            <a:endParaRPr lang="es-ES_tradnl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93" grpId="0" animBg="1"/>
      <p:bldP spid="41990" grpId="0" animBg="1"/>
      <p:bldP spid="419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tualizacion uniq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840" y="2053704"/>
            <a:ext cx="7460760" cy="4137000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543550" y="3275947"/>
            <a:ext cx="2252759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3. Seleccionar el ARCHIVO que necesita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H="1" flipV="1">
            <a:off x="4103686" y="3487082"/>
            <a:ext cx="1439863" cy="20651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10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animBg="1"/>
      <p:bldP spid="440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0938" y="1635125"/>
            <a:ext cx="7450137" cy="46132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4211638" y="4448175"/>
            <a:ext cx="3373437" cy="142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374900" y="3081337"/>
            <a:ext cx="1836738" cy="1477328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>
                <a:solidFill>
                  <a:srgbClr val="660066"/>
                </a:solidFill>
              </a:rPr>
              <a:t>4</a:t>
            </a:r>
            <a:r>
              <a:rPr lang="es-MX" dirty="0">
                <a:solidFill>
                  <a:srgbClr val="660066"/>
                </a:solidFill>
              </a:rPr>
              <a:t>. Aparecerá una pantalla con la solicitud para ABRIR EL ARCHIVO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8378" y="5131911"/>
            <a:ext cx="4013622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 smtClean="0">
                <a:solidFill>
                  <a:srgbClr val="660066"/>
                </a:solidFill>
              </a:rPr>
              <a:t>NOTA: Recuerda que los únicos documentos autorizados para imprimirse, son los que tienen código FOR (formatos)</a:t>
            </a:r>
            <a:endParaRPr lang="es-E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8" grpId="0" animBg="1"/>
      <p:bldP spid="46086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actualizacion uniq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22" y="1988840"/>
            <a:ext cx="7182086" cy="4248472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Salir del UNIQ</a:t>
            </a:r>
            <a:endParaRPr lang="es-MX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5" name="Imagen 11" descr="salid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487" y="3933825"/>
            <a:ext cx="2087563" cy="236855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51920" y="4437112"/>
            <a:ext cx="1889125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Una vez </a:t>
            </a:r>
            <a:r>
              <a:rPr lang="es-MX" dirty="0" smtClean="0">
                <a:solidFill>
                  <a:srgbClr val="660066"/>
                </a:solidFill>
              </a:rPr>
              <a:t>que </a:t>
            </a:r>
            <a:r>
              <a:rPr lang="es-MX" dirty="0">
                <a:solidFill>
                  <a:srgbClr val="660066"/>
                </a:solidFill>
              </a:rPr>
              <a:t>sale del sistema aparece esta pantalla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H="1">
            <a:off x="3491880" y="5013325"/>
            <a:ext cx="3603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239395" y="2970817"/>
            <a:ext cx="2005013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Los íconos </a:t>
            </a:r>
            <a:r>
              <a:rPr lang="es-MX" dirty="0" smtClean="0">
                <a:solidFill>
                  <a:srgbClr val="660066"/>
                </a:solidFill>
              </a:rPr>
              <a:t>para acceder a otro sistema de gestión y  de SALIR </a:t>
            </a:r>
            <a:r>
              <a:rPr lang="es-MX" dirty="0">
                <a:solidFill>
                  <a:srgbClr val="660066"/>
                </a:solidFill>
              </a:rPr>
              <a:t>están siempre visibles</a:t>
            </a:r>
            <a:endParaRPr lang="es-ES" dirty="0">
              <a:solidFill>
                <a:srgbClr val="660066"/>
              </a:solidFill>
            </a:endParaRPr>
          </a:p>
        </p:txBody>
      </p:sp>
      <p:cxnSp>
        <p:nvCxnSpPr>
          <p:cNvPr id="9" name="8 Conector recto de flecha"/>
          <p:cNvCxnSpPr>
            <a:cxnSpLocks noChangeShapeType="1"/>
          </p:cNvCxnSpPr>
          <p:nvPr/>
        </p:nvCxnSpPr>
        <p:spPr bwMode="auto">
          <a:xfrm flipV="1">
            <a:off x="7236668" y="2347094"/>
            <a:ext cx="142875" cy="57785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10 Conector recto de flecha"/>
          <p:cNvCxnSpPr>
            <a:cxnSpLocks noChangeShapeType="1"/>
          </p:cNvCxnSpPr>
          <p:nvPr/>
        </p:nvCxnSpPr>
        <p:spPr bwMode="auto">
          <a:xfrm flipV="1">
            <a:off x="7236668" y="2347094"/>
            <a:ext cx="647700" cy="57785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12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57563"/>
            <a:ext cx="8229600" cy="1143000"/>
          </a:xfrm>
        </p:spPr>
        <p:txBody>
          <a:bodyPr/>
          <a:lstStyle/>
          <a:p>
            <a:pPr eaLnBrk="1" hangingPunct="1"/>
            <a:r>
              <a:rPr lang="es-ES_tradnl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Gracias por su atención</a:t>
            </a:r>
          </a:p>
        </p:txBody>
      </p:sp>
      <p:sp>
        <p:nvSpPr>
          <p:cNvPr id="15363" name="Marcador de pie de página 3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021388"/>
            <a:ext cx="2895600" cy="70008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smtClean="0"/>
              <a:t>AYU GSI 05                      Rev. 2</a:t>
            </a:r>
            <a:endParaRPr lang="es-ES_tradnl"/>
          </a:p>
        </p:txBody>
      </p:sp>
      <p:pic>
        <p:nvPicPr>
          <p:cNvPr id="6" name="Imagen 5" descr="foto jun2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625" y="90805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Botón de acción: Inicio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229600" y="5943600"/>
            <a:ext cx="457200" cy="412750"/>
          </a:xfrm>
          <a:prstGeom prst="actionButtonHom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MX">
              <a:solidFill>
                <a:srgbClr val="FFFFFF"/>
              </a:solidFill>
              <a:latin typeface="Calibri" pitchFamily="-109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13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rgbClr val="FF0000"/>
          </a:solidFill>
        </a:ln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501</Words>
  <Application>Microsoft Macintosh PowerPoint</Application>
  <PresentationFormat>Presentación en pantalla (4:3)</PresentationFormat>
  <Paragraphs>71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Contenido</vt:lpstr>
      <vt:lpstr>¿Qué es el UNIQ?</vt:lpstr>
      <vt:lpstr>Acceso al UNIQ Para acceder debe ir a la página de la UACH www.uach.mx</vt:lpstr>
      <vt:lpstr>Acceso al UniQ ¿Qué información está disponible?</vt:lpstr>
      <vt:lpstr>Sección izquierda</vt:lpstr>
      <vt:lpstr>Sección central</vt:lpstr>
      <vt:lpstr>Sección derecha</vt:lpstr>
      <vt:lpstr>Acceso a las carpetas con información</vt:lpstr>
      <vt:lpstr>Presentación de PowerPoint</vt:lpstr>
      <vt:lpstr>Presentación de PowerPoint</vt:lpstr>
      <vt:lpstr>Salir del UNIQ</vt:lpstr>
      <vt:lpstr>Gracias por su atención</vt:lpstr>
    </vt:vector>
  </TitlesOfParts>
  <Company>Uach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Fabiola  Terrazas</dc:creator>
  <cp:lastModifiedBy>Usuario</cp:lastModifiedBy>
  <cp:revision>156</cp:revision>
  <dcterms:created xsi:type="dcterms:W3CDTF">2013-12-02T17:24:51Z</dcterms:created>
  <dcterms:modified xsi:type="dcterms:W3CDTF">2016-10-21T20:16:53Z</dcterms:modified>
</cp:coreProperties>
</file>