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  <p:sldMasterId id="2147483690" r:id="rId2"/>
  </p:sldMasterIdLst>
  <p:notesMasterIdLst>
    <p:notesMasterId r:id="rId16"/>
  </p:notesMasterIdLst>
  <p:handoutMasterIdLst>
    <p:handoutMasterId r:id="rId17"/>
  </p:handoutMasterIdLst>
  <p:sldIdLst>
    <p:sldId id="485" r:id="rId3"/>
    <p:sldId id="486" r:id="rId4"/>
    <p:sldId id="487" r:id="rId5"/>
    <p:sldId id="338" r:id="rId6"/>
    <p:sldId id="490" r:id="rId7"/>
    <p:sldId id="488" r:id="rId8"/>
    <p:sldId id="489" r:id="rId9"/>
    <p:sldId id="491" r:id="rId10"/>
    <p:sldId id="493" r:id="rId11"/>
    <p:sldId id="494" r:id="rId12"/>
    <p:sldId id="492" r:id="rId13"/>
    <p:sldId id="483" r:id="rId14"/>
    <p:sldId id="282" r:id="rId15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003366"/>
    <a:srgbClr val="660066"/>
    <a:srgbClr val="FFFF00"/>
    <a:srgbClr val="660033"/>
    <a:srgbClr val="6804CC"/>
    <a:srgbClr val="27CB3B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0" autoAdjust="0"/>
    <p:restoredTop sz="94660"/>
  </p:normalViewPr>
  <p:slideViewPr>
    <p:cSldViewPr>
      <p:cViewPr varScale="1">
        <p:scale>
          <a:sx n="74" d="100"/>
          <a:sy n="74" d="100"/>
        </p:scale>
        <p:origin x="-1260" y="-90"/>
      </p:cViewPr>
      <p:guideLst>
        <p:guide orient="horz" pos="3566"/>
        <p:guide pos="505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7" d="100"/>
        <a:sy n="7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F9E903-50CD-4238-B91A-691D0BF92860}" type="datetimeFigureOut">
              <a:rPr lang="es-MX" smtClean="0"/>
              <a:pPr/>
              <a:t>01/10/2012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A91C97-1369-4307-BB32-E44CAC6A035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37332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0AAFC2AF-2213-439D-9E88-455E4E20AE29}" type="datetimeFigureOut">
              <a:rPr lang="es-MX"/>
              <a:pPr>
                <a:defRPr/>
              </a:pPr>
              <a:t>01/10/2012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MX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518F1C95-F6CC-4F7C-BD36-B0A8FCA0B17A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8783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MX" smtClean="0"/>
          </a:p>
        </p:txBody>
      </p:sp>
      <p:sp>
        <p:nvSpPr>
          <p:cNvPr id="2867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2BDDA3-6233-449E-8803-69BEED8A05B5}" type="slidenum">
              <a:rPr lang="es-MX" smtClean="0">
                <a:cs typeface="Arial" charset="0"/>
              </a:rPr>
              <a:pPr/>
              <a:t>13</a:t>
            </a:fld>
            <a:endParaRPr lang="es-MX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611479-34B2-4C22-BD9B-5C4637D6F1F3}" type="datetimeFigureOut">
              <a:rPr lang="en-US" smtClean="0"/>
              <a:pPr>
                <a:defRPr/>
              </a:pPr>
              <a:t>10/1/2012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FA49EC-7532-452C-BD99-88BF38FC8007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D7E9C8-1505-4CB3-8B09-850CA77BCB19}" type="datetimeFigureOut">
              <a:rPr lang="en-US" smtClean="0"/>
              <a:pPr>
                <a:defRPr/>
              </a:pPr>
              <a:t>10/1/2012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C9C4EA-0CE4-4642-A4CE-E00B56C40A6C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D545D5-54E1-451C-887D-53917FA42B5D}" type="datetimeFigureOut">
              <a:rPr lang="en-US" smtClean="0"/>
              <a:pPr>
                <a:defRPr/>
              </a:pPr>
              <a:t>10/1/2012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7B3C59-D135-4317-B164-1C9BA4ED421B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1BDFC7-D7BA-443A-8516-9E613324B3B3}" type="datetimeFigureOut">
              <a:rPr lang="en-US" smtClean="0"/>
              <a:pPr>
                <a:defRPr/>
              </a:pPr>
              <a:t>10/1/2012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1DF874-BB4E-495B-9E9A-62D32B7F1843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3B3C41-1FE4-4D43-9973-D6AA0A2E8156}" type="datetimeFigureOut">
              <a:rPr lang="en-US" smtClean="0"/>
              <a:pPr>
                <a:defRPr/>
              </a:pPr>
              <a:t>10/1/2012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8F578C-5B87-4230-8E11-E4456D5D29F8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94B367-7C06-442C-A823-1C80826E7CFB}" type="datetimeFigureOut">
              <a:rPr lang="en-US" smtClean="0"/>
              <a:pPr>
                <a:defRPr/>
              </a:pPr>
              <a:t>10/1/2012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47129D-6327-4D83-A0C1-ED59AD73282D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E52233-2B7E-4CEC-A6A8-640554DF4512}" type="datetimeFigureOut">
              <a:rPr lang="en-US" smtClean="0"/>
              <a:pPr>
                <a:defRPr/>
              </a:pPr>
              <a:t>10/1/2012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3563E3-BA3C-4DA8-9FEF-1B8368E269C9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851365-20B5-4070-8DF3-DECC6DA8EE17}" type="datetimeFigureOut">
              <a:rPr lang="en-US" smtClean="0"/>
              <a:pPr>
                <a:defRPr/>
              </a:pPr>
              <a:t>10/1/2012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553446-251F-408F-8FBA-5B0D4C43AC29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AC342D-7AC6-48E5-A376-046A476D5903}" type="datetimeFigureOut">
              <a:rPr lang="en-US" smtClean="0"/>
              <a:pPr>
                <a:defRPr/>
              </a:pPr>
              <a:t>10/1/2012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8F7C9D-491C-485B-8F15-28A2C0E4F6AC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E52D38-4256-49A8-8D5B-C9D709412F09}" type="datetimeFigureOut">
              <a:rPr lang="en-US" smtClean="0"/>
              <a:pPr>
                <a:defRPr/>
              </a:pPr>
              <a:t>10/1/2012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17C498-0645-49DB-BA4E-A65BB2581BDD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D16049-CD44-425D-8B54-3281C2730665}" type="datetimeFigureOut">
              <a:rPr lang="en-US" smtClean="0"/>
              <a:pPr>
                <a:defRPr/>
              </a:pPr>
              <a:t>10/1/2012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FE4C98-E7F3-46FA-97C0-9402F26D47A9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0262AAF-C9C9-40A0-816C-6A68E6AFC55C}" type="datetimeFigureOut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01/10/2012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15EBBE1D-985B-4ABF-8128-78F08A404D0E}" type="slidenum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7" name="6 Rectángulo"/>
          <p:cNvSpPr/>
          <p:nvPr userDrawn="1"/>
        </p:nvSpPr>
        <p:spPr>
          <a:xfrm>
            <a:off x="1835696" y="44624"/>
            <a:ext cx="7308304" cy="360040"/>
          </a:xfrm>
          <a:prstGeom prst="rect">
            <a:avLst/>
          </a:prstGeom>
          <a:solidFill>
            <a:srgbClr val="9D08A8"/>
          </a:solidFill>
          <a:ln>
            <a:solidFill>
              <a:srgbClr val="9D08A8"/>
            </a:solidFill>
          </a:ln>
          <a:effectLst>
            <a:glow rad="101600">
              <a:srgbClr val="9D08A8">
                <a:alpha val="6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white"/>
              </a:solidFill>
            </a:endParaRPr>
          </a:p>
        </p:txBody>
      </p:sp>
      <p:sp>
        <p:nvSpPr>
          <p:cNvPr id="8" name="7 Rectángulo"/>
          <p:cNvSpPr/>
          <p:nvPr userDrawn="1"/>
        </p:nvSpPr>
        <p:spPr>
          <a:xfrm flipV="1">
            <a:off x="1857730" y="437715"/>
            <a:ext cx="7308304" cy="72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 dirty="0">
              <a:ln>
                <a:solidFill>
                  <a:srgbClr val="FFCC00"/>
                </a:solidFill>
              </a:ln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101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0262AAF-C9C9-40A0-816C-6A68E6AFC55C}" type="datetimeFigureOut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01/10/2012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15EBBE1D-985B-4ABF-8128-78F08A404D0E}" type="slidenum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" name="5 Rectángulo"/>
          <p:cNvSpPr/>
          <p:nvPr userDrawn="1"/>
        </p:nvSpPr>
        <p:spPr>
          <a:xfrm>
            <a:off x="1835696" y="44624"/>
            <a:ext cx="7308304" cy="360040"/>
          </a:xfrm>
          <a:prstGeom prst="rect">
            <a:avLst/>
          </a:prstGeom>
          <a:solidFill>
            <a:srgbClr val="9D08A8"/>
          </a:solidFill>
          <a:ln>
            <a:solidFill>
              <a:srgbClr val="9D08A8"/>
            </a:solidFill>
          </a:ln>
          <a:effectLst>
            <a:glow rad="101600">
              <a:srgbClr val="9D08A8">
                <a:alpha val="6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white"/>
              </a:solidFill>
            </a:endParaRPr>
          </a:p>
        </p:txBody>
      </p:sp>
      <p:sp>
        <p:nvSpPr>
          <p:cNvPr id="8" name="7 Rectángulo"/>
          <p:cNvSpPr/>
          <p:nvPr userDrawn="1"/>
        </p:nvSpPr>
        <p:spPr>
          <a:xfrm flipV="1">
            <a:off x="1857730" y="437715"/>
            <a:ext cx="7308304" cy="72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 dirty="0">
              <a:ln>
                <a:solidFill>
                  <a:srgbClr val="FFCC00"/>
                </a:solidFill>
              </a:ln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831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Rectángulo"/>
          <p:cNvSpPr/>
          <p:nvPr userDrawn="1"/>
        </p:nvSpPr>
        <p:spPr>
          <a:xfrm>
            <a:off x="1835696" y="44624"/>
            <a:ext cx="7308304" cy="360040"/>
          </a:xfrm>
          <a:prstGeom prst="rect">
            <a:avLst/>
          </a:prstGeom>
          <a:solidFill>
            <a:srgbClr val="9D08A8"/>
          </a:solidFill>
          <a:ln>
            <a:solidFill>
              <a:srgbClr val="9D08A8"/>
            </a:solidFill>
          </a:ln>
          <a:effectLst>
            <a:glow rad="101600">
              <a:srgbClr val="9D08A8">
                <a:alpha val="6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white"/>
              </a:solidFill>
            </a:endParaRPr>
          </a:p>
        </p:txBody>
      </p:sp>
      <p:sp>
        <p:nvSpPr>
          <p:cNvPr id="4" name="3 Rectángulo"/>
          <p:cNvSpPr/>
          <p:nvPr userDrawn="1"/>
        </p:nvSpPr>
        <p:spPr>
          <a:xfrm flipV="1">
            <a:off x="1857730" y="437715"/>
            <a:ext cx="7308304" cy="72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 dirty="0">
              <a:ln>
                <a:solidFill>
                  <a:srgbClr val="FFCC00"/>
                </a:solidFill>
              </a:ln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4691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0262AAF-C9C9-40A0-816C-6A68E6AFC55C}" type="datetimeFigureOut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01/10/2012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15EBBE1D-985B-4ABF-8128-78F08A404D0E}" type="slidenum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" name="5 Rectángulo"/>
          <p:cNvSpPr/>
          <p:nvPr userDrawn="1"/>
        </p:nvSpPr>
        <p:spPr>
          <a:xfrm>
            <a:off x="1835696" y="44624"/>
            <a:ext cx="7308304" cy="360040"/>
          </a:xfrm>
          <a:prstGeom prst="rect">
            <a:avLst/>
          </a:prstGeom>
          <a:solidFill>
            <a:srgbClr val="9D08A8"/>
          </a:solidFill>
          <a:ln>
            <a:solidFill>
              <a:srgbClr val="9D08A8"/>
            </a:solidFill>
          </a:ln>
          <a:effectLst>
            <a:glow rad="101600">
              <a:srgbClr val="9D08A8">
                <a:alpha val="6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 userDrawn="1"/>
        </p:nvSpPr>
        <p:spPr>
          <a:xfrm flipV="1">
            <a:off x="1857730" y="437715"/>
            <a:ext cx="7308304" cy="72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 dirty="0">
              <a:ln>
                <a:solidFill>
                  <a:srgbClr val="FFCC00"/>
                </a:solidFill>
              </a:ln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098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0262AAF-C9C9-40A0-816C-6A68E6AFC55C}" type="datetimeFigureOut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01/10/2012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15EBBE1D-985B-4ABF-8128-78F08A404D0E}" type="slidenum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" name="5 Rectángulo"/>
          <p:cNvSpPr/>
          <p:nvPr userDrawn="1"/>
        </p:nvSpPr>
        <p:spPr>
          <a:xfrm>
            <a:off x="1835696" y="44624"/>
            <a:ext cx="7308304" cy="360040"/>
          </a:xfrm>
          <a:prstGeom prst="rect">
            <a:avLst/>
          </a:prstGeom>
          <a:solidFill>
            <a:srgbClr val="9D08A8"/>
          </a:solidFill>
          <a:ln>
            <a:solidFill>
              <a:srgbClr val="9D08A8"/>
            </a:solidFill>
          </a:ln>
          <a:effectLst>
            <a:glow rad="101600">
              <a:srgbClr val="9D08A8">
                <a:alpha val="6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486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21429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0262AAF-C9C9-40A0-816C-6A68E6AFC55C}" type="datetimeFigureOut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01/10/2012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15EBBE1D-985B-4ABF-8128-78F08A404D0E}" type="slidenum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7" name="6 Rectángulo"/>
          <p:cNvSpPr/>
          <p:nvPr userDrawn="1"/>
        </p:nvSpPr>
        <p:spPr>
          <a:xfrm flipV="1">
            <a:off x="1857730" y="437715"/>
            <a:ext cx="7308304" cy="72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 dirty="0">
              <a:ln>
                <a:solidFill>
                  <a:srgbClr val="FFCC00"/>
                </a:solidFill>
              </a:ln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1662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0262AAF-C9C9-40A0-816C-6A68E6AFC55C}" type="datetimeFigureOut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01/10/2012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15EBBE1D-985B-4ABF-8128-78F08A404D0E}" type="slidenum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7" name="6 Rectángulo"/>
          <p:cNvSpPr/>
          <p:nvPr userDrawn="1"/>
        </p:nvSpPr>
        <p:spPr>
          <a:xfrm>
            <a:off x="1835696" y="44624"/>
            <a:ext cx="7308304" cy="360040"/>
          </a:xfrm>
          <a:prstGeom prst="rect">
            <a:avLst/>
          </a:prstGeom>
          <a:solidFill>
            <a:srgbClr val="9D08A8"/>
          </a:solidFill>
          <a:ln>
            <a:solidFill>
              <a:srgbClr val="9D08A8"/>
            </a:solidFill>
          </a:ln>
          <a:effectLst>
            <a:glow rad="101600">
              <a:srgbClr val="9D08A8">
                <a:alpha val="6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white"/>
              </a:solidFill>
            </a:endParaRPr>
          </a:p>
        </p:txBody>
      </p:sp>
      <p:sp>
        <p:nvSpPr>
          <p:cNvPr id="8" name="7 Rectángulo"/>
          <p:cNvSpPr/>
          <p:nvPr userDrawn="1"/>
        </p:nvSpPr>
        <p:spPr>
          <a:xfrm flipV="1">
            <a:off x="1857730" y="437715"/>
            <a:ext cx="7308304" cy="72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 dirty="0">
              <a:ln>
                <a:solidFill>
                  <a:srgbClr val="FFCC00"/>
                </a:solidFill>
              </a:ln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1932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21429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0262AAF-C9C9-40A0-816C-6A68E6AFC55C}" type="datetimeFigureOut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01/10/2012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15EBBE1D-985B-4ABF-8128-78F08A404D0E}" type="slidenum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" name="7 Rectángulo"/>
          <p:cNvSpPr/>
          <p:nvPr userDrawn="1"/>
        </p:nvSpPr>
        <p:spPr>
          <a:xfrm>
            <a:off x="1835696" y="44624"/>
            <a:ext cx="7308304" cy="360040"/>
          </a:xfrm>
          <a:prstGeom prst="rect">
            <a:avLst/>
          </a:prstGeom>
          <a:solidFill>
            <a:srgbClr val="9D08A8"/>
          </a:solidFill>
          <a:ln>
            <a:solidFill>
              <a:srgbClr val="9D08A8"/>
            </a:solidFill>
          </a:ln>
          <a:effectLst>
            <a:glow rad="101600">
              <a:srgbClr val="9D08A8">
                <a:alpha val="6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white"/>
              </a:solidFill>
            </a:endParaRPr>
          </a:p>
        </p:txBody>
      </p:sp>
      <p:sp>
        <p:nvSpPr>
          <p:cNvPr id="9" name="8 Rectángulo"/>
          <p:cNvSpPr/>
          <p:nvPr userDrawn="1"/>
        </p:nvSpPr>
        <p:spPr>
          <a:xfrm flipV="1">
            <a:off x="1857730" y="437715"/>
            <a:ext cx="7308304" cy="72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 dirty="0">
              <a:ln>
                <a:solidFill>
                  <a:srgbClr val="FFCC00"/>
                </a:solidFill>
              </a:ln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359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21429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0262AAF-C9C9-40A0-816C-6A68E6AFC55C}" type="datetimeFigureOut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01/10/2012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15EBBE1D-985B-4ABF-8128-78F08A404D0E}" type="slidenum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0" name="9 Rectángulo"/>
          <p:cNvSpPr/>
          <p:nvPr userDrawn="1"/>
        </p:nvSpPr>
        <p:spPr>
          <a:xfrm>
            <a:off x="1835696" y="44624"/>
            <a:ext cx="7308304" cy="360040"/>
          </a:xfrm>
          <a:prstGeom prst="rect">
            <a:avLst/>
          </a:prstGeom>
          <a:solidFill>
            <a:srgbClr val="9D08A8"/>
          </a:solidFill>
          <a:ln>
            <a:solidFill>
              <a:srgbClr val="9D08A8"/>
            </a:solidFill>
          </a:ln>
          <a:effectLst>
            <a:glow rad="101600">
              <a:srgbClr val="9D08A8">
                <a:alpha val="6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819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21429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0262AAF-C9C9-40A0-816C-6A68E6AFC55C}" type="datetimeFigureOut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01/10/2012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15EBBE1D-985B-4ABF-8128-78F08A404D0E}" type="slidenum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73771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0262AAF-C9C9-40A0-816C-6A68E6AFC55C}" type="datetimeFigureOut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01/10/2012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15EBBE1D-985B-4ABF-8128-78F08A404D0E}" type="slidenum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" name="4 Rectángulo"/>
          <p:cNvSpPr/>
          <p:nvPr userDrawn="1"/>
        </p:nvSpPr>
        <p:spPr>
          <a:xfrm>
            <a:off x="1835696" y="44624"/>
            <a:ext cx="7308304" cy="360040"/>
          </a:xfrm>
          <a:prstGeom prst="rect">
            <a:avLst/>
          </a:prstGeom>
          <a:solidFill>
            <a:srgbClr val="9D08A8"/>
          </a:solidFill>
          <a:ln>
            <a:solidFill>
              <a:srgbClr val="9D08A8"/>
            </a:solidFill>
          </a:ln>
          <a:effectLst>
            <a:glow rad="101600">
              <a:srgbClr val="9D08A8">
                <a:alpha val="6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 userDrawn="1"/>
        </p:nvSpPr>
        <p:spPr>
          <a:xfrm>
            <a:off x="0" y="6839665"/>
            <a:ext cx="9144000" cy="45719"/>
          </a:xfrm>
          <a:prstGeom prst="rect">
            <a:avLst/>
          </a:prstGeom>
          <a:solidFill>
            <a:srgbClr val="9D08A8"/>
          </a:solidFill>
          <a:ln>
            <a:solidFill>
              <a:srgbClr val="9D08A8"/>
            </a:solidFill>
          </a:ln>
          <a:effectLst>
            <a:glow rad="63500">
              <a:srgbClr val="FFC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 userDrawn="1"/>
        </p:nvSpPr>
        <p:spPr>
          <a:xfrm flipV="1">
            <a:off x="1857730" y="437715"/>
            <a:ext cx="7308304" cy="72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 dirty="0">
              <a:ln>
                <a:solidFill>
                  <a:srgbClr val="FFCC00"/>
                </a:solidFill>
              </a:ln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518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Rectángulo"/>
          <p:cNvSpPr/>
          <p:nvPr userDrawn="1"/>
        </p:nvSpPr>
        <p:spPr>
          <a:xfrm>
            <a:off x="1835696" y="44624"/>
            <a:ext cx="7308304" cy="360040"/>
          </a:xfrm>
          <a:prstGeom prst="rect">
            <a:avLst/>
          </a:prstGeom>
          <a:solidFill>
            <a:srgbClr val="9D08A8"/>
          </a:solidFill>
          <a:ln>
            <a:solidFill>
              <a:srgbClr val="9D08A8"/>
            </a:solidFill>
          </a:ln>
          <a:effectLst>
            <a:glow rad="101600">
              <a:srgbClr val="9D08A8">
                <a:alpha val="6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white"/>
              </a:solidFill>
            </a:endParaRPr>
          </a:p>
        </p:txBody>
      </p:sp>
      <p:sp>
        <p:nvSpPr>
          <p:cNvPr id="4" name="3 Rectángulo"/>
          <p:cNvSpPr/>
          <p:nvPr userDrawn="1"/>
        </p:nvSpPr>
        <p:spPr>
          <a:xfrm>
            <a:off x="0" y="6839665"/>
            <a:ext cx="9144000" cy="45719"/>
          </a:xfrm>
          <a:prstGeom prst="rect">
            <a:avLst/>
          </a:prstGeom>
          <a:solidFill>
            <a:srgbClr val="9D08A8"/>
          </a:solidFill>
          <a:ln>
            <a:solidFill>
              <a:srgbClr val="9D08A8"/>
            </a:solidFill>
          </a:ln>
          <a:effectLst>
            <a:glow rad="63500">
              <a:srgbClr val="FFC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6092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0262AAF-C9C9-40A0-816C-6A68E6AFC55C}" type="datetimeFigureOut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01/10/2012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15EBBE1D-985B-4ABF-8128-78F08A404D0E}" type="slidenum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" name="7 Rectángulo"/>
          <p:cNvSpPr/>
          <p:nvPr userDrawn="1"/>
        </p:nvSpPr>
        <p:spPr>
          <a:xfrm>
            <a:off x="1835696" y="44624"/>
            <a:ext cx="7308304" cy="360040"/>
          </a:xfrm>
          <a:prstGeom prst="rect">
            <a:avLst/>
          </a:prstGeom>
          <a:solidFill>
            <a:srgbClr val="9D08A8"/>
          </a:solidFill>
          <a:ln>
            <a:solidFill>
              <a:srgbClr val="9D08A8"/>
            </a:solidFill>
          </a:ln>
          <a:effectLst>
            <a:glow rad="101600">
              <a:srgbClr val="9D08A8">
                <a:alpha val="6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white"/>
              </a:solidFill>
            </a:endParaRPr>
          </a:p>
        </p:txBody>
      </p:sp>
      <p:sp>
        <p:nvSpPr>
          <p:cNvPr id="9" name="8 Rectángulo"/>
          <p:cNvSpPr/>
          <p:nvPr userDrawn="1"/>
        </p:nvSpPr>
        <p:spPr>
          <a:xfrm>
            <a:off x="0" y="6839665"/>
            <a:ext cx="9144000" cy="45719"/>
          </a:xfrm>
          <a:prstGeom prst="rect">
            <a:avLst/>
          </a:prstGeom>
          <a:solidFill>
            <a:srgbClr val="9D08A8"/>
          </a:solidFill>
          <a:ln>
            <a:solidFill>
              <a:srgbClr val="9D08A8"/>
            </a:solidFill>
          </a:ln>
          <a:effectLst>
            <a:glow rad="63500">
              <a:srgbClr val="FFC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3299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0262AAF-C9C9-40A0-816C-6A68E6AFC55C}" type="datetimeFigureOut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01/10/2012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15EBBE1D-985B-4ABF-8128-78F08A404D0E}" type="slidenum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" name="7 Rectángulo"/>
          <p:cNvSpPr/>
          <p:nvPr userDrawn="1"/>
        </p:nvSpPr>
        <p:spPr>
          <a:xfrm>
            <a:off x="1835696" y="44624"/>
            <a:ext cx="7308304" cy="360040"/>
          </a:xfrm>
          <a:prstGeom prst="rect">
            <a:avLst/>
          </a:prstGeom>
          <a:solidFill>
            <a:srgbClr val="9D08A8"/>
          </a:solidFill>
          <a:ln>
            <a:solidFill>
              <a:srgbClr val="9D08A8"/>
            </a:solidFill>
          </a:ln>
          <a:effectLst>
            <a:glow rad="101600">
              <a:srgbClr val="9D08A8">
                <a:alpha val="6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white"/>
              </a:solidFill>
            </a:endParaRPr>
          </a:p>
        </p:txBody>
      </p:sp>
      <p:sp>
        <p:nvSpPr>
          <p:cNvPr id="9" name="8 Rectángulo"/>
          <p:cNvSpPr/>
          <p:nvPr userDrawn="1"/>
        </p:nvSpPr>
        <p:spPr>
          <a:xfrm>
            <a:off x="0" y="6839665"/>
            <a:ext cx="9144000" cy="45719"/>
          </a:xfrm>
          <a:prstGeom prst="rect">
            <a:avLst/>
          </a:prstGeom>
          <a:solidFill>
            <a:srgbClr val="9D08A8"/>
          </a:solidFill>
          <a:ln>
            <a:solidFill>
              <a:srgbClr val="9D08A8"/>
            </a:solidFill>
          </a:ln>
          <a:effectLst>
            <a:glow rad="63500">
              <a:srgbClr val="FFC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4290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21429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0262AAF-C9C9-40A0-816C-6A68E6AFC55C}" type="datetimeFigureOut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01/10/2012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15EBBE1D-985B-4ABF-8128-78F08A404D0E}" type="slidenum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7" name="6 Rectángulo"/>
          <p:cNvSpPr/>
          <p:nvPr userDrawn="1"/>
        </p:nvSpPr>
        <p:spPr>
          <a:xfrm>
            <a:off x="1835696" y="44624"/>
            <a:ext cx="7308304" cy="360040"/>
          </a:xfrm>
          <a:prstGeom prst="rect">
            <a:avLst/>
          </a:prstGeom>
          <a:solidFill>
            <a:srgbClr val="9D08A8"/>
          </a:solidFill>
          <a:ln>
            <a:solidFill>
              <a:srgbClr val="9D08A8"/>
            </a:solidFill>
          </a:ln>
          <a:effectLst>
            <a:glow rad="101600">
              <a:srgbClr val="9D08A8">
                <a:alpha val="6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white"/>
              </a:solidFill>
            </a:endParaRPr>
          </a:p>
        </p:txBody>
      </p:sp>
      <p:sp>
        <p:nvSpPr>
          <p:cNvPr id="8" name="7 Rectángulo"/>
          <p:cNvSpPr/>
          <p:nvPr userDrawn="1"/>
        </p:nvSpPr>
        <p:spPr>
          <a:xfrm>
            <a:off x="0" y="6839665"/>
            <a:ext cx="9144000" cy="45719"/>
          </a:xfrm>
          <a:prstGeom prst="rect">
            <a:avLst/>
          </a:prstGeom>
          <a:solidFill>
            <a:srgbClr val="9D08A8"/>
          </a:solidFill>
          <a:ln>
            <a:solidFill>
              <a:srgbClr val="9D08A8"/>
            </a:solidFill>
          </a:ln>
          <a:effectLst>
            <a:glow rad="63500">
              <a:srgbClr val="FFC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6230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0262AAF-C9C9-40A0-816C-6A68E6AFC55C}" type="datetimeFigureOut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01/10/2012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15EBBE1D-985B-4ABF-8128-78F08A404D0E}" type="slidenum">
              <a:rPr lang="es-MX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7" name="6 Rectángulo"/>
          <p:cNvSpPr/>
          <p:nvPr userDrawn="1"/>
        </p:nvSpPr>
        <p:spPr>
          <a:xfrm>
            <a:off x="1835696" y="44624"/>
            <a:ext cx="7308304" cy="360040"/>
          </a:xfrm>
          <a:prstGeom prst="rect">
            <a:avLst/>
          </a:prstGeom>
          <a:solidFill>
            <a:srgbClr val="9D08A8"/>
          </a:solidFill>
          <a:ln>
            <a:solidFill>
              <a:srgbClr val="9D08A8"/>
            </a:solidFill>
          </a:ln>
          <a:effectLst>
            <a:glow rad="101600">
              <a:srgbClr val="9D08A8">
                <a:alpha val="6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white"/>
              </a:solidFill>
            </a:endParaRPr>
          </a:p>
        </p:txBody>
      </p:sp>
      <p:sp>
        <p:nvSpPr>
          <p:cNvPr id="8" name="7 Rectángulo"/>
          <p:cNvSpPr/>
          <p:nvPr userDrawn="1"/>
        </p:nvSpPr>
        <p:spPr>
          <a:xfrm>
            <a:off x="0" y="6839665"/>
            <a:ext cx="9144000" cy="45719"/>
          </a:xfrm>
          <a:prstGeom prst="rect">
            <a:avLst/>
          </a:prstGeom>
          <a:solidFill>
            <a:srgbClr val="9D08A8"/>
          </a:solidFill>
          <a:ln>
            <a:solidFill>
              <a:srgbClr val="9D08A8"/>
            </a:solidFill>
          </a:ln>
          <a:effectLst>
            <a:glow rad="63500">
              <a:srgbClr val="FFC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59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E6DBD25-DBF3-4743-8947-5E3B2BDBD2D7}" type="datetimeFigureOut">
              <a:rPr lang="en-US" smtClean="0"/>
              <a:pPr>
                <a:defRPr/>
              </a:pPr>
              <a:t>10/1/2012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431982E-CDE1-43DB-AE24-0338816B97A1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-27384"/>
            <a:ext cx="91440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-3175" y="6643710"/>
            <a:ext cx="9147175" cy="214290"/>
          </a:xfrm>
          <a:prstGeom prst="rect">
            <a:avLst/>
          </a:prstGeom>
          <a:solidFill>
            <a:srgbClr val="FFC000"/>
          </a:solidFill>
          <a:ln>
            <a:headEnd/>
            <a:tailEnd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chilly" dir="t">
              <a:rot lat="0" lon="0" rev="6600000"/>
            </a:lightRig>
          </a:scene3d>
          <a:sp3d prstMaterial="matte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7384"/>
            <a:ext cx="1979712" cy="71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 userDrawn="1"/>
        </p:nvSpPr>
        <p:spPr>
          <a:xfrm>
            <a:off x="1835696" y="44624"/>
            <a:ext cx="7308304" cy="360040"/>
          </a:xfrm>
          <a:prstGeom prst="rect">
            <a:avLst/>
          </a:prstGeom>
          <a:solidFill>
            <a:srgbClr val="9D08A8"/>
          </a:solidFill>
          <a:ln>
            <a:solidFill>
              <a:srgbClr val="9D08A8"/>
            </a:solidFill>
          </a:ln>
          <a:effectLst>
            <a:glow rad="101600">
              <a:srgbClr val="9D08A8">
                <a:alpha val="6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 userDrawn="1"/>
        </p:nvSpPr>
        <p:spPr>
          <a:xfrm flipV="1">
            <a:off x="1857730" y="437715"/>
            <a:ext cx="7308304" cy="72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 dirty="0">
              <a:ln>
                <a:solidFill>
                  <a:srgbClr val="FFCC00"/>
                </a:solidFill>
              </a:ln>
              <a:solidFill>
                <a:srgbClr val="FFCC00"/>
              </a:solidFill>
            </a:endParaRPr>
          </a:p>
        </p:txBody>
      </p:sp>
      <p:sp>
        <p:nvSpPr>
          <p:cNvPr id="7" name="6 Rectángulo"/>
          <p:cNvSpPr/>
          <p:nvPr userDrawn="1"/>
        </p:nvSpPr>
        <p:spPr>
          <a:xfrm>
            <a:off x="0" y="6839665"/>
            <a:ext cx="9144000" cy="45719"/>
          </a:xfrm>
          <a:prstGeom prst="rect">
            <a:avLst/>
          </a:prstGeom>
          <a:solidFill>
            <a:srgbClr val="9D08A8"/>
          </a:solidFill>
          <a:ln>
            <a:solidFill>
              <a:srgbClr val="9D08A8"/>
            </a:solidFill>
          </a:ln>
          <a:effectLst>
            <a:glow rad="63500">
              <a:srgbClr val="FFC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807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ceechihuahua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452" y="5373216"/>
            <a:ext cx="1191047" cy="6339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14 CuadroTexto"/>
          <p:cNvSpPr txBox="1">
            <a:spLocks noChangeArrowheads="1"/>
          </p:cNvSpPr>
          <p:nvPr/>
        </p:nvSpPr>
        <p:spPr bwMode="auto">
          <a:xfrm>
            <a:off x="6084168" y="5877272"/>
            <a:ext cx="28803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s-ES" b="1" dirty="0" smtClean="0">
                <a:solidFill>
                  <a:schemeClr val="accent4">
                    <a:lumMod val="50000"/>
                  </a:schemeClr>
                </a:solidFill>
              </a:rPr>
              <a:t>Chihuahua, Chihuahua; 01 Diciembre, 2012</a:t>
            </a:r>
            <a:endParaRPr lang="es-E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1" name="10 Imagen" descr="logo CECS 2011.jpg"/>
          <p:cNvPicPr>
            <a:picLocks noChangeAspect="1"/>
          </p:cNvPicPr>
          <p:nvPr/>
        </p:nvPicPr>
        <p:blipFill>
          <a:blip r:embed="rId3" cstate="print"/>
          <a:srcRect l="2087" t="8884" b="11155"/>
          <a:stretch>
            <a:fillRect/>
          </a:stretch>
        </p:blipFill>
        <p:spPr>
          <a:xfrm>
            <a:off x="2207584" y="2438311"/>
            <a:ext cx="5302796" cy="2543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2" descr="http://www.chihuahua.gob.mx/atach2/Principal/uploads/LOGOB_2010_vertical_jpg_0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3452" y="1934852"/>
            <a:ext cx="917046" cy="10069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13 CuadroTexto"/>
          <p:cNvSpPr txBox="1"/>
          <p:nvPr/>
        </p:nvSpPr>
        <p:spPr>
          <a:xfrm>
            <a:off x="1259632" y="908720"/>
            <a:ext cx="71987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36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man Old Style" pitchFamily="18" charset="0"/>
              </a:rPr>
              <a:t>Informe de Avances y Recomendaciones</a:t>
            </a:r>
          </a:p>
        </p:txBody>
      </p:sp>
      <p:pic>
        <p:nvPicPr>
          <p:cNvPr id="15" name="14 Imagen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1634" y="3837785"/>
            <a:ext cx="133872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://www.fruticultoresdelsoconusco.org.mx/noticias/imagenes/31.jpg?d=107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9212" y="1093325"/>
            <a:ext cx="957586" cy="448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4" descr="http://www.elempresarial.info/wp-content/uploads/2011/06/itesmAzulRGB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04" t="7974"/>
          <a:stretch>
            <a:fillRect/>
          </a:stretch>
        </p:blipFill>
        <p:spPr bwMode="auto">
          <a:xfrm>
            <a:off x="7740352" y="2013224"/>
            <a:ext cx="1244861" cy="552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6" descr="http://www.rlc.fao.org/es/prioridades/transfron/gftads/img/iiccca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07930" y="3798203"/>
            <a:ext cx="909707" cy="330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0" descr="http://upload.wikimedia.org/wikipedia/commons/thumb/d/db/FAO_logo.svg/226px-FAO_logo.svg.pn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50342" y="2922699"/>
            <a:ext cx="430913" cy="430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8" descr="Logotipo de la Universidad Autónoma de Nuevo León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414" b="21312"/>
          <a:stretch/>
        </p:blipFill>
        <p:spPr bwMode="auto">
          <a:xfrm>
            <a:off x="8265675" y="4809894"/>
            <a:ext cx="757089" cy="66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965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9 Imagen" descr="logo CECS 2011.jpg"/>
          <p:cNvPicPr>
            <a:picLocks noChangeAspect="1"/>
          </p:cNvPicPr>
          <p:nvPr/>
        </p:nvPicPr>
        <p:blipFill>
          <a:blip r:embed="rId2" cstate="print"/>
          <a:srcRect l="7198" t="10922" r="4066" b="14474"/>
          <a:stretch>
            <a:fillRect/>
          </a:stretch>
        </p:blipFill>
        <p:spPr bwMode="auto">
          <a:xfrm>
            <a:off x="7349722" y="5805190"/>
            <a:ext cx="16033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611560" y="620688"/>
            <a:ext cx="3961135" cy="561975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200" b="1" dirty="0" smtClean="0">
                <a:ln w="11430"/>
                <a:solidFill>
                  <a:srgbClr val="660066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omic Sans MS" pitchFamily="66" charset="0"/>
                <a:cs typeface="+mn-cs"/>
              </a:rPr>
              <a:t>CONTENIDO</a:t>
            </a:r>
            <a:endParaRPr lang="es-MX" sz="3200" b="1" dirty="0">
              <a:ln w="11430"/>
              <a:solidFill>
                <a:srgbClr val="660066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51520" y="1340768"/>
            <a:ext cx="5544616" cy="50167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numCol="1" anchor="ctr">
            <a:spAutoFit/>
          </a:bodyPr>
          <a:lstStyle/>
          <a:p>
            <a:pPr indent="-342900" algn="just" fontAlgn="auto">
              <a:lnSpc>
                <a:spcPct val="30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romanUcPeriod"/>
            </a:pPr>
            <a:r>
              <a:rPr lang="es-MX" sz="2000" b="1" dirty="0" smtClean="0">
                <a:solidFill>
                  <a:srgbClr val="002060"/>
                </a:solidFill>
                <a:latin typeface="Comic Sans MS" pitchFamily="66" charset="0"/>
                <a:cs typeface="+mn-cs"/>
              </a:rPr>
              <a:t>  Introducción</a:t>
            </a:r>
          </a:p>
          <a:p>
            <a:pPr indent="-342900" algn="just" fontAlgn="auto">
              <a:lnSpc>
                <a:spcPct val="30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romanUcPeriod"/>
            </a:pPr>
            <a:r>
              <a:rPr lang="es-MX" sz="2000" b="1" dirty="0" smtClean="0">
                <a:solidFill>
                  <a:srgbClr val="002060"/>
                </a:solidFill>
                <a:latin typeface="Comic Sans MS" pitchFamily="66" charset="0"/>
                <a:cs typeface="+mn-cs"/>
              </a:rPr>
              <a:t>  Avances en Evaluación y Seguimiento</a:t>
            </a:r>
          </a:p>
          <a:p>
            <a:pPr marL="171450" indent="-514350" algn="just" fontAlgn="auto">
              <a:lnSpc>
                <a:spcPct val="30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romanUcPeriod" startAt="3"/>
            </a:pPr>
            <a:r>
              <a:rPr lang="es-MX" sz="2000" b="1" dirty="0" smtClean="0">
                <a:solidFill>
                  <a:srgbClr val="002060"/>
                </a:solidFill>
                <a:latin typeface="Comic Sans MS" pitchFamily="66" charset="0"/>
                <a:cs typeface="+mn-cs"/>
              </a:rPr>
              <a:t> Avances en Desarrollo de Capacidades</a:t>
            </a:r>
          </a:p>
          <a:p>
            <a:pPr indent="-342900" algn="just" fontAlgn="auto">
              <a:lnSpc>
                <a:spcPct val="30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romanUcPeriod" startAt="3"/>
            </a:pPr>
            <a:r>
              <a:rPr lang="es-MX" sz="2000" b="1" dirty="0" smtClean="0">
                <a:solidFill>
                  <a:srgbClr val="002060"/>
                </a:solidFill>
                <a:latin typeface="Comic Sans MS" pitchFamily="66" charset="0"/>
                <a:cs typeface="+mn-cs"/>
              </a:rPr>
              <a:t>  Avances en Certificación</a:t>
            </a:r>
          </a:p>
          <a:p>
            <a:pPr indent="-342900" algn="just" fontAlgn="auto">
              <a:lnSpc>
                <a:spcPct val="30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romanUcPeriod" startAt="3"/>
            </a:pPr>
            <a:r>
              <a:rPr lang="es-MX" sz="2000" b="1" dirty="0" smtClean="0">
                <a:solidFill>
                  <a:srgbClr val="002060"/>
                </a:solidFill>
                <a:latin typeface="Comic Sans MS" pitchFamily="66" charset="0"/>
                <a:cs typeface="+mn-cs"/>
              </a:rPr>
              <a:t>   Recomendaciones</a:t>
            </a:r>
            <a:endParaRPr lang="es-MX" sz="2400" b="1" dirty="0" smtClean="0">
              <a:solidFill>
                <a:srgbClr val="002060"/>
              </a:solidFill>
              <a:latin typeface="Comic Sans MS" pitchFamily="66" charset="0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778793"/>
            <a:ext cx="3096344" cy="47037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1 Rectángulo"/>
          <p:cNvSpPr/>
          <p:nvPr/>
        </p:nvSpPr>
        <p:spPr>
          <a:xfrm>
            <a:off x="2354130" y="-46548"/>
            <a:ext cx="53479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2800" b="1" dirty="0">
                <a:ln w="11430"/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man Old Style" pitchFamily="18" charset="0"/>
              </a:rPr>
              <a:t>Octubre - Noviembre, 2012 </a:t>
            </a:r>
          </a:p>
        </p:txBody>
      </p:sp>
    </p:spTree>
    <p:extLst>
      <p:ext uri="{BB962C8B-B14F-4D97-AF65-F5344CB8AC3E}">
        <p14:creationId xmlns:p14="http://schemas.microsoft.com/office/powerpoint/2010/main" val="314528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9 Imagen" descr="logo CECS 2011.jpg"/>
          <p:cNvPicPr>
            <a:picLocks noChangeAspect="1"/>
          </p:cNvPicPr>
          <p:nvPr/>
        </p:nvPicPr>
        <p:blipFill>
          <a:blip r:embed="rId2" cstate="print"/>
          <a:srcRect l="7198" t="10922" r="4066" b="14474"/>
          <a:stretch>
            <a:fillRect/>
          </a:stretch>
        </p:blipFill>
        <p:spPr bwMode="auto">
          <a:xfrm>
            <a:off x="7349722" y="5805190"/>
            <a:ext cx="16033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Rectángulo"/>
          <p:cNvSpPr/>
          <p:nvPr/>
        </p:nvSpPr>
        <p:spPr>
          <a:xfrm>
            <a:off x="3725500" y="-46548"/>
            <a:ext cx="26052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2800" b="1" dirty="0" smtClean="0">
                <a:ln w="11430"/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man Old Style" pitchFamily="18" charset="0"/>
              </a:rPr>
              <a:t>Introducción</a:t>
            </a:r>
            <a:endParaRPr lang="es-MX" sz="2800" b="1" dirty="0">
              <a:ln w="11430"/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331640" y="3933056"/>
            <a:ext cx="10438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100" dirty="0" smtClean="0">
                <a:solidFill>
                  <a:schemeClr val="bg1"/>
                </a:solidFill>
                <a:latin typeface="Calibri"/>
              </a:rPr>
              <a:t>65,543,083.00 </a:t>
            </a:r>
            <a:endParaRPr lang="es-MX" sz="1100" dirty="0">
              <a:solidFill>
                <a:schemeClr val="bg1"/>
              </a:solidFill>
            </a:endParaRPr>
          </a:p>
        </p:txBody>
      </p:sp>
      <p:sp>
        <p:nvSpPr>
          <p:cNvPr id="10" name="_s1038"/>
          <p:cNvSpPr>
            <a:spLocks noChangeArrowheads="1"/>
          </p:cNvSpPr>
          <p:nvPr/>
        </p:nvSpPr>
        <p:spPr bwMode="auto">
          <a:xfrm>
            <a:off x="2389517" y="3702554"/>
            <a:ext cx="2019268" cy="64558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0" tIns="0" rIns="0" bIns="0" anchor="ctr"/>
          <a:lstStyle/>
          <a:p>
            <a:pPr algn="ctr"/>
            <a:r>
              <a:rPr lang="es-ES" sz="1200" dirty="0"/>
              <a:t>Coordinador </a:t>
            </a:r>
            <a:r>
              <a:rPr lang="es-ES" sz="1200" dirty="0" smtClean="0"/>
              <a:t>Certificación</a:t>
            </a:r>
            <a:endParaRPr lang="es-ES" sz="1200" dirty="0"/>
          </a:p>
        </p:txBody>
      </p:sp>
      <p:sp>
        <p:nvSpPr>
          <p:cNvPr id="11" name="_s1043"/>
          <p:cNvSpPr>
            <a:spLocks noChangeArrowheads="1"/>
          </p:cNvSpPr>
          <p:nvPr/>
        </p:nvSpPr>
        <p:spPr bwMode="auto">
          <a:xfrm>
            <a:off x="3208396" y="1124744"/>
            <a:ext cx="2928581" cy="64385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s-ES" sz="1400" dirty="0" smtClean="0"/>
              <a:t>Titular</a:t>
            </a:r>
            <a:endParaRPr lang="es-ES" sz="1400" dirty="0"/>
          </a:p>
        </p:txBody>
      </p:sp>
      <p:sp>
        <p:nvSpPr>
          <p:cNvPr id="12" name="_s1044"/>
          <p:cNvSpPr>
            <a:spLocks noChangeArrowheads="1"/>
          </p:cNvSpPr>
          <p:nvPr/>
        </p:nvSpPr>
        <p:spPr bwMode="auto">
          <a:xfrm>
            <a:off x="4611968" y="3675315"/>
            <a:ext cx="1885049" cy="686919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s-ES" sz="1200" dirty="0"/>
              <a:t>Coordinador  Evaluación</a:t>
            </a:r>
          </a:p>
          <a:p>
            <a:pPr algn="ctr">
              <a:defRPr/>
            </a:pPr>
            <a:r>
              <a:rPr lang="es-ES" sz="1200" dirty="0"/>
              <a:t>y </a:t>
            </a:r>
            <a:r>
              <a:rPr lang="es-ES" sz="1200" dirty="0" smtClean="0"/>
              <a:t>Seguimiento</a:t>
            </a:r>
            <a:endParaRPr lang="es-ES" sz="1200" dirty="0"/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 flipV="1">
            <a:off x="952401" y="3501008"/>
            <a:ext cx="6768752" cy="9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4" name="Line 20"/>
          <p:cNvSpPr>
            <a:spLocks noChangeShapeType="1"/>
          </p:cNvSpPr>
          <p:nvPr/>
        </p:nvSpPr>
        <p:spPr bwMode="auto">
          <a:xfrm>
            <a:off x="3400673" y="349153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15" name="Line 22"/>
          <p:cNvSpPr>
            <a:spLocks noChangeShapeType="1"/>
          </p:cNvSpPr>
          <p:nvPr/>
        </p:nvSpPr>
        <p:spPr bwMode="auto">
          <a:xfrm>
            <a:off x="7730317" y="349153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16" name="_s1045"/>
          <p:cNvSpPr>
            <a:spLocks noChangeArrowheads="1"/>
          </p:cNvSpPr>
          <p:nvPr/>
        </p:nvSpPr>
        <p:spPr bwMode="auto">
          <a:xfrm>
            <a:off x="6724883" y="2725373"/>
            <a:ext cx="2292287" cy="360392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s-ES" sz="1200" dirty="0"/>
              <a:t>Auxiliar </a:t>
            </a:r>
            <a:r>
              <a:rPr lang="es-ES" sz="1200" dirty="0" smtClean="0"/>
              <a:t>Administrativo</a:t>
            </a:r>
            <a:endParaRPr lang="es-ES" sz="1200" dirty="0"/>
          </a:p>
        </p:txBody>
      </p:sp>
      <p:sp>
        <p:nvSpPr>
          <p:cNvPr id="17" name="_s1039"/>
          <p:cNvSpPr>
            <a:spLocks noChangeArrowheads="1"/>
          </p:cNvSpPr>
          <p:nvPr/>
        </p:nvSpPr>
        <p:spPr bwMode="auto">
          <a:xfrm>
            <a:off x="6779747" y="3721683"/>
            <a:ext cx="2093534" cy="64342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s-ES" sz="1200" dirty="0"/>
              <a:t>Coordinador </a:t>
            </a:r>
            <a:r>
              <a:rPr lang="es-ES" sz="1200" dirty="0" smtClean="0"/>
              <a:t>Capacitación</a:t>
            </a:r>
            <a:endParaRPr lang="es-ES" sz="1200" dirty="0"/>
          </a:p>
        </p:txBody>
      </p:sp>
      <p:sp>
        <p:nvSpPr>
          <p:cNvPr id="18" name="Line 23"/>
          <p:cNvSpPr>
            <a:spLocks noChangeShapeType="1"/>
          </p:cNvSpPr>
          <p:nvPr/>
        </p:nvSpPr>
        <p:spPr bwMode="auto">
          <a:xfrm>
            <a:off x="5488905" y="349153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19" name="_s1045"/>
          <p:cNvSpPr>
            <a:spLocks noChangeArrowheads="1"/>
          </p:cNvSpPr>
          <p:nvPr/>
        </p:nvSpPr>
        <p:spPr bwMode="auto">
          <a:xfrm>
            <a:off x="587613" y="2564904"/>
            <a:ext cx="2597036" cy="57606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s-ES" sz="1200" dirty="0" smtClean="0"/>
              <a:t>Coordinador Sistemas </a:t>
            </a:r>
            <a:endParaRPr lang="es-ES" sz="1200" dirty="0"/>
          </a:p>
          <a:p>
            <a:pPr algn="ctr">
              <a:defRPr/>
            </a:pPr>
            <a:r>
              <a:rPr lang="es-ES" sz="1200" dirty="0" smtClean="0"/>
              <a:t>Auxiliar Sistemas</a:t>
            </a:r>
          </a:p>
        </p:txBody>
      </p:sp>
      <p:cxnSp>
        <p:nvCxnSpPr>
          <p:cNvPr id="20" name="19 Conector recto"/>
          <p:cNvCxnSpPr/>
          <p:nvPr/>
        </p:nvCxnSpPr>
        <p:spPr>
          <a:xfrm rot="5400000">
            <a:off x="4084749" y="2960949"/>
            <a:ext cx="1080122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 rot="10800000" flipV="1">
            <a:off x="3328665" y="2847332"/>
            <a:ext cx="3204444" cy="5604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>
            <a:off x="6533108" y="2844156"/>
            <a:ext cx="142875" cy="1588"/>
          </a:xfrm>
          <a:prstGeom prst="straightConnector1">
            <a:avLst/>
          </a:prstGeom>
          <a:ln>
            <a:solidFill>
              <a:schemeClr val="tx1"/>
            </a:solidFill>
            <a:prstDash val="dash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 rot="10800000">
            <a:off x="3114923" y="2844156"/>
            <a:ext cx="285750" cy="1588"/>
          </a:xfrm>
          <a:prstGeom prst="straightConnector1">
            <a:avLst/>
          </a:prstGeom>
          <a:ln>
            <a:solidFill>
              <a:schemeClr val="tx1"/>
            </a:solidFill>
            <a:prstDash val="dash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_s1045"/>
          <p:cNvSpPr>
            <a:spLocks noChangeArrowheads="1"/>
          </p:cNvSpPr>
          <p:nvPr/>
        </p:nvSpPr>
        <p:spPr bwMode="auto">
          <a:xfrm>
            <a:off x="520353" y="4797152"/>
            <a:ext cx="1512168" cy="432048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s-ES" sz="1200" dirty="0" smtClean="0"/>
              <a:t>Coordinadora </a:t>
            </a:r>
          </a:p>
          <a:p>
            <a:pPr algn="ctr">
              <a:defRPr/>
            </a:pPr>
            <a:r>
              <a:rPr lang="es-ES" sz="1200" dirty="0" smtClean="0"/>
              <a:t>de Evaluadores </a:t>
            </a:r>
          </a:p>
        </p:txBody>
      </p:sp>
      <p:sp>
        <p:nvSpPr>
          <p:cNvPr id="25" name="Line 20"/>
          <p:cNvSpPr>
            <a:spLocks noChangeShapeType="1"/>
          </p:cNvSpPr>
          <p:nvPr/>
        </p:nvSpPr>
        <p:spPr bwMode="auto">
          <a:xfrm>
            <a:off x="952401" y="3501008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26" name="_s1043"/>
          <p:cNvSpPr>
            <a:spLocks noChangeArrowheads="1"/>
          </p:cNvSpPr>
          <p:nvPr/>
        </p:nvSpPr>
        <p:spPr bwMode="auto">
          <a:xfrm>
            <a:off x="3544689" y="2128638"/>
            <a:ext cx="2232248" cy="499838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s-ES" sz="1400" dirty="0" smtClean="0"/>
              <a:t>Coordinador Operativo</a:t>
            </a:r>
            <a:endParaRPr lang="es-ES" sz="1400" dirty="0"/>
          </a:p>
        </p:txBody>
      </p:sp>
      <p:cxnSp>
        <p:nvCxnSpPr>
          <p:cNvPr id="27" name="26 Conector recto de flecha"/>
          <p:cNvCxnSpPr>
            <a:stCxn id="11" idx="2"/>
            <a:endCxn id="26" idx="0"/>
          </p:cNvCxnSpPr>
          <p:nvPr/>
        </p:nvCxnSpPr>
        <p:spPr>
          <a:xfrm rot="5400000">
            <a:off x="4486730" y="1942681"/>
            <a:ext cx="360040" cy="118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Line 19"/>
          <p:cNvSpPr>
            <a:spLocks noChangeShapeType="1"/>
          </p:cNvSpPr>
          <p:nvPr/>
        </p:nvSpPr>
        <p:spPr bwMode="auto">
          <a:xfrm flipV="1">
            <a:off x="2752601" y="4581128"/>
            <a:ext cx="4968552" cy="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9" name="Line 20"/>
          <p:cNvSpPr>
            <a:spLocks noChangeShapeType="1"/>
          </p:cNvSpPr>
          <p:nvPr/>
        </p:nvSpPr>
        <p:spPr bwMode="auto">
          <a:xfrm>
            <a:off x="4048745" y="4581129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30" name="Line 22"/>
          <p:cNvSpPr>
            <a:spLocks noChangeShapeType="1"/>
          </p:cNvSpPr>
          <p:nvPr/>
        </p:nvSpPr>
        <p:spPr bwMode="auto">
          <a:xfrm>
            <a:off x="7721153" y="4581129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31" name="Line 23"/>
          <p:cNvSpPr>
            <a:spLocks noChangeShapeType="1"/>
          </p:cNvSpPr>
          <p:nvPr/>
        </p:nvSpPr>
        <p:spPr bwMode="auto">
          <a:xfrm>
            <a:off x="5272881" y="4581129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32" name="Line 20"/>
          <p:cNvSpPr>
            <a:spLocks noChangeShapeType="1"/>
          </p:cNvSpPr>
          <p:nvPr/>
        </p:nvSpPr>
        <p:spPr bwMode="auto">
          <a:xfrm>
            <a:off x="2752601" y="4590604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cxnSp>
        <p:nvCxnSpPr>
          <p:cNvPr id="33" name="32 Conector recto"/>
          <p:cNvCxnSpPr/>
          <p:nvPr/>
        </p:nvCxnSpPr>
        <p:spPr>
          <a:xfrm rot="5400000">
            <a:off x="3292661" y="4473116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"/>
          <p:cNvCxnSpPr/>
          <p:nvPr/>
        </p:nvCxnSpPr>
        <p:spPr>
          <a:xfrm rot="5400000">
            <a:off x="5308885" y="4473116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Conector recto"/>
          <p:cNvCxnSpPr/>
          <p:nvPr/>
        </p:nvCxnSpPr>
        <p:spPr>
          <a:xfrm rot="5400000">
            <a:off x="7397117" y="4473116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_s1045"/>
          <p:cNvSpPr>
            <a:spLocks noChangeArrowheads="1"/>
          </p:cNvSpPr>
          <p:nvPr/>
        </p:nvSpPr>
        <p:spPr bwMode="auto">
          <a:xfrm>
            <a:off x="2248545" y="4805536"/>
            <a:ext cx="1080120" cy="42366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s-ES" sz="1200" dirty="0" smtClean="0"/>
              <a:t>Coordinación</a:t>
            </a:r>
          </a:p>
          <a:p>
            <a:pPr algn="ctr">
              <a:defRPr/>
            </a:pPr>
            <a:r>
              <a:rPr lang="es-ES" sz="1200" dirty="0" smtClean="0"/>
              <a:t> (AGI) </a:t>
            </a:r>
          </a:p>
        </p:txBody>
      </p:sp>
      <p:sp>
        <p:nvSpPr>
          <p:cNvPr id="37" name="Line 23"/>
          <p:cNvSpPr>
            <a:spLocks noChangeShapeType="1"/>
          </p:cNvSpPr>
          <p:nvPr/>
        </p:nvSpPr>
        <p:spPr bwMode="auto">
          <a:xfrm>
            <a:off x="6497017" y="4581128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38" name="_s1045"/>
          <p:cNvSpPr>
            <a:spLocks noChangeArrowheads="1"/>
          </p:cNvSpPr>
          <p:nvPr/>
        </p:nvSpPr>
        <p:spPr bwMode="auto">
          <a:xfrm>
            <a:off x="3472681" y="4797152"/>
            <a:ext cx="1080120" cy="42366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s-ES" sz="1200" dirty="0" smtClean="0"/>
              <a:t>Coordinación</a:t>
            </a:r>
          </a:p>
          <a:p>
            <a:pPr algn="ctr">
              <a:defRPr/>
            </a:pPr>
            <a:r>
              <a:rPr lang="es-ES" sz="1200" dirty="0" smtClean="0"/>
              <a:t> (EDT) </a:t>
            </a:r>
          </a:p>
        </p:txBody>
      </p:sp>
      <p:sp>
        <p:nvSpPr>
          <p:cNvPr id="39" name="_s1045"/>
          <p:cNvSpPr>
            <a:spLocks noChangeArrowheads="1"/>
          </p:cNvSpPr>
          <p:nvPr/>
        </p:nvSpPr>
        <p:spPr bwMode="auto">
          <a:xfrm>
            <a:off x="4696817" y="4797152"/>
            <a:ext cx="1080120" cy="42366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s-ES" sz="1200" dirty="0" smtClean="0"/>
              <a:t>Coordinación</a:t>
            </a:r>
          </a:p>
          <a:p>
            <a:pPr algn="ctr">
              <a:defRPr/>
            </a:pPr>
            <a:r>
              <a:rPr lang="es-ES" sz="1200" dirty="0" smtClean="0"/>
              <a:t> (EDE) </a:t>
            </a:r>
          </a:p>
        </p:txBody>
      </p:sp>
      <p:sp>
        <p:nvSpPr>
          <p:cNvPr id="40" name="_s1045"/>
          <p:cNvSpPr>
            <a:spLocks noChangeArrowheads="1"/>
          </p:cNvSpPr>
          <p:nvPr/>
        </p:nvSpPr>
        <p:spPr bwMode="auto">
          <a:xfrm>
            <a:off x="5920953" y="4797152"/>
            <a:ext cx="1080120" cy="42366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s-ES" sz="1200" dirty="0" smtClean="0"/>
              <a:t>Coordinación</a:t>
            </a:r>
          </a:p>
          <a:p>
            <a:pPr algn="ctr">
              <a:defRPr/>
            </a:pPr>
            <a:r>
              <a:rPr lang="es-ES" sz="1200" dirty="0" smtClean="0"/>
              <a:t> (ATA) </a:t>
            </a:r>
          </a:p>
        </p:txBody>
      </p:sp>
      <p:sp>
        <p:nvSpPr>
          <p:cNvPr id="41" name="_s1045"/>
          <p:cNvSpPr>
            <a:spLocks noChangeArrowheads="1"/>
          </p:cNvSpPr>
          <p:nvPr/>
        </p:nvSpPr>
        <p:spPr bwMode="auto">
          <a:xfrm>
            <a:off x="7217097" y="4797152"/>
            <a:ext cx="1080120" cy="42366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s-ES" sz="1200" dirty="0" smtClean="0"/>
              <a:t>Coordinación</a:t>
            </a:r>
          </a:p>
          <a:p>
            <a:pPr algn="ctr">
              <a:defRPr/>
            </a:pPr>
            <a:r>
              <a:rPr lang="es-ES" sz="1200" dirty="0" smtClean="0"/>
              <a:t> (ATP) </a:t>
            </a:r>
          </a:p>
        </p:txBody>
      </p:sp>
      <p:sp>
        <p:nvSpPr>
          <p:cNvPr id="42" name="Line 20"/>
          <p:cNvSpPr>
            <a:spLocks noChangeShapeType="1"/>
          </p:cNvSpPr>
          <p:nvPr/>
        </p:nvSpPr>
        <p:spPr bwMode="auto">
          <a:xfrm>
            <a:off x="1240433" y="4365104"/>
            <a:ext cx="0" cy="4320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/>
          </a:p>
        </p:txBody>
      </p:sp>
      <p:sp>
        <p:nvSpPr>
          <p:cNvPr id="43" name="_s1039"/>
          <p:cNvSpPr>
            <a:spLocks noChangeArrowheads="1"/>
          </p:cNvSpPr>
          <p:nvPr/>
        </p:nvSpPr>
        <p:spPr bwMode="auto">
          <a:xfrm>
            <a:off x="467544" y="5377434"/>
            <a:ext cx="8435751" cy="200483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s-ES" sz="1200" b="1" dirty="0" smtClean="0"/>
              <a:t>Red de Evaluadores</a:t>
            </a:r>
            <a:endParaRPr lang="es-ES" sz="1200" b="1" dirty="0"/>
          </a:p>
        </p:txBody>
      </p:sp>
    </p:spTree>
    <p:extLst>
      <p:ext uri="{BB962C8B-B14F-4D97-AF65-F5344CB8AC3E}">
        <p14:creationId xmlns:p14="http://schemas.microsoft.com/office/powerpoint/2010/main" val="54903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9 Imagen" descr="logo CECS 2011.jpg"/>
          <p:cNvPicPr>
            <a:picLocks noChangeAspect="1"/>
          </p:cNvPicPr>
          <p:nvPr/>
        </p:nvPicPr>
        <p:blipFill>
          <a:blip r:embed="rId2" cstate="print"/>
          <a:srcRect l="7198" t="10922" r="4066" b="14474"/>
          <a:stretch>
            <a:fillRect/>
          </a:stretch>
        </p:blipFill>
        <p:spPr bwMode="auto">
          <a:xfrm>
            <a:off x="7308850" y="188913"/>
            <a:ext cx="16033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Rectángulo"/>
          <p:cNvSpPr/>
          <p:nvPr/>
        </p:nvSpPr>
        <p:spPr>
          <a:xfrm>
            <a:off x="1331640" y="3933056"/>
            <a:ext cx="10438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100" dirty="0" smtClean="0">
                <a:solidFill>
                  <a:schemeClr val="bg1"/>
                </a:solidFill>
                <a:latin typeface="Calibri"/>
              </a:rPr>
              <a:t>65,543,083.00 </a:t>
            </a:r>
            <a:endParaRPr lang="es-MX" sz="1100" dirty="0">
              <a:solidFill>
                <a:schemeClr val="bg1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467544" y="1424677"/>
            <a:ext cx="822865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s-MX" sz="2000" dirty="0" smtClean="0">
                <a:solidFill>
                  <a:schemeClr val="accent4">
                    <a:lumMod val="50000"/>
                  </a:schemeClr>
                </a:solidFill>
              </a:rPr>
              <a:t>Se realizaron Cursos-Taller Alineación en Guadalajara y en Zacatecas</a:t>
            </a:r>
          </a:p>
          <a:p>
            <a:pPr marL="342900" indent="-342900" algn="just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s-MX" sz="2000" dirty="0" smtClean="0">
                <a:solidFill>
                  <a:schemeClr val="accent4">
                    <a:lumMod val="50000"/>
                  </a:schemeClr>
                </a:solidFill>
              </a:rPr>
              <a:t>Se formó parte en la constitución de la Subcomisión Estatal de Ganadería</a:t>
            </a:r>
          </a:p>
          <a:p>
            <a:pPr marL="342900" indent="-342900" algn="just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s-MX" sz="2000" dirty="0">
                <a:solidFill>
                  <a:schemeClr val="accent4">
                    <a:lumMod val="50000"/>
                  </a:schemeClr>
                </a:solidFill>
              </a:rPr>
              <a:t>Se formó parte en la constitución de la </a:t>
            </a:r>
            <a:r>
              <a:rPr lang="es-MX" sz="2000" dirty="0" smtClean="0">
                <a:solidFill>
                  <a:schemeClr val="accent4">
                    <a:lumMod val="50000"/>
                  </a:schemeClr>
                </a:solidFill>
              </a:rPr>
              <a:t>Subcomisión Estatal de Acuacultura</a:t>
            </a:r>
          </a:p>
          <a:p>
            <a:pPr marL="342900" indent="-342900" algn="just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s-MX" sz="2000" dirty="0" smtClean="0">
                <a:solidFill>
                  <a:schemeClr val="accent4">
                    <a:lumMod val="50000"/>
                  </a:schemeClr>
                </a:solidFill>
              </a:rPr>
              <a:t>Avances en Desarrollo Empresarial-PROMAF, 2012</a:t>
            </a:r>
          </a:p>
          <a:p>
            <a:pPr marL="342900" indent="-342900" algn="just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s-MX" sz="2000" dirty="0">
                <a:solidFill>
                  <a:schemeClr val="accent4">
                    <a:lumMod val="50000"/>
                  </a:schemeClr>
                </a:solidFill>
              </a:rPr>
              <a:t>Avances en </a:t>
            </a:r>
            <a:r>
              <a:rPr lang="es-MX" sz="2000" dirty="0" smtClean="0">
                <a:solidFill>
                  <a:schemeClr val="accent4">
                    <a:lumMod val="50000"/>
                  </a:schemeClr>
                </a:solidFill>
              </a:rPr>
              <a:t>PESA, 2012</a:t>
            </a:r>
          </a:p>
          <a:p>
            <a:pPr marL="342900" indent="-342900" algn="just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s-MX" sz="2000" dirty="0" smtClean="0">
                <a:solidFill>
                  <a:schemeClr val="accent4">
                    <a:lumMod val="50000"/>
                  </a:schemeClr>
                </a:solidFill>
              </a:rPr>
              <a:t>Se dio inicio a la evaluación y seguimiento del PIC, 2012</a:t>
            </a:r>
          </a:p>
        </p:txBody>
      </p:sp>
      <p:sp>
        <p:nvSpPr>
          <p:cNvPr id="6" name="5 Rectángulo"/>
          <p:cNvSpPr/>
          <p:nvPr/>
        </p:nvSpPr>
        <p:spPr>
          <a:xfrm>
            <a:off x="387922" y="584994"/>
            <a:ext cx="67499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 smtClean="0">
                <a:solidFill>
                  <a:srgbClr val="660066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Avances en Evaluación </a:t>
            </a:r>
            <a:r>
              <a:rPr lang="es-MX" sz="2800" b="1" dirty="0">
                <a:solidFill>
                  <a:srgbClr val="660066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y</a:t>
            </a:r>
            <a:r>
              <a:rPr lang="es-MX" sz="2800" b="1" dirty="0" smtClean="0">
                <a:solidFill>
                  <a:srgbClr val="660066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Seguimiento</a:t>
            </a:r>
            <a:endParaRPr lang="es-MX" sz="2800" dirty="0">
              <a:solidFill>
                <a:srgbClr val="660066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9 Imagen" descr="logo CECS 2011.jpg"/>
          <p:cNvPicPr>
            <a:picLocks noChangeAspect="1"/>
          </p:cNvPicPr>
          <p:nvPr/>
        </p:nvPicPr>
        <p:blipFill>
          <a:blip r:embed="rId2" cstate="print"/>
          <a:srcRect l="7198" t="10922" r="4066" b="14474"/>
          <a:stretch>
            <a:fillRect/>
          </a:stretch>
        </p:blipFill>
        <p:spPr bwMode="auto">
          <a:xfrm>
            <a:off x="7308850" y="188913"/>
            <a:ext cx="16033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387922" y="584994"/>
            <a:ext cx="67499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 smtClean="0">
                <a:solidFill>
                  <a:srgbClr val="660066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Avances en Evaluación </a:t>
            </a:r>
            <a:r>
              <a:rPr lang="es-MX" sz="2800" b="1" dirty="0">
                <a:solidFill>
                  <a:srgbClr val="660066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y</a:t>
            </a:r>
            <a:r>
              <a:rPr lang="es-MX" sz="2800" b="1" dirty="0" smtClean="0">
                <a:solidFill>
                  <a:srgbClr val="660066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Seguimiento</a:t>
            </a:r>
            <a:endParaRPr lang="es-MX" sz="2800" dirty="0">
              <a:solidFill>
                <a:srgbClr val="660066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43173"/>
            <a:ext cx="8732713" cy="4175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85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9 Imagen" descr="logo CECS 2011.jpg"/>
          <p:cNvPicPr>
            <a:picLocks noChangeAspect="1"/>
          </p:cNvPicPr>
          <p:nvPr/>
        </p:nvPicPr>
        <p:blipFill>
          <a:blip r:embed="rId2" cstate="print"/>
          <a:srcRect l="7198" t="10922" r="4066" b="14474"/>
          <a:stretch>
            <a:fillRect/>
          </a:stretch>
        </p:blipFill>
        <p:spPr bwMode="auto">
          <a:xfrm>
            <a:off x="7308850" y="188913"/>
            <a:ext cx="16033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Rectángulo"/>
          <p:cNvSpPr/>
          <p:nvPr/>
        </p:nvSpPr>
        <p:spPr>
          <a:xfrm>
            <a:off x="1331640" y="3933056"/>
            <a:ext cx="10438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100" dirty="0" smtClean="0">
                <a:solidFill>
                  <a:schemeClr val="bg1"/>
                </a:solidFill>
                <a:latin typeface="Calibri"/>
              </a:rPr>
              <a:t>65,543,083.00 </a:t>
            </a:r>
            <a:endParaRPr lang="es-MX" sz="1100" dirty="0">
              <a:solidFill>
                <a:schemeClr val="bg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87922" y="584994"/>
            <a:ext cx="67499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 smtClean="0">
                <a:solidFill>
                  <a:srgbClr val="660066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Avances en Evaluación </a:t>
            </a:r>
            <a:r>
              <a:rPr lang="es-MX" sz="2800" b="1" dirty="0">
                <a:solidFill>
                  <a:srgbClr val="660066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y</a:t>
            </a:r>
            <a:r>
              <a:rPr lang="es-MX" sz="2800" b="1" dirty="0" smtClean="0">
                <a:solidFill>
                  <a:srgbClr val="660066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Seguimiento</a:t>
            </a:r>
            <a:endParaRPr lang="es-MX" sz="2800" dirty="0">
              <a:solidFill>
                <a:srgbClr val="660066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948796"/>
              </p:ext>
            </p:extLst>
          </p:nvPr>
        </p:nvGraphicFramePr>
        <p:xfrm>
          <a:off x="467544" y="2996952"/>
          <a:ext cx="8444681" cy="9464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20680"/>
                <a:gridCol w="1584176"/>
                <a:gridCol w="73982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% de Beneficiarios que aplican las innovaciones promovidas por los AT y C recibidos.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***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 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*100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911313"/>
              </p:ext>
            </p:extLst>
          </p:nvPr>
        </p:nvGraphicFramePr>
        <p:xfrm>
          <a:off x="437882" y="4063861"/>
          <a:ext cx="8474343" cy="22082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81967"/>
                <a:gridCol w="1537446"/>
                <a:gridCol w="754930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% de Beneficiarios que están satisfechos con los servicios de DC y ER recibida.  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****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*100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 % Apoyos de DC y ER brindados que corresponden a las prioridades de los planes y proyectos de desarrollo territorial, de los sistemas producto y de las agendas de innovación.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7,880,000</a:t>
                      </a:r>
                      <a:r>
                        <a:rPr lang="es-MX" sz="1800" dirty="0" smtClean="0">
                          <a:effectLst/>
                        </a:rPr>
                        <a:t>/ 7,880,000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*100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% Apoyos de DC y ER destinados a la contratación de prestadores de servicios profesionales de redes acreditadas.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1,680,000</a:t>
                      </a:r>
                      <a:r>
                        <a:rPr lang="es-MX" sz="1800" dirty="0" smtClean="0">
                          <a:effectLst/>
                        </a:rPr>
                        <a:t>/ 7,880,00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*100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29407" y="1228881"/>
            <a:ext cx="8382818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Estado: </a:t>
            </a:r>
            <a:r>
              <a:rPr kumimoji="0" lang="es-MX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Chihuahua</a:t>
            </a:r>
            <a:endParaRPr kumimoji="0" lang="es-MX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CECS: </a:t>
            </a:r>
            <a:r>
              <a:rPr kumimoji="0" lang="es-MX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Chihuahua</a:t>
            </a:r>
            <a:endParaRPr kumimoji="0" lang="es-MX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Fecha de reporte: </a:t>
            </a:r>
            <a:r>
              <a:rPr kumimoji="0" lang="es-MX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25 DE DICIEMBRE DE 2012</a:t>
            </a:r>
            <a:endParaRPr kumimoji="0" lang="es-MX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Indicador del Componente. </a:t>
            </a:r>
            <a:endParaRPr kumimoji="0" lang="es-MX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Indicador de la actividad.</a:t>
            </a:r>
            <a:endParaRPr kumimoji="0" lang="es-MX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395536" y="6381328"/>
            <a:ext cx="83828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eaLnBrk="0" hangingPunct="0"/>
            <a:r>
              <a:rPr lang="es-MX" sz="1200" b="1" dirty="0">
                <a:latin typeface="Arial" pitchFamily="34" charset="0"/>
                <a:ea typeface="Calibri" pitchFamily="34" charset="0"/>
                <a:cs typeface="Arial" pitchFamily="34" charset="0"/>
              </a:rPr>
              <a:t>Observaciones:</a:t>
            </a:r>
            <a:r>
              <a:rPr lang="es-MX" sz="1200" dirty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s-MX" sz="1200" b="1" dirty="0">
                <a:latin typeface="Arial" pitchFamily="34" charset="0"/>
                <a:ea typeface="Calibri" pitchFamily="34" charset="0"/>
                <a:cs typeface="Arial" pitchFamily="34" charset="0"/>
              </a:rPr>
              <a:t>*** </a:t>
            </a:r>
            <a:r>
              <a:rPr lang="es-MX" sz="1200" dirty="0">
                <a:latin typeface="Arial" pitchFamily="34" charset="0"/>
                <a:ea typeface="Calibri" pitchFamily="34" charset="0"/>
                <a:cs typeface="Arial" pitchFamily="34" charset="0"/>
              </a:rPr>
              <a:t>La estimaci</a:t>
            </a:r>
            <a:r>
              <a:rPr lang="es-MX" sz="1200" dirty="0"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lang="es-MX" sz="1200" dirty="0">
                <a:latin typeface="Arial" pitchFamily="34" charset="0"/>
                <a:ea typeface="Calibri" pitchFamily="34" charset="0"/>
                <a:cs typeface="Arial" pitchFamily="34" charset="0"/>
              </a:rPr>
              <a:t>n de estos indicadores se har</a:t>
            </a:r>
            <a:r>
              <a:rPr lang="es-MX" sz="1200" dirty="0"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lang="es-MX" sz="1200" dirty="0">
                <a:latin typeface="Arial" pitchFamily="34" charset="0"/>
                <a:ea typeface="Calibri" pitchFamily="34" charset="0"/>
                <a:cs typeface="Arial" pitchFamily="34" charset="0"/>
              </a:rPr>
              <a:t> sobre servicios concluidos.</a:t>
            </a:r>
            <a:endParaRPr lang="es-MX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01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417737"/>
              </p:ext>
            </p:extLst>
          </p:nvPr>
        </p:nvGraphicFramePr>
        <p:xfrm>
          <a:off x="515466" y="2780928"/>
          <a:ext cx="8208911" cy="3154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97683"/>
                <a:gridCol w="141122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Indicador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Resultado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% de Beneficiarios que aplican las innovaciones promovidas por los AT y C recibidos.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***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% de Beneficiarios que están satisfechos con los servicios de AT y C recibidos.  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***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% de Apoyos de AT y C brindados que corresponden a las prioridades de los planes y proyectos de desarrollo territorial, de los sistemas producto y de las agendas de innovación. 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100%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% de Apoyos de AT y C destinados a la Contratación de PSP de redes acreditadas.   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21.31%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6387" name="9 Imagen" descr="logo CECS 2011.jpg"/>
          <p:cNvPicPr>
            <a:picLocks noChangeAspect="1"/>
          </p:cNvPicPr>
          <p:nvPr/>
        </p:nvPicPr>
        <p:blipFill>
          <a:blip r:embed="rId2" cstate="print"/>
          <a:srcRect l="7198" t="10922" r="4066" b="14474"/>
          <a:stretch>
            <a:fillRect/>
          </a:stretch>
        </p:blipFill>
        <p:spPr bwMode="auto">
          <a:xfrm>
            <a:off x="7308850" y="188913"/>
            <a:ext cx="16033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387922" y="584994"/>
            <a:ext cx="67499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 smtClean="0">
                <a:solidFill>
                  <a:srgbClr val="660066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Avances en Evaluación </a:t>
            </a:r>
            <a:r>
              <a:rPr lang="es-MX" sz="2800" b="1" dirty="0">
                <a:solidFill>
                  <a:srgbClr val="660066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y</a:t>
            </a:r>
            <a:r>
              <a:rPr lang="es-MX" sz="2800" b="1" dirty="0" smtClean="0">
                <a:solidFill>
                  <a:srgbClr val="660066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Seguimiento</a:t>
            </a:r>
            <a:endParaRPr lang="es-MX" sz="2800" dirty="0">
              <a:solidFill>
                <a:srgbClr val="660066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29408" y="1228881"/>
            <a:ext cx="8215348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Estado: </a:t>
            </a:r>
            <a:r>
              <a:rPr kumimoji="0" lang="es-MX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Chihuahua</a:t>
            </a:r>
            <a:endParaRPr kumimoji="0" lang="es-MX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CECS: </a:t>
            </a:r>
            <a:r>
              <a:rPr kumimoji="0" lang="es-MX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Chihuahua</a:t>
            </a:r>
            <a:endParaRPr kumimoji="0" lang="es-MX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Fecha de reporte: </a:t>
            </a:r>
            <a:r>
              <a:rPr kumimoji="0" lang="es-MX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25 DE NOVIEMBRE DE 2012</a:t>
            </a:r>
            <a:endParaRPr kumimoji="0" lang="es-MX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Indicador del Componente. </a:t>
            </a:r>
            <a:endParaRPr kumimoji="0" lang="es-MX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Indicador de la actividad.</a:t>
            </a:r>
            <a:endParaRPr kumimoji="0" lang="es-MX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95536" y="6381328"/>
            <a:ext cx="83828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eaLnBrk="0" hangingPunct="0"/>
            <a:r>
              <a:rPr lang="es-MX" sz="1200" b="1" dirty="0">
                <a:latin typeface="Arial" pitchFamily="34" charset="0"/>
                <a:ea typeface="Calibri" pitchFamily="34" charset="0"/>
                <a:cs typeface="Arial" pitchFamily="34" charset="0"/>
              </a:rPr>
              <a:t>Observaciones:</a:t>
            </a:r>
            <a:r>
              <a:rPr lang="es-MX" sz="1200" dirty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s-MX" sz="1200" b="1" dirty="0">
                <a:latin typeface="Arial" pitchFamily="34" charset="0"/>
                <a:ea typeface="Calibri" pitchFamily="34" charset="0"/>
                <a:cs typeface="Arial" pitchFamily="34" charset="0"/>
              </a:rPr>
              <a:t>*** </a:t>
            </a:r>
            <a:r>
              <a:rPr lang="es-MX" sz="1200" dirty="0">
                <a:latin typeface="Arial" pitchFamily="34" charset="0"/>
                <a:ea typeface="Calibri" pitchFamily="34" charset="0"/>
                <a:cs typeface="Arial" pitchFamily="34" charset="0"/>
              </a:rPr>
              <a:t>La estimaci</a:t>
            </a:r>
            <a:r>
              <a:rPr lang="es-MX" sz="1200" dirty="0"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lang="es-MX" sz="1200" dirty="0">
                <a:latin typeface="Arial" pitchFamily="34" charset="0"/>
                <a:ea typeface="Calibri" pitchFamily="34" charset="0"/>
                <a:cs typeface="Arial" pitchFamily="34" charset="0"/>
              </a:rPr>
              <a:t>n de estos indicadores se har</a:t>
            </a:r>
            <a:r>
              <a:rPr lang="es-MX" sz="1200" dirty="0"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lang="es-MX" sz="1200" dirty="0">
                <a:latin typeface="Arial" pitchFamily="34" charset="0"/>
                <a:ea typeface="Calibri" pitchFamily="34" charset="0"/>
                <a:cs typeface="Arial" pitchFamily="34" charset="0"/>
              </a:rPr>
              <a:t> sobre servicios concluidos.</a:t>
            </a:r>
            <a:endParaRPr lang="es-MX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19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9 Imagen" descr="logo CECS 2011.jpg"/>
          <p:cNvPicPr>
            <a:picLocks noChangeAspect="1"/>
          </p:cNvPicPr>
          <p:nvPr/>
        </p:nvPicPr>
        <p:blipFill>
          <a:blip r:embed="rId2" cstate="print"/>
          <a:srcRect l="7198" t="10922" r="4066" b="14474"/>
          <a:stretch>
            <a:fillRect/>
          </a:stretch>
        </p:blipFill>
        <p:spPr bwMode="auto">
          <a:xfrm>
            <a:off x="7308850" y="188913"/>
            <a:ext cx="16033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1127538" y="1177423"/>
            <a:ext cx="68879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 smtClean="0">
                <a:solidFill>
                  <a:srgbClr val="660066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Avances en Desarrollo de Capacidades</a:t>
            </a:r>
            <a:endParaRPr lang="es-MX" sz="2800" dirty="0">
              <a:solidFill>
                <a:srgbClr val="660066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94" y="1844824"/>
            <a:ext cx="8763000" cy="4541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849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9 Imagen" descr="logo CECS 2011.jpg"/>
          <p:cNvPicPr>
            <a:picLocks noChangeAspect="1"/>
          </p:cNvPicPr>
          <p:nvPr/>
        </p:nvPicPr>
        <p:blipFill>
          <a:blip r:embed="rId2" cstate="print"/>
          <a:srcRect l="7198" t="10922" r="4066" b="14474"/>
          <a:stretch>
            <a:fillRect/>
          </a:stretch>
        </p:blipFill>
        <p:spPr bwMode="auto">
          <a:xfrm>
            <a:off x="6948264" y="5733256"/>
            <a:ext cx="16033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1835696" y="158097"/>
            <a:ext cx="55446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 smtClean="0">
                <a:solidFill>
                  <a:srgbClr val="660066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Avances en Desarrollo de Capacidades</a:t>
            </a:r>
            <a:endParaRPr lang="es-MX" sz="2800" dirty="0">
              <a:solidFill>
                <a:srgbClr val="660066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238" y="1268760"/>
            <a:ext cx="7205532" cy="4124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2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9 Imagen" descr="logo CECS 2011.jpg"/>
          <p:cNvPicPr>
            <a:picLocks noChangeAspect="1"/>
          </p:cNvPicPr>
          <p:nvPr/>
        </p:nvPicPr>
        <p:blipFill>
          <a:blip r:embed="rId2" cstate="print"/>
          <a:srcRect l="7198" t="10922" r="4066" b="14474"/>
          <a:stretch>
            <a:fillRect/>
          </a:stretch>
        </p:blipFill>
        <p:spPr bwMode="auto">
          <a:xfrm>
            <a:off x="7130830" y="5661248"/>
            <a:ext cx="16033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51520" y="323384"/>
            <a:ext cx="68879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 smtClean="0">
                <a:solidFill>
                  <a:srgbClr val="660066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Avances en Desarrollo de Capacidades</a:t>
            </a:r>
            <a:endParaRPr lang="es-MX" sz="2800" dirty="0">
              <a:solidFill>
                <a:srgbClr val="660066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699792" y="1844824"/>
            <a:ext cx="4117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Tipo de Capacitación por Estrategia</a:t>
            </a:r>
            <a:endParaRPr lang="es-MX" dirty="0"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162432"/>
              </p:ext>
            </p:extLst>
          </p:nvPr>
        </p:nvGraphicFramePr>
        <p:xfrm>
          <a:off x="276516" y="2492896"/>
          <a:ext cx="8075240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36411"/>
                <a:gridCol w="872413"/>
                <a:gridCol w="729818"/>
                <a:gridCol w="882315"/>
                <a:gridCol w="1554283"/>
              </a:tblGrid>
              <a:tr h="185630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ESTRATEGIA EN LA QUE PARTICIPA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CURSO</a:t>
                      </a:r>
                      <a:endParaRPr lang="es-MX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OTRO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TALLER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 general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85630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u="none" strike="noStrike" dirty="0">
                          <a:effectLst/>
                        </a:rPr>
                        <a:t>ASISTENCIA TECNICA AGRICOLA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b="1" u="none" strike="noStrike" dirty="0">
                          <a:effectLst/>
                        </a:rPr>
                        <a:t>17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u="none" strike="noStrike" dirty="0">
                          <a:effectLst/>
                        </a:rPr>
                        <a:t> 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u="none" strike="noStrike">
                          <a:effectLst/>
                        </a:rPr>
                        <a:t> </a:t>
                      </a:r>
                      <a:endParaRPr lang="es-MX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b="1" u="none" strike="noStrike">
                          <a:effectLst/>
                        </a:rPr>
                        <a:t>17</a:t>
                      </a:r>
                      <a:endParaRPr lang="es-MX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85630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u="none" strike="noStrike">
                          <a:effectLst/>
                        </a:rPr>
                        <a:t>ASISTENCIA TECNICA PECUARIA</a:t>
                      </a:r>
                      <a:endParaRPr lang="es-MX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b="1" u="none" strike="noStrike">
                          <a:effectLst/>
                        </a:rPr>
                        <a:t>9</a:t>
                      </a:r>
                      <a:endParaRPr lang="es-MX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b="1" u="none" strike="noStrike">
                          <a:effectLst/>
                        </a:rPr>
                        <a:t>9</a:t>
                      </a:r>
                      <a:endParaRPr lang="es-MX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85630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u="none" strike="noStrike">
                          <a:effectLst/>
                        </a:rPr>
                        <a:t>PESA</a:t>
                      </a:r>
                      <a:endParaRPr lang="es-MX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u="none" strike="noStrike">
                          <a:effectLst/>
                        </a:rPr>
                        <a:t> </a:t>
                      </a:r>
                      <a:endParaRPr lang="es-MX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b="1" u="none" strike="noStrike">
                          <a:effectLst/>
                        </a:rPr>
                        <a:t>8</a:t>
                      </a:r>
                      <a:endParaRPr lang="es-MX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b="1" u="none" strike="noStrike">
                          <a:effectLst/>
                        </a:rPr>
                        <a:t>8</a:t>
                      </a:r>
                      <a:endParaRPr lang="es-MX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b="1" u="none" strike="noStrike">
                          <a:effectLst/>
                        </a:rPr>
                        <a:t>16</a:t>
                      </a:r>
                      <a:endParaRPr lang="es-MX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85630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 general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26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42</a:t>
                      </a:r>
                      <a:endParaRPr lang="es-MX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651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9 Imagen" descr="logo CECS 2011.jpg"/>
          <p:cNvPicPr>
            <a:picLocks noChangeAspect="1"/>
          </p:cNvPicPr>
          <p:nvPr/>
        </p:nvPicPr>
        <p:blipFill>
          <a:blip r:embed="rId2" cstate="print"/>
          <a:srcRect l="7198" t="10922" r="4066" b="14474"/>
          <a:stretch>
            <a:fillRect/>
          </a:stretch>
        </p:blipFill>
        <p:spPr bwMode="auto">
          <a:xfrm>
            <a:off x="7308850" y="188913"/>
            <a:ext cx="16033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426559" y="584994"/>
            <a:ext cx="63056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800" b="1" dirty="0" smtClean="0">
                <a:solidFill>
                  <a:srgbClr val="660066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Avances en Certificación de Competencias</a:t>
            </a:r>
            <a:endParaRPr lang="es-MX" sz="2800" dirty="0">
              <a:solidFill>
                <a:srgbClr val="660066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67544" y="2060848"/>
            <a:ext cx="79208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300000"/>
              </a:lnSpc>
              <a:buFont typeface="Wingdings" pitchFamily="2" charset="2"/>
              <a:buChar char="q"/>
            </a:pPr>
            <a:r>
              <a:rPr lang="es-MX" sz="1600" b="1" dirty="0" smtClean="0">
                <a:solidFill>
                  <a:schemeClr val="accent4">
                    <a:lumMod val="50000"/>
                  </a:schemeClr>
                </a:solidFill>
              </a:rPr>
              <a:t>Se firmó el convenio de la ECE-UACH con el CONOCER</a:t>
            </a:r>
          </a:p>
          <a:p>
            <a:pPr marL="285750" indent="-285750">
              <a:lnSpc>
                <a:spcPct val="300000"/>
              </a:lnSpc>
              <a:buFont typeface="Wingdings" pitchFamily="2" charset="2"/>
              <a:buChar char="q"/>
            </a:pPr>
            <a:r>
              <a:rPr lang="es-MX" sz="1600" b="1" dirty="0" smtClean="0">
                <a:solidFill>
                  <a:schemeClr val="accent4">
                    <a:lumMod val="50000"/>
                  </a:schemeClr>
                </a:solidFill>
              </a:rPr>
              <a:t>Se platicó con </a:t>
            </a:r>
            <a:r>
              <a:rPr lang="es-MX" sz="1600" b="1" dirty="0" err="1" smtClean="0">
                <a:solidFill>
                  <a:schemeClr val="accent4">
                    <a:lumMod val="50000"/>
                  </a:schemeClr>
                </a:solidFill>
              </a:rPr>
              <a:t>PSPs</a:t>
            </a:r>
            <a:r>
              <a:rPr lang="es-MX" sz="1600" b="1" dirty="0" smtClean="0">
                <a:solidFill>
                  <a:schemeClr val="accent4">
                    <a:lumMod val="50000"/>
                  </a:schemeClr>
                </a:solidFill>
              </a:rPr>
              <a:t> interesados en alineación y evaluación en Consultoría a empresas Rurales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39239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9 Imagen" descr="logo CECS 2011.jpg"/>
          <p:cNvPicPr>
            <a:picLocks noChangeAspect="1"/>
          </p:cNvPicPr>
          <p:nvPr/>
        </p:nvPicPr>
        <p:blipFill>
          <a:blip r:embed="rId2" cstate="print"/>
          <a:srcRect l="7198" t="10922" r="4066" b="14474"/>
          <a:stretch>
            <a:fillRect/>
          </a:stretch>
        </p:blipFill>
        <p:spPr bwMode="auto">
          <a:xfrm>
            <a:off x="7308850" y="188913"/>
            <a:ext cx="16033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Rectángulo"/>
          <p:cNvSpPr/>
          <p:nvPr/>
        </p:nvSpPr>
        <p:spPr>
          <a:xfrm>
            <a:off x="1331640" y="3933056"/>
            <a:ext cx="10438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100" dirty="0" smtClean="0">
                <a:solidFill>
                  <a:schemeClr val="bg1"/>
                </a:solidFill>
                <a:latin typeface="Calibri"/>
              </a:rPr>
              <a:t>65,543,083.00 </a:t>
            </a:r>
            <a:endParaRPr lang="es-MX" sz="1100" dirty="0">
              <a:solidFill>
                <a:schemeClr val="bg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67544" y="2060848"/>
            <a:ext cx="82809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300000"/>
              </a:lnSpc>
              <a:buFont typeface="Wingdings" pitchFamily="2" charset="2"/>
              <a:buChar char="q"/>
            </a:pPr>
            <a:r>
              <a:rPr lang="es-MX" sz="1600" b="1" dirty="0" smtClean="0">
                <a:solidFill>
                  <a:schemeClr val="accent4">
                    <a:lumMod val="50000"/>
                  </a:schemeClr>
                </a:solidFill>
              </a:rPr>
              <a:t>Se hicieron recomendaciones de cambio de Estrategia al ejecutor del Gasto</a:t>
            </a:r>
          </a:p>
          <a:p>
            <a:pPr marL="285750" indent="-285750">
              <a:lnSpc>
                <a:spcPct val="300000"/>
              </a:lnSpc>
              <a:buFont typeface="Wingdings" pitchFamily="2" charset="2"/>
              <a:buChar char="q"/>
            </a:pPr>
            <a:r>
              <a:rPr lang="es-MX" sz="1600" b="1" dirty="0" smtClean="0">
                <a:solidFill>
                  <a:schemeClr val="accent4">
                    <a:lumMod val="50000"/>
                  </a:schemeClr>
                </a:solidFill>
              </a:rPr>
              <a:t>Se hicieron recomendaciones de Cancelación de Servicios</a:t>
            </a:r>
          </a:p>
          <a:p>
            <a:pPr marL="285750" indent="-285750">
              <a:lnSpc>
                <a:spcPct val="300000"/>
              </a:lnSpc>
              <a:buFont typeface="Wingdings" pitchFamily="2" charset="2"/>
              <a:buChar char="q"/>
            </a:pPr>
            <a:r>
              <a:rPr lang="es-MX" sz="1600" b="1" dirty="0" smtClean="0">
                <a:solidFill>
                  <a:schemeClr val="accent4">
                    <a:lumMod val="50000"/>
                  </a:schemeClr>
                </a:solidFill>
              </a:rPr>
              <a:t>Se notificó avance por PSP</a:t>
            </a:r>
          </a:p>
          <a:p>
            <a:pPr marL="285750" indent="-285750">
              <a:lnSpc>
                <a:spcPct val="300000"/>
              </a:lnSpc>
              <a:buFont typeface="Wingdings" pitchFamily="2" charset="2"/>
              <a:buChar char="q"/>
            </a:pPr>
            <a:r>
              <a:rPr lang="es-MX" sz="1600" b="1" dirty="0" smtClean="0">
                <a:solidFill>
                  <a:schemeClr val="accent4">
                    <a:lumMod val="50000"/>
                  </a:schemeClr>
                </a:solidFill>
              </a:rPr>
              <a:t>La capitación se está dando conforme a lo estipulado en el Plan de capacitación</a:t>
            </a:r>
            <a:endParaRPr lang="es-MX" sz="1600" dirty="0"/>
          </a:p>
        </p:txBody>
      </p:sp>
      <p:sp>
        <p:nvSpPr>
          <p:cNvPr id="7" name="6 Rectángulo"/>
          <p:cNvSpPr/>
          <p:nvPr/>
        </p:nvSpPr>
        <p:spPr>
          <a:xfrm>
            <a:off x="426559" y="1177423"/>
            <a:ext cx="6240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 smtClean="0">
                <a:solidFill>
                  <a:srgbClr val="660066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Generalidades y Recomendaciones</a:t>
            </a:r>
            <a:endParaRPr lang="es-MX" sz="2800" dirty="0">
              <a:solidFill>
                <a:srgbClr val="660066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66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8 CuadroTexto"/>
          <p:cNvSpPr txBox="1">
            <a:spLocks noChangeArrowheads="1"/>
          </p:cNvSpPr>
          <p:nvPr/>
        </p:nvSpPr>
        <p:spPr bwMode="auto">
          <a:xfrm>
            <a:off x="971600" y="1556792"/>
            <a:ext cx="7056784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es-MX" sz="1600" b="1" dirty="0"/>
          </a:p>
          <a:p>
            <a:pPr algn="ctr"/>
            <a:r>
              <a:rPr lang="es-MX" sz="1600" b="1" dirty="0" smtClean="0"/>
              <a:t>Dr</a:t>
            </a:r>
            <a:r>
              <a:rPr lang="es-MX" sz="1600" b="1" dirty="0"/>
              <a:t>. Eduardo Santellano </a:t>
            </a:r>
            <a:r>
              <a:rPr lang="es-MX" sz="1600" b="1" dirty="0" smtClean="0"/>
              <a:t>Estrada</a:t>
            </a:r>
          </a:p>
          <a:p>
            <a:pPr algn="ctr"/>
            <a:r>
              <a:rPr lang="es-MX" sz="1600" b="1" dirty="0" smtClean="0">
                <a:solidFill>
                  <a:srgbClr val="660066"/>
                </a:solidFill>
              </a:rPr>
              <a:t>TITULAR</a:t>
            </a:r>
          </a:p>
          <a:p>
            <a:pPr algn="ctr"/>
            <a:endParaRPr lang="es-MX" sz="1600" b="1" dirty="0"/>
          </a:p>
          <a:p>
            <a:pPr algn="ctr"/>
            <a:r>
              <a:rPr lang="es-MX" sz="1600" b="1" dirty="0" smtClean="0"/>
              <a:t>Dr. Mario Edgar Esparza Vela</a:t>
            </a:r>
          </a:p>
          <a:p>
            <a:pPr algn="ctr"/>
            <a:r>
              <a:rPr lang="es-MX" sz="1600" b="1" dirty="0">
                <a:solidFill>
                  <a:srgbClr val="660066"/>
                </a:solidFill>
              </a:rPr>
              <a:t>COORDINADOR </a:t>
            </a:r>
            <a:r>
              <a:rPr lang="es-MX" sz="1600" b="1" dirty="0" smtClean="0">
                <a:solidFill>
                  <a:srgbClr val="660066"/>
                </a:solidFill>
              </a:rPr>
              <a:t>OPERATIVO</a:t>
            </a:r>
          </a:p>
          <a:p>
            <a:pPr algn="ctr"/>
            <a:endParaRPr lang="es-MX" sz="1600" b="1" dirty="0">
              <a:solidFill>
                <a:srgbClr val="660066"/>
              </a:solidFill>
            </a:endParaRPr>
          </a:p>
          <a:p>
            <a:pPr algn="ctr"/>
            <a:r>
              <a:rPr lang="es-MX" sz="1600" b="1" dirty="0" smtClean="0"/>
              <a:t>M.C. Jorge </a:t>
            </a:r>
            <a:r>
              <a:rPr lang="es-MX" sz="1600" b="1" dirty="0" err="1" smtClean="0"/>
              <a:t>Damaso</a:t>
            </a:r>
            <a:r>
              <a:rPr lang="es-MX" sz="1600" b="1" dirty="0" smtClean="0"/>
              <a:t> González Ortiz</a:t>
            </a:r>
          </a:p>
          <a:p>
            <a:pPr algn="ctr"/>
            <a:r>
              <a:rPr lang="es-ES" sz="1600" b="1" dirty="0" err="1" smtClean="0"/>
              <a:t>D.Ph.</a:t>
            </a:r>
            <a:r>
              <a:rPr lang="es-ES" sz="1600" b="1" dirty="0" smtClean="0"/>
              <a:t> Agustín Corral Luna</a:t>
            </a:r>
          </a:p>
          <a:p>
            <a:pPr algn="ctr"/>
            <a:r>
              <a:rPr lang="es-ES" sz="1600" b="1" dirty="0" smtClean="0"/>
              <a:t>Lic. Edith Julieta Hernández González</a:t>
            </a:r>
          </a:p>
          <a:p>
            <a:pPr algn="ctr"/>
            <a:r>
              <a:rPr lang="es-ES" sz="1600" b="1" dirty="0" smtClean="0">
                <a:solidFill>
                  <a:srgbClr val="660066"/>
                </a:solidFill>
              </a:rPr>
              <a:t>COORDINADORES</a:t>
            </a:r>
          </a:p>
          <a:p>
            <a:pPr algn="ctr"/>
            <a:endParaRPr lang="es-ES" sz="1600" b="1" dirty="0" smtClean="0">
              <a:solidFill>
                <a:srgbClr val="660066"/>
              </a:solidFill>
            </a:endParaRPr>
          </a:p>
          <a:p>
            <a:pPr algn="ctr"/>
            <a:r>
              <a:rPr lang="es-ES" sz="1600" b="1" dirty="0" smtClean="0"/>
              <a:t>Ing. Flor Angélica Ríos Gutiérrez </a:t>
            </a:r>
          </a:p>
          <a:p>
            <a:pPr algn="ctr"/>
            <a:r>
              <a:rPr lang="es-ES" sz="1600" b="1" dirty="0" smtClean="0"/>
              <a:t>C.P. Omar Giner Chávez</a:t>
            </a:r>
          </a:p>
          <a:p>
            <a:pPr algn="ctr"/>
            <a:r>
              <a:rPr lang="es-ES" sz="1600" b="1" dirty="0" smtClean="0"/>
              <a:t>Lic. Estela Carrasco Pérez</a:t>
            </a:r>
          </a:p>
          <a:p>
            <a:pPr algn="ctr"/>
            <a:r>
              <a:rPr lang="es-ES" sz="1600" b="1" dirty="0" smtClean="0"/>
              <a:t>Lic. Nancy E. </a:t>
            </a:r>
            <a:r>
              <a:rPr lang="es-ES" sz="1600" b="1" dirty="0" err="1" smtClean="0"/>
              <a:t>Barraza</a:t>
            </a:r>
            <a:r>
              <a:rPr lang="es-ES" sz="1600" b="1" dirty="0" smtClean="0"/>
              <a:t> Rivera</a:t>
            </a:r>
          </a:p>
          <a:p>
            <a:pPr algn="ctr"/>
            <a:r>
              <a:rPr lang="es-MX" sz="1600" b="1" dirty="0" smtClean="0">
                <a:solidFill>
                  <a:srgbClr val="660066"/>
                </a:solidFill>
              </a:rPr>
              <a:t>SOPORTE</a:t>
            </a:r>
          </a:p>
          <a:p>
            <a:pPr algn="ctr"/>
            <a:endParaRPr lang="es-MX" sz="1600" b="1" dirty="0"/>
          </a:p>
          <a:p>
            <a:pPr algn="ctr"/>
            <a:r>
              <a:rPr lang="es-MX" sz="1600" b="1" dirty="0"/>
              <a:t>Tel. 614-434-08-87</a:t>
            </a:r>
          </a:p>
          <a:p>
            <a:pPr algn="ctr"/>
            <a:r>
              <a:rPr lang="es-MX" sz="1600" b="1" dirty="0"/>
              <a:t>Correo electrónico: </a:t>
            </a:r>
            <a:r>
              <a:rPr lang="es-MX" sz="1600" b="1" dirty="0">
                <a:hlinkClick r:id="rId3"/>
              </a:rPr>
              <a:t>ceechihuahua@gmail.com</a:t>
            </a:r>
            <a:r>
              <a:rPr lang="es-MX" sz="1600" b="1" dirty="0"/>
              <a:t> </a:t>
            </a:r>
          </a:p>
        </p:txBody>
      </p:sp>
      <p:pic>
        <p:nvPicPr>
          <p:cNvPr id="3" name="0 Imagen" descr="CECS 20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080" y="5589240"/>
            <a:ext cx="2057400" cy="9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reeform 56"/>
          <p:cNvSpPr>
            <a:spLocks/>
          </p:cNvSpPr>
          <p:nvPr/>
        </p:nvSpPr>
        <p:spPr bwMode="auto">
          <a:xfrm>
            <a:off x="251520" y="260648"/>
            <a:ext cx="2340768" cy="2304256"/>
          </a:xfrm>
          <a:custGeom>
            <a:avLst/>
            <a:gdLst>
              <a:gd name="T0" fmla="*/ 2147483647 w 915"/>
              <a:gd name="T1" fmla="*/ 0 h 1103"/>
              <a:gd name="T2" fmla="*/ 2147483647 w 915"/>
              <a:gd name="T3" fmla="*/ 2147483647 h 1103"/>
              <a:gd name="T4" fmla="*/ 2147483647 w 915"/>
              <a:gd name="T5" fmla="*/ 2147483647 h 1103"/>
              <a:gd name="T6" fmla="*/ 2147483647 w 915"/>
              <a:gd name="T7" fmla="*/ 2147483647 h 1103"/>
              <a:gd name="T8" fmla="*/ 2147483647 w 915"/>
              <a:gd name="T9" fmla="*/ 2147483647 h 1103"/>
              <a:gd name="T10" fmla="*/ 2147483647 w 915"/>
              <a:gd name="T11" fmla="*/ 2147483647 h 1103"/>
              <a:gd name="T12" fmla="*/ 2147483647 w 915"/>
              <a:gd name="T13" fmla="*/ 2147483647 h 1103"/>
              <a:gd name="T14" fmla="*/ 2147483647 w 915"/>
              <a:gd name="T15" fmla="*/ 2147483647 h 1103"/>
              <a:gd name="T16" fmla="*/ 2147483647 w 915"/>
              <a:gd name="T17" fmla="*/ 2147483647 h 1103"/>
              <a:gd name="T18" fmla="*/ 2147483647 w 915"/>
              <a:gd name="T19" fmla="*/ 2147483647 h 1103"/>
              <a:gd name="T20" fmla="*/ 0 w 915"/>
              <a:gd name="T21" fmla="*/ 2147483647 h 1103"/>
              <a:gd name="T22" fmla="*/ 2147483647 w 915"/>
              <a:gd name="T23" fmla="*/ 2147483647 h 1103"/>
              <a:gd name="T24" fmla="*/ 2147483647 w 915"/>
              <a:gd name="T25" fmla="*/ 2147483647 h 1103"/>
              <a:gd name="T26" fmla="*/ 2147483647 w 915"/>
              <a:gd name="T27" fmla="*/ 2147483647 h 1103"/>
              <a:gd name="T28" fmla="*/ 2147483647 w 915"/>
              <a:gd name="T29" fmla="*/ 2147483647 h 1103"/>
              <a:gd name="T30" fmla="*/ 2147483647 w 915"/>
              <a:gd name="T31" fmla="*/ 2147483647 h 1103"/>
              <a:gd name="T32" fmla="*/ 2147483647 w 915"/>
              <a:gd name="T33" fmla="*/ 2147483647 h 1103"/>
              <a:gd name="T34" fmla="*/ 2147483647 w 915"/>
              <a:gd name="T35" fmla="*/ 2147483647 h 1103"/>
              <a:gd name="T36" fmla="*/ 2147483647 w 915"/>
              <a:gd name="T37" fmla="*/ 2147483647 h 1103"/>
              <a:gd name="T38" fmla="*/ 2147483647 w 915"/>
              <a:gd name="T39" fmla="*/ 2147483647 h 1103"/>
              <a:gd name="T40" fmla="*/ 2147483647 w 915"/>
              <a:gd name="T41" fmla="*/ 2147483647 h 1103"/>
              <a:gd name="T42" fmla="*/ 2147483647 w 915"/>
              <a:gd name="T43" fmla="*/ 2147483647 h 1103"/>
              <a:gd name="T44" fmla="*/ 2147483647 w 915"/>
              <a:gd name="T45" fmla="*/ 2147483647 h 1103"/>
              <a:gd name="T46" fmla="*/ 2147483647 w 915"/>
              <a:gd name="T47" fmla="*/ 2147483647 h 1103"/>
              <a:gd name="T48" fmla="*/ 2147483647 w 915"/>
              <a:gd name="T49" fmla="*/ 2147483647 h 1103"/>
              <a:gd name="T50" fmla="*/ 2147483647 w 915"/>
              <a:gd name="T51" fmla="*/ 2147483647 h 1103"/>
              <a:gd name="T52" fmla="*/ 2147483647 w 915"/>
              <a:gd name="T53" fmla="*/ 2147483647 h 1103"/>
              <a:gd name="T54" fmla="*/ 2147483647 w 915"/>
              <a:gd name="T55" fmla="*/ 2147483647 h 1103"/>
              <a:gd name="T56" fmla="*/ 2147483647 w 915"/>
              <a:gd name="T57" fmla="*/ 2147483647 h 1103"/>
              <a:gd name="T58" fmla="*/ 2147483647 w 915"/>
              <a:gd name="T59" fmla="*/ 2147483647 h 1103"/>
              <a:gd name="T60" fmla="*/ 2147483647 w 915"/>
              <a:gd name="T61" fmla="*/ 2147483647 h 1103"/>
              <a:gd name="T62" fmla="*/ 2147483647 w 915"/>
              <a:gd name="T63" fmla="*/ 2147483647 h 1103"/>
              <a:gd name="T64" fmla="*/ 2147483647 w 915"/>
              <a:gd name="T65" fmla="*/ 2147483647 h 1103"/>
              <a:gd name="T66" fmla="*/ 2147483647 w 915"/>
              <a:gd name="T67" fmla="*/ 2147483647 h 1103"/>
              <a:gd name="T68" fmla="*/ 2147483647 w 915"/>
              <a:gd name="T69" fmla="*/ 2147483647 h 1103"/>
              <a:gd name="T70" fmla="*/ 2147483647 w 915"/>
              <a:gd name="T71" fmla="*/ 2147483647 h 1103"/>
              <a:gd name="T72" fmla="*/ 2147483647 w 915"/>
              <a:gd name="T73" fmla="*/ 2147483647 h 1103"/>
              <a:gd name="T74" fmla="*/ 2147483647 w 915"/>
              <a:gd name="T75" fmla="*/ 2147483647 h 1103"/>
              <a:gd name="T76" fmla="*/ 2147483647 w 915"/>
              <a:gd name="T77" fmla="*/ 2147483647 h 1103"/>
              <a:gd name="T78" fmla="*/ 2147483647 w 915"/>
              <a:gd name="T79" fmla="*/ 2147483647 h 1103"/>
              <a:gd name="T80" fmla="*/ 2147483647 w 915"/>
              <a:gd name="T81" fmla="*/ 2147483647 h 1103"/>
              <a:gd name="T82" fmla="*/ 2147483647 w 915"/>
              <a:gd name="T83" fmla="*/ 2147483647 h 1103"/>
              <a:gd name="T84" fmla="*/ 2147483647 w 915"/>
              <a:gd name="T85" fmla="*/ 2147483647 h 1103"/>
              <a:gd name="T86" fmla="*/ 2147483647 w 915"/>
              <a:gd name="T87" fmla="*/ 2147483647 h 1103"/>
              <a:gd name="T88" fmla="*/ 2147483647 w 915"/>
              <a:gd name="T89" fmla="*/ 2147483647 h 1103"/>
              <a:gd name="T90" fmla="*/ 2147483647 w 915"/>
              <a:gd name="T91" fmla="*/ 2147483647 h 1103"/>
              <a:gd name="T92" fmla="*/ 2147483647 w 915"/>
              <a:gd name="T93" fmla="*/ 2147483647 h 1103"/>
              <a:gd name="T94" fmla="*/ 2147483647 w 915"/>
              <a:gd name="T95" fmla="*/ 2147483647 h 1103"/>
              <a:gd name="T96" fmla="*/ 2147483647 w 915"/>
              <a:gd name="T97" fmla="*/ 2147483647 h 1103"/>
              <a:gd name="T98" fmla="*/ 2147483647 w 915"/>
              <a:gd name="T99" fmla="*/ 2147483647 h 1103"/>
              <a:gd name="T100" fmla="*/ 2147483647 w 915"/>
              <a:gd name="T101" fmla="*/ 2147483647 h 1103"/>
              <a:gd name="T102" fmla="*/ 2147483647 w 915"/>
              <a:gd name="T103" fmla="*/ 2147483647 h 1103"/>
              <a:gd name="T104" fmla="*/ 2147483647 w 915"/>
              <a:gd name="T105" fmla="*/ 2147483647 h 1103"/>
              <a:gd name="T106" fmla="*/ 2147483647 w 915"/>
              <a:gd name="T107" fmla="*/ 2147483647 h 110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15"/>
              <a:gd name="T163" fmla="*/ 0 h 1103"/>
              <a:gd name="T164" fmla="*/ 915 w 915"/>
              <a:gd name="T165" fmla="*/ 1103 h 110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15" h="1103">
                <a:moveTo>
                  <a:pt x="423" y="14"/>
                </a:moveTo>
                <a:lnTo>
                  <a:pt x="312" y="7"/>
                </a:lnTo>
                <a:lnTo>
                  <a:pt x="176" y="0"/>
                </a:lnTo>
                <a:lnTo>
                  <a:pt x="171" y="78"/>
                </a:lnTo>
                <a:lnTo>
                  <a:pt x="75" y="74"/>
                </a:lnTo>
                <a:lnTo>
                  <a:pt x="63" y="95"/>
                </a:lnTo>
                <a:lnTo>
                  <a:pt x="68" y="90"/>
                </a:lnTo>
                <a:lnTo>
                  <a:pt x="75" y="121"/>
                </a:lnTo>
                <a:lnTo>
                  <a:pt x="83" y="195"/>
                </a:lnTo>
                <a:lnTo>
                  <a:pt x="101" y="238"/>
                </a:lnTo>
                <a:lnTo>
                  <a:pt x="106" y="293"/>
                </a:lnTo>
                <a:lnTo>
                  <a:pt x="93" y="417"/>
                </a:lnTo>
                <a:lnTo>
                  <a:pt x="78" y="417"/>
                </a:lnTo>
                <a:lnTo>
                  <a:pt x="83" y="438"/>
                </a:lnTo>
                <a:lnTo>
                  <a:pt x="85" y="476"/>
                </a:lnTo>
                <a:lnTo>
                  <a:pt x="93" y="514"/>
                </a:lnTo>
                <a:lnTo>
                  <a:pt x="90" y="529"/>
                </a:lnTo>
                <a:lnTo>
                  <a:pt x="83" y="550"/>
                </a:lnTo>
                <a:lnTo>
                  <a:pt x="85" y="567"/>
                </a:lnTo>
                <a:lnTo>
                  <a:pt x="85" y="581"/>
                </a:lnTo>
                <a:lnTo>
                  <a:pt x="85" y="593"/>
                </a:lnTo>
                <a:lnTo>
                  <a:pt x="93" y="605"/>
                </a:lnTo>
                <a:lnTo>
                  <a:pt x="93" y="612"/>
                </a:lnTo>
                <a:lnTo>
                  <a:pt x="78" y="624"/>
                </a:lnTo>
                <a:lnTo>
                  <a:pt x="60" y="615"/>
                </a:lnTo>
                <a:lnTo>
                  <a:pt x="48" y="612"/>
                </a:lnTo>
                <a:lnTo>
                  <a:pt x="30" y="612"/>
                </a:lnTo>
                <a:lnTo>
                  <a:pt x="25" y="612"/>
                </a:lnTo>
                <a:lnTo>
                  <a:pt x="17" y="610"/>
                </a:lnTo>
                <a:lnTo>
                  <a:pt x="15" y="605"/>
                </a:lnTo>
                <a:lnTo>
                  <a:pt x="10" y="610"/>
                </a:lnTo>
                <a:lnTo>
                  <a:pt x="2" y="615"/>
                </a:lnTo>
                <a:lnTo>
                  <a:pt x="0" y="619"/>
                </a:lnTo>
                <a:lnTo>
                  <a:pt x="0" y="624"/>
                </a:lnTo>
                <a:lnTo>
                  <a:pt x="0" y="634"/>
                </a:lnTo>
                <a:lnTo>
                  <a:pt x="10" y="648"/>
                </a:lnTo>
                <a:lnTo>
                  <a:pt x="10" y="657"/>
                </a:lnTo>
                <a:lnTo>
                  <a:pt x="10" y="662"/>
                </a:lnTo>
                <a:lnTo>
                  <a:pt x="17" y="662"/>
                </a:lnTo>
                <a:lnTo>
                  <a:pt x="25" y="665"/>
                </a:lnTo>
                <a:lnTo>
                  <a:pt x="25" y="677"/>
                </a:lnTo>
                <a:lnTo>
                  <a:pt x="37" y="698"/>
                </a:lnTo>
                <a:lnTo>
                  <a:pt x="53" y="719"/>
                </a:lnTo>
                <a:lnTo>
                  <a:pt x="53" y="731"/>
                </a:lnTo>
                <a:lnTo>
                  <a:pt x="55" y="736"/>
                </a:lnTo>
                <a:lnTo>
                  <a:pt x="63" y="743"/>
                </a:lnTo>
                <a:lnTo>
                  <a:pt x="68" y="762"/>
                </a:lnTo>
                <a:lnTo>
                  <a:pt x="78" y="781"/>
                </a:lnTo>
                <a:lnTo>
                  <a:pt x="68" y="791"/>
                </a:lnTo>
                <a:lnTo>
                  <a:pt x="60" y="798"/>
                </a:lnTo>
                <a:lnTo>
                  <a:pt x="60" y="803"/>
                </a:lnTo>
                <a:lnTo>
                  <a:pt x="60" y="812"/>
                </a:lnTo>
                <a:lnTo>
                  <a:pt x="63" y="824"/>
                </a:lnTo>
                <a:lnTo>
                  <a:pt x="75" y="834"/>
                </a:lnTo>
                <a:lnTo>
                  <a:pt x="83" y="841"/>
                </a:lnTo>
                <a:lnTo>
                  <a:pt x="101" y="831"/>
                </a:lnTo>
                <a:lnTo>
                  <a:pt x="106" y="834"/>
                </a:lnTo>
                <a:lnTo>
                  <a:pt x="108" y="834"/>
                </a:lnTo>
                <a:lnTo>
                  <a:pt x="116" y="834"/>
                </a:lnTo>
                <a:lnTo>
                  <a:pt x="121" y="834"/>
                </a:lnTo>
                <a:lnTo>
                  <a:pt x="131" y="841"/>
                </a:lnTo>
                <a:lnTo>
                  <a:pt x="143" y="848"/>
                </a:lnTo>
                <a:lnTo>
                  <a:pt x="154" y="860"/>
                </a:lnTo>
                <a:lnTo>
                  <a:pt x="154" y="870"/>
                </a:lnTo>
                <a:lnTo>
                  <a:pt x="159" y="884"/>
                </a:lnTo>
                <a:lnTo>
                  <a:pt x="161" y="905"/>
                </a:lnTo>
                <a:lnTo>
                  <a:pt x="171" y="922"/>
                </a:lnTo>
                <a:lnTo>
                  <a:pt x="176" y="955"/>
                </a:lnTo>
                <a:lnTo>
                  <a:pt x="176" y="970"/>
                </a:lnTo>
                <a:lnTo>
                  <a:pt x="179" y="993"/>
                </a:lnTo>
                <a:lnTo>
                  <a:pt x="186" y="996"/>
                </a:lnTo>
                <a:lnTo>
                  <a:pt x="186" y="998"/>
                </a:lnTo>
                <a:lnTo>
                  <a:pt x="191" y="1005"/>
                </a:lnTo>
                <a:lnTo>
                  <a:pt x="199" y="1005"/>
                </a:lnTo>
                <a:lnTo>
                  <a:pt x="217" y="1010"/>
                </a:lnTo>
                <a:lnTo>
                  <a:pt x="229" y="1013"/>
                </a:lnTo>
                <a:lnTo>
                  <a:pt x="239" y="1013"/>
                </a:lnTo>
                <a:lnTo>
                  <a:pt x="244" y="1015"/>
                </a:lnTo>
                <a:lnTo>
                  <a:pt x="247" y="1024"/>
                </a:lnTo>
                <a:lnTo>
                  <a:pt x="252" y="1044"/>
                </a:lnTo>
                <a:lnTo>
                  <a:pt x="254" y="1048"/>
                </a:lnTo>
                <a:lnTo>
                  <a:pt x="262" y="1053"/>
                </a:lnTo>
                <a:lnTo>
                  <a:pt x="277" y="1075"/>
                </a:lnTo>
                <a:lnTo>
                  <a:pt x="285" y="1084"/>
                </a:lnTo>
                <a:lnTo>
                  <a:pt x="285" y="1101"/>
                </a:lnTo>
                <a:lnTo>
                  <a:pt x="312" y="1101"/>
                </a:lnTo>
                <a:lnTo>
                  <a:pt x="323" y="1101"/>
                </a:lnTo>
                <a:lnTo>
                  <a:pt x="330" y="1103"/>
                </a:lnTo>
                <a:lnTo>
                  <a:pt x="338" y="1103"/>
                </a:lnTo>
                <a:lnTo>
                  <a:pt x="355" y="1098"/>
                </a:lnTo>
                <a:lnTo>
                  <a:pt x="370" y="1089"/>
                </a:lnTo>
                <a:lnTo>
                  <a:pt x="375" y="1041"/>
                </a:lnTo>
                <a:lnTo>
                  <a:pt x="378" y="1036"/>
                </a:lnTo>
                <a:lnTo>
                  <a:pt x="391" y="1027"/>
                </a:lnTo>
                <a:lnTo>
                  <a:pt x="393" y="1022"/>
                </a:lnTo>
                <a:lnTo>
                  <a:pt x="393" y="1013"/>
                </a:lnTo>
                <a:lnTo>
                  <a:pt x="391" y="993"/>
                </a:lnTo>
                <a:lnTo>
                  <a:pt x="391" y="982"/>
                </a:lnTo>
                <a:lnTo>
                  <a:pt x="393" y="979"/>
                </a:lnTo>
                <a:lnTo>
                  <a:pt x="406" y="979"/>
                </a:lnTo>
                <a:lnTo>
                  <a:pt x="416" y="979"/>
                </a:lnTo>
                <a:lnTo>
                  <a:pt x="428" y="977"/>
                </a:lnTo>
                <a:lnTo>
                  <a:pt x="428" y="963"/>
                </a:lnTo>
                <a:lnTo>
                  <a:pt x="428" y="939"/>
                </a:lnTo>
                <a:lnTo>
                  <a:pt x="436" y="924"/>
                </a:lnTo>
                <a:lnTo>
                  <a:pt x="444" y="917"/>
                </a:lnTo>
                <a:lnTo>
                  <a:pt x="444" y="922"/>
                </a:lnTo>
                <a:lnTo>
                  <a:pt x="454" y="922"/>
                </a:lnTo>
                <a:lnTo>
                  <a:pt x="459" y="908"/>
                </a:lnTo>
                <a:lnTo>
                  <a:pt x="461" y="905"/>
                </a:lnTo>
                <a:lnTo>
                  <a:pt x="474" y="908"/>
                </a:lnTo>
                <a:lnTo>
                  <a:pt x="489" y="924"/>
                </a:lnTo>
                <a:lnTo>
                  <a:pt x="492" y="927"/>
                </a:lnTo>
                <a:lnTo>
                  <a:pt x="512" y="939"/>
                </a:lnTo>
                <a:lnTo>
                  <a:pt x="519" y="941"/>
                </a:lnTo>
                <a:lnTo>
                  <a:pt x="527" y="943"/>
                </a:lnTo>
                <a:lnTo>
                  <a:pt x="552" y="970"/>
                </a:lnTo>
                <a:lnTo>
                  <a:pt x="560" y="977"/>
                </a:lnTo>
                <a:lnTo>
                  <a:pt x="575" y="982"/>
                </a:lnTo>
                <a:lnTo>
                  <a:pt x="577" y="979"/>
                </a:lnTo>
                <a:lnTo>
                  <a:pt x="585" y="974"/>
                </a:lnTo>
                <a:lnTo>
                  <a:pt x="590" y="974"/>
                </a:lnTo>
                <a:lnTo>
                  <a:pt x="600" y="970"/>
                </a:lnTo>
                <a:lnTo>
                  <a:pt x="608" y="974"/>
                </a:lnTo>
                <a:lnTo>
                  <a:pt x="615" y="982"/>
                </a:lnTo>
                <a:lnTo>
                  <a:pt x="638" y="974"/>
                </a:lnTo>
                <a:lnTo>
                  <a:pt x="645" y="974"/>
                </a:lnTo>
                <a:lnTo>
                  <a:pt x="668" y="982"/>
                </a:lnTo>
                <a:lnTo>
                  <a:pt x="673" y="982"/>
                </a:lnTo>
                <a:lnTo>
                  <a:pt x="681" y="998"/>
                </a:lnTo>
                <a:lnTo>
                  <a:pt x="696" y="1001"/>
                </a:lnTo>
                <a:lnTo>
                  <a:pt x="716" y="974"/>
                </a:lnTo>
                <a:lnTo>
                  <a:pt x="729" y="955"/>
                </a:lnTo>
                <a:lnTo>
                  <a:pt x="746" y="939"/>
                </a:lnTo>
                <a:lnTo>
                  <a:pt x="777" y="936"/>
                </a:lnTo>
                <a:lnTo>
                  <a:pt x="789" y="941"/>
                </a:lnTo>
                <a:lnTo>
                  <a:pt x="830" y="953"/>
                </a:lnTo>
                <a:lnTo>
                  <a:pt x="827" y="924"/>
                </a:lnTo>
                <a:lnTo>
                  <a:pt x="792" y="784"/>
                </a:lnTo>
                <a:lnTo>
                  <a:pt x="789" y="743"/>
                </a:lnTo>
                <a:lnTo>
                  <a:pt x="915" y="526"/>
                </a:lnTo>
                <a:lnTo>
                  <a:pt x="880" y="517"/>
                </a:lnTo>
                <a:lnTo>
                  <a:pt x="860" y="498"/>
                </a:lnTo>
                <a:lnTo>
                  <a:pt x="822" y="481"/>
                </a:lnTo>
                <a:lnTo>
                  <a:pt x="819" y="469"/>
                </a:lnTo>
                <a:lnTo>
                  <a:pt x="789" y="464"/>
                </a:lnTo>
                <a:lnTo>
                  <a:pt x="769" y="453"/>
                </a:lnTo>
                <a:lnTo>
                  <a:pt x="751" y="431"/>
                </a:lnTo>
                <a:lnTo>
                  <a:pt x="716" y="402"/>
                </a:lnTo>
                <a:lnTo>
                  <a:pt x="688" y="341"/>
                </a:lnTo>
                <a:lnTo>
                  <a:pt x="683" y="293"/>
                </a:lnTo>
                <a:lnTo>
                  <a:pt x="661" y="243"/>
                </a:lnTo>
                <a:lnTo>
                  <a:pt x="645" y="224"/>
                </a:lnTo>
                <a:lnTo>
                  <a:pt x="645" y="219"/>
                </a:lnTo>
                <a:lnTo>
                  <a:pt x="590" y="183"/>
                </a:lnTo>
                <a:lnTo>
                  <a:pt x="555" y="140"/>
                </a:lnTo>
                <a:lnTo>
                  <a:pt x="532" y="124"/>
                </a:lnTo>
                <a:lnTo>
                  <a:pt x="499" y="86"/>
                </a:lnTo>
                <a:lnTo>
                  <a:pt x="481" y="78"/>
                </a:lnTo>
                <a:lnTo>
                  <a:pt x="466" y="64"/>
                </a:lnTo>
                <a:lnTo>
                  <a:pt x="444" y="19"/>
                </a:lnTo>
                <a:lnTo>
                  <a:pt x="428" y="16"/>
                </a:lnTo>
                <a:lnTo>
                  <a:pt x="423" y="14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  <a:ln w="3175">
            <a:noFill/>
            <a:prstDash val="solid"/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sp>
      <p:sp>
        <p:nvSpPr>
          <p:cNvPr id="5" name="Freeform 56"/>
          <p:cNvSpPr>
            <a:spLocks/>
          </p:cNvSpPr>
          <p:nvPr/>
        </p:nvSpPr>
        <p:spPr bwMode="auto">
          <a:xfrm>
            <a:off x="6516216" y="260648"/>
            <a:ext cx="2340768" cy="2304256"/>
          </a:xfrm>
          <a:custGeom>
            <a:avLst/>
            <a:gdLst>
              <a:gd name="T0" fmla="*/ 2147483647 w 915"/>
              <a:gd name="T1" fmla="*/ 0 h 1103"/>
              <a:gd name="T2" fmla="*/ 2147483647 w 915"/>
              <a:gd name="T3" fmla="*/ 2147483647 h 1103"/>
              <a:gd name="T4" fmla="*/ 2147483647 w 915"/>
              <a:gd name="T5" fmla="*/ 2147483647 h 1103"/>
              <a:gd name="T6" fmla="*/ 2147483647 w 915"/>
              <a:gd name="T7" fmla="*/ 2147483647 h 1103"/>
              <a:gd name="T8" fmla="*/ 2147483647 w 915"/>
              <a:gd name="T9" fmla="*/ 2147483647 h 1103"/>
              <a:gd name="T10" fmla="*/ 2147483647 w 915"/>
              <a:gd name="T11" fmla="*/ 2147483647 h 1103"/>
              <a:gd name="T12" fmla="*/ 2147483647 w 915"/>
              <a:gd name="T13" fmla="*/ 2147483647 h 1103"/>
              <a:gd name="T14" fmla="*/ 2147483647 w 915"/>
              <a:gd name="T15" fmla="*/ 2147483647 h 1103"/>
              <a:gd name="T16" fmla="*/ 2147483647 w 915"/>
              <a:gd name="T17" fmla="*/ 2147483647 h 1103"/>
              <a:gd name="T18" fmla="*/ 2147483647 w 915"/>
              <a:gd name="T19" fmla="*/ 2147483647 h 1103"/>
              <a:gd name="T20" fmla="*/ 0 w 915"/>
              <a:gd name="T21" fmla="*/ 2147483647 h 1103"/>
              <a:gd name="T22" fmla="*/ 2147483647 w 915"/>
              <a:gd name="T23" fmla="*/ 2147483647 h 1103"/>
              <a:gd name="T24" fmla="*/ 2147483647 w 915"/>
              <a:gd name="T25" fmla="*/ 2147483647 h 1103"/>
              <a:gd name="T26" fmla="*/ 2147483647 w 915"/>
              <a:gd name="T27" fmla="*/ 2147483647 h 1103"/>
              <a:gd name="T28" fmla="*/ 2147483647 w 915"/>
              <a:gd name="T29" fmla="*/ 2147483647 h 1103"/>
              <a:gd name="T30" fmla="*/ 2147483647 w 915"/>
              <a:gd name="T31" fmla="*/ 2147483647 h 1103"/>
              <a:gd name="T32" fmla="*/ 2147483647 w 915"/>
              <a:gd name="T33" fmla="*/ 2147483647 h 1103"/>
              <a:gd name="T34" fmla="*/ 2147483647 w 915"/>
              <a:gd name="T35" fmla="*/ 2147483647 h 1103"/>
              <a:gd name="T36" fmla="*/ 2147483647 w 915"/>
              <a:gd name="T37" fmla="*/ 2147483647 h 1103"/>
              <a:gd name="T38" fmla="*/ 2147483647 w 915"/>
              <a:gd name="T39" fmla="*/ 2147483647 h 1103"/>
              <a:gd name="T40" fmla="*/ 2147483647 w 915"/>
              <a:gd name="T41" fmla="*/ 2147483647 h 1103"/>
              <a:gd name="T42" fmla="*/ 2147483647 w 915"/>
              <a:gd name="T43" fmla="*/ 2147483647 h 1103"/>
              <a:gd name="T44" fmla="*/ 2147483647 w 915"/>
              <a:gd name="T45" fmla="*/ 2147483647 h 1103"/>
              <a:gd name="T46" fmla="*/ 2147483647 w 915"/>
              <a:gd name="T47" fmla="*/ 2147483647 h 1103"/>
              <a:gd name="T48" fmla="*/ 2147483647 w 915"/>
              <a:gd name="T49" fmla="*/ 2147483647 h 1103"/>
              <a:gd name="T50" fmla="*/ 2147483647 w 915"/>
              <a:gd name="T51" fmla="*/ 2147483647 h 1103"/>
              <a:gd name="T52" fmla="*/ 2147483647 w 915"/>
              <a:gd name="T53" fmla="*/ 2147483647 h 1103"/>
              <a:gd name="T54" fmla="*/ 2147483647 w 915"/>
              <a:gd name="T55" fmla="*/ 2147483647 h 1103"/>
              <a:gd name="T56" fmla="*/ 2147483647 w 915"/>
              <a:gd name="T57" fmla="*/ 2147483647 h 1103"/>
              <a:gd name="T58" fmla="*/ 2147483647 w 915"/>
              <a:gd name="T59" fmla="*/ 2147483647 h 1103"/>
              <a:gd name="T60" fmla="*/ 2147483647 w 915"/>
              <a:gd name="T61" fmla="*/ 2147483647 h 1103"/>
              <a:gd name="T62" fmla="*/ 2147483647 w 915"/>
              <a:gd name="T63" fmla="*/ 2147483647 h 1103"/>
              <a:gd name="T64" fmla="*/ 2147483647 w 915"/>
              <a:gd name="T65" fmla="*/ 2147483647 h 1103"/>
              <a:gd name="T66" fmla="*/ 2147483647 w 915"/>
              <a:gd name="T67" fmla="*/ 2147483647 h 1103"/>
              <a:gd name="T68" fmla="*/ 2147483647 w 915"/>
              <a:gd name="T69" fmla="*/ 2147483647 h 1103"/>
              <a:gd name="T70" fmla="*/ 2147483647 w 915"/>
              <a:gd name="T71" fmla="*/ 2147483647 h 1103"/>
              <a:gd name="T72" fmla="*/ 2147483647 w 915"/>
              <a:gd name="T73" fmla="*/ 2147483647 h 1103"/>
              <a:gd name="T74" fmla="*/ 2147483647 w 915"/>
              <a:gd name="T75" fmla="*/ 2147483647 h 1103"/>
              <a:gd name="T76" fmla="*/ 2147483647 w 915"/>
              <a:gd name="T77" fmla="*/ 2147483647 h 1103"/>
              <a:gd name="T78" fmla="*/ 2147483647 w 915"/>
              <a:gd name="T79" fmla="*/ 2147483647 h 1103"/>
              <a:gd name="T80" fmla="*/ 2147483647 w 915"/>
              <a:gd name="T81" fmla="*/ 2147483647 h 1103"/>
              <a:gd name="T82" fmla="*/ 2147483647 w 915"/>
              <a:gd name="T83" fmla="*/ 2147483647 h 1103"/>
              <a:gd name="T84" fmla="*/ 2147483647 w 915"/>
              <a:gd name="T85" fmla="*/ 2147483647 h 1103"/>
              <a:gd name="T86" fmla="*/ 2147483647 w 915"/>
              <a:gd name="T87" fmla="*/ 2147483647 h 1103"/>
              <a:gd name="T88" fmla="*/ 2147483647 w 915"/>
              <a:gd name="T89" fmla="*/ 2147483647 h 1103"/>
              <a:gd name="T90" fmla="*/ 2147483647 w 915"/>
              <a:gd name="T91" fmla="*/ 2147483647 h 1103"/>
              <a:gd name="T92" fmla="*/ 2147483647 w 915"/>
              <a:gd name="T93" fmla="*/ 2147483647 h 1103"/>
              <a:gd name="T94" fmla="*/ 2147483647 w 915"/>
              <a:gd name="T95" fmla="*/ 2147483647 h 1103"/>
              <a:gd name="T96" fmla="*/ 2147483647 w 915"/>
              <a:gd name="T97" fmla="*/ 2147483647 h 1103"/>
              <a:gd name="T98" fmla="*/ 2147483647 w 915"/>
              <a:gd name="T99" fmla="*/ 2147483647 h 1103"/>
              <a:gd name="T100" fmla="*/ 2147483647 w 915"/>
              <a:gd name="T101" fmla="*/ 2147483647 h 1103"/>
              <a:gd name="T102" fmla="*/ 2147483647 w 915"/>
              <a:gd name="T103" fmla="*/ 2147483647 h 1103"/>
              <a:gd name="T104" fmla="*/ 2147483647 w 915"/>
              <a:gd name="T105" fmla="*/ 2147483647 h 1103"/>
              <a:gd name="T106" fmla="*/ 2147483647 w 915"/>
              <a:gd name="T107" fmla="*/ 2147483647 h 110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15"/>
              <a:gd name="T163" fmla="*/ 0 h 1103"/>
              <a:gd name="T164" fmla="*/ 915 w 915"/>
              <a:gd name="T165" fmla="*/ 1103 h 110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15" h="1103">
                <a:moveTo>
                  <a:pt x="423" y="14"/>
                </a:moveTo>
                <a:lnTo>
                  <a:pt x="312" y="7"/>
                </a:lnTo>
                <a:lnTo>
                  <a:pt x="176" y="0"/>
                </a:lnTo>
                <a:lnTo>
                  <a:pt x="171" y="78"/>
                </a:lnTo>
                <a:lnTo>
                  <a:pt x="75" y="74"/>
                </a:lnTo>
                <a:lnTo>
                  <a:pt x="63" y="95"/>
                </a:lnTo>
                <a:lnTo>
                  <a:pt x="68" y="90"/>
                </a:lnTo>
                <a:lnTo>
                  <a:pt x="75" y="121"/>
                </a:lnTo>
                <a:lnTo>
                  <a:pt x="83" y="195"/>
                </a:lnTo>
                <a:lnTo>
                  <a:pt x="101" y="238"/>
                </a:lnTo>
                <a:lnTo>
                  <a:pt x="106" y="293"/>
                </a:lnTo>
                <a:lnTo>
                  <a:pt x="93" y="417"/>
                </a:lnTo>
                <a:lnTo>
                  <a:pt x="78" y="417"/>
                </a:lnTo>
                <a:lnTo>
                  <a:pt x="83" y="438"/>
                </a:lnTo>
                <a:lnTo>
                  <a:pt x="85" y="476"/>
                </a:lnTo>
                <a:lnTo>
                  <a:pt x="93" y="514"/>
                </a:lnTo>
                <a:lnTo>
                  <a:pt x="90" y="529"/>
                </a:lnTo>
                <a:lnTo>
                  <a:pt x="83" y="550"/>
                </a:lnTo>
                <a:lnTo>
                  <a:pt x="85" y="567"/>
                </a:lnTo>
                <a:lnTo>
                  <a:pt x="85" y="581"/>
                </a:lnTo>
                <a:lnTo>
                  <a:pt x="85" y="593"/>
                </a:lnTo>
                <a:lnTo>
                  <a:pt x="93" y="605"/>
                </a:lnTo>
                <a:lnTo>
                  <a:pt x="93" y="612"/>
                </a:lnTo>
                <a:lnTo>
                  <a:pt x="78" y="624"/>
                </a:lnTo>
                <a:lnTo>
                  <a:pt x="60" y="615"/>
                </a:lnTo>
                <a:lnTo>
                  <a:pt x="48" y="612"/>
                </a:lnTo>
                <a:lnTo>
                  <a:pt x="30" y="612"/>
                </a:lnTo>
                <a:lnTo>
                  <a:pt x="25" y="612"/>
                </a:lnTo>
                <a:lnTo>
                  <a:pt x="17" y="610"/>
                </a:lnTo>
                <a:lnTo>
                  <a:pt x="15" y="605"/>
                </a:lnTo>
                <a:lnTo>
                  <a:pt x="10" y="610"/>
                </a:lnTo>
                <a:lnTo>
                  <a:pt x="2" y="615"/>
                </a:lnTo>
                <a:lnTo>
                  <a:pt x="0" y="619"/>
                </a:lnTo>
                <a:lnTo>
                  <a:pt x="0" y="624"/>
                </a:lnTo>
                <a:lnTo>
                  <a:pt x="0" y="634"/>
                </a:lnTo>
                <a:lnTo>
                  <a:pt x="10" y="648"/>
                </a:lnTo>
                <a:lnTo>
                  <a:pt x="10" y="657"/>
                </a:lnTo>
                <a:lnTo>
                  <a:pt x="10" y="662"/>
                </a:lnTo>
                <a:lnTo>
                  <a:pt x="17" y="662"/>
                </a:lnTo>
                <a:lnTo>
                  <a:pt x="25" y="665"/>
                </a:lnTo>
                <a:lnTo>
                  <a:pt x="25" y="677"/>
                </a:lnTo>
                <a:lnTo>
                  <a:pt x="37" y="698"/>
                </a:lnTo>
                <a:lnTo>
                  <a:pt x="53" y="719"/>
                </a:lnTo>
                <a:lnTo>
                  <a:pt x="53" y="731"/>
                </a:lnTo>
                <a:lnTo>
                  <a:pt x="55" y="736"/>
                </a:lnTo>
                <a:lnTo>
                  <a:pt x="63" y="743"/>
                </a:lnTo>
                <a:lnTo>
                  <a:pt x="68" y="762"/>
                </a:lnTo>
                <a:lnTo>
                  <a:pt x="78" y="781"/>
                </a:lnTo>
                <a:lnTo>
                  <a:pt x="68" y="791"/>
                </a:lnTo>
                <a:lnTo>
                  <a:pt x="60" y="798"/>
                </a:lnTo>
                <a:lnTo>
                  <a:pt x="60" y="803"/>
                </a:lnTo>
                <a:lnTo>
                  <a:pt x="60" y="812"/>
                </a:lnTo>
                <a:lnTo>
                  <a:pt x="63" y="824"/>
                </a:lnTo>
                <a:lnTo>
                  <a:pt x="75" y="834"/>
                </a:lnTo>
                <a:lnTo>
                  <a:pt x="83" y="841"/>
                </a:lnTo>
                <a:lnTo>
                  <a:pt x="101" y="831"/>
                </a:lnTo>
                <a:lnTo>
                  <a:pt x="106" y="834"/>
                </a:lnTo>
                <a:lnTo>
                  <a:pt x="108" y="834"/>
                </a:lnTo>
                <a:lnTo>
                  <a:pt x="116" y="834"/>
                </a:lnTo>
                <a:lnTo>
                  <a:pt x="121" y="834"/>
                </a:lnTo>
                <a:lnTo>
                  <a:pt x="131" y="841"/>
                </a:lnTo>
                <a:lnTo>
                  <a:pt x="143" y="848"/>
                </a:lnTo>
                <a:lnTo>
                  <a:pt x="154" y="860"/>
                </a:lnTo>
                <a:lnTo>
                  <a:pt x="154" y="870"/>
                </a:lnTo>
                <a:lnTo>
                  <a:pt x="159" y="884"/>
                </a:lnTo>
                <a:lnTo>
                  <a:pt x="161" y="905"/>
                </a:lnTo>
                <a:lnTo>
                  <a:pt x="171" y="922"/>
                </a:lnTo>
                <a:lnTo>
                  <a:pt x="176" y="955"/>
                </a:lnTo>
                <a:lnTo>
                  <a:pt x="176" y="970"/>
                </a:lnTo>
                <a:lnTo>
                  <a:pt x="179" y="993"/>
                </a:lnTo>
                <a:lnTo>
                  <a:pt x="186" y="996"/>
                </a:lnTo>
                <a:lnTo>
                  <a:pt x="186" y="998"/>
                </a:lnTo>
                <a:lnTo>
                  <a:pt x="191" y="1005"/>
                </a:lnTo>
                <a:lnTo>
                  <a:pt x="199" y="1005"/>
                </a:lnTo>
                <a:lnTo>
                  <a:pt x="217" y="1010"/>
                </a:lnTo>
                <a:lnTo>
                  <a:pt x="229" y="1013"/>
                </a:lnTo>
                <a:lnTo>
                  <a:pt x="239" y="1013"/>
                </a:lnTo>
                <a:lnTo>
                  <a:pt x="244" y="1015"/>
                </a:lnTo>
                <a:lnTo>
                  <a:pt x="247" y="1024"/>
                </a:lnTo>
                <a:lnTo>
                  <a:pt x="252" y="1044"/>
                </a:lnTo>
                <a:lnTo>
                  <a:pt x="254" y="1048"/>
                </a:lnTo>
                <a:lnTo>
                  <a:pt x="262" y="1053"/>
                </a:lnTo>
                <a:lnTo>
                  <a:pt x="277" y="1075"/>
                </a:lnTo>
                <a:lnTo>
                  <a:pt x="285" y="1084"/>
                </a:lnTo>
                <a:lnTo>
                  <a:pt x="285" y="1101"/>
                </a:lnTo>
                <a:lnTo>
                  <a:pt x="312" y="1101"/>
                </a:lnTo>
                <a:lnTo>
                  <a:pt x="323" y="1101"/>
                </a:lnTo>
                <a:lnTo>
                  <a:pt x="330" y="1103"/>
                </a:lnTo>
                <a:lnTo>
                  <a:pt x="338" y="1103"/>
                </a:lnTo>
                <a:lnTo>
                  <a:pt x="355" y="1098"/>
                </a:lnTo>
                <a:lnTo>
                  <a:pt x="370" y="1089"/>
                </a:lnTo>
                <a:lnTo>
                  <a:pt x="375" y="1041"/>
                </a:lnTo>
                <a:lnTo>
                  <a:pt x="378" y="1036"/>
                </a:lnTo>
                <a:lnTo>
                  <a:pt x="391" y="1027"/>
                </a:lnTo>
                <a:lnTo>
                  <a:pt x="393" y="1022"/>
                </a:lnTo>
                <a:lnTo>
                  <a:pt x="393" y="1013"/>
                </a:lnTo>
                <a:lnTo>
                  <a:pt x="391" y="993"/>
                </a:lnTo>
                <a:lnTo>
                  <a:pt x="391" y="982"/>
                </a:lnTo>
                <a:lnTo>
                  <a:pt x="393" y="979"/>
                </a:lnTo>
                <a:lnTo>
                  <a:pt x="406" y="979"/>
                </a:lnTo>
                <a:lnTo>
                  <a:pt x="416" y="979"/>
                </a:lnTo>
                <a:lnTo>
                  <a:pt x="428" y="977"/>
                </a:lnTo>
                <a:lnTo>
                  <a:pt x="428" y="963"/>
                </a:lnTo>
                <a:lnTo>
                  <a:pt x="428" y="939"/>
                </a:lnTo>
                <a:lnTo>
                  <a:pt x="436" y="924"/>
                </a:lnTo>
                <a:lnTo>
                  <a:pt x="444" y="917"/>
                </a:lnTo>
                <a:lnTo>
                  <a:pt x="444" y="922"/>
                </a:lnTo>
                <a:lnTo>
                  <a:pt x="454" y="922"/>
                </a:lnTo>
                <a:lnTo>
                  <a:pt x="459" y="908"/>
                </a:lnTo>
                <a:lnTo>
                  <a:pt x="461" y="905"/>
                </a:lnTo>
                <a:lnTo>
                  <a:pt x="474" y="908"/>
                </a:lnTo>
                <a:lnTo>
                  <a:pt x="489" y="924"/>
                </a:lnTo>
                <a:lnTo>
                  <a:pt x="492" y="927"/>
                </a:lnTo>
                <a:lnTo>
                  <a:pt x="512" y="939"/>
                </a:lnTo>
                <a:lnTo>
                  <a:pt x="519" y="941"/>
                </a:lnTo>
                <a:lnTo>
                  <a:pt x="527" y="943"/>
                </a:lnTo>
                <a:lnTo>
                  <a:pt x="552" y="970"/>
                </a:lnTo>
                <a:lnTo>
                  <a:pt x="560" y="977"/>
                </a:lnTo>
                <a:lnTo>
                  <a:pt x="575" y="982"/>
                </a:lnTo>
                <a:lnTo>
                  <a:pt x="577" y="979"/>
                </a:lnTo>
                <a:lnTo>
                  <a:pt x="585" y="974"/>
                </a:lnTo>
                <a:lnTo>
                  <a:pt x="590" y="974"/>
                </a:lnTo>
                <a:lnTo>
                  <a:pt x="600" y="970"/>
                </a:lnTo>
                <a:lnTo>
                  <a:pt x="608" y="974"/>
                </a:lnTo>
                <a:lnTo>
                  <a:pt x="615" y="982"/>
                </a:lnTo>
                <a:lnTo>
                  <a:pt x="638" y="974"/>
                </a:lnTo>
                <a:lnTo>
                  <a:pt x="645" y="974"/>
                </a:lnTo>
                <a:lnTo>
                  <a:pt x="668" y="982"/>
                </a:lnTo>
                <a:lnTo>
                  <a:pt x="673" y="982"/>
                </a:lnTo>
                <a:lnTo>
                  <a:pt x="681" y="998"/>
                </a:lnTo>
                <a:lnTo>
                  <a:pt x="696" y="1001"/>
                </a:lnTo>
                <a:lnTo>
                  <a:pt x="716" y="974"/>
                </a:lnTo>
                <a:lnTo>
                  <a:pt x="729" y="955"/>
                </a:lnTo>
                <a:lnTo>
                  <a:pt x="746" y="939"/>
                </a:lnTo>
                <a:lnTo>
                  <a:pt x="777" y="936"/>
                </a:lnTo>
                <a:lnTo>
                  <a:pt x="789" y="941"/>
                </a:lnTo>
                <a:lnTo>
                  <a:pt x="830" y="953"/>
                </a:lnTo>
                <a:lnTo>
                  <a:pt x="827" y="924"/>
                </a:lnTo>
                <a:lnTo>
                  <a:pt x="792" y="784"/>
                </a:lnTo>
                <a:lnTo>
                  <a:pt x="789" y="743"/>
                </a:lnTo>
                <a:lnTo>
                  <a:pt x="915" y="526"/>
                </a:lnTo>
                <a:lnTo>
                  <a:pt x="880" y="517"/>
                </a:lnTo>
                <a:lnTo>
                  <a:pt x="860" y="498"/>
                </a:lnTo>
                <a:lnTo>
                  <a:pt x="822" y="481"/>
                </a:lnTo>
                <a:lnTo>
                  <a:pt x="819" y="469"/>
                </a:lnTo>
                <a:lnTo>
                  <a:pt x="789" y="464"/>
                </a:lnTo>
                <a:lnTo>
                  <a:pt x="769" y="453"/>
                </a:lnTo>
                <a:lnTo>
                  <a:pt x="751" y="431"/>
                </a:lnTo>
                <a:lnTo>
                  <a:pt x="716" y="402"/>
                </a:lnTo>
                <a:lnTo>
                  <a:pt x="688" y="341"/>
                </a:lnTo>
                <a:lnTo>
                  <a:pt x="683" y="293"/>
                </a:lnTo>
                <a:lnTo>
                  <a:pt x="661" y="243"/>
                </a:lnTo>
                <a:lnTo>
                  <a:pt x="645" y="224"/>
                </a:lnTo>
                <a:lnTo>
                  <a:pt x="645" y="219"/>
                </a:lnTo>
                <a:lnTo>
                  <a:pt x="590" y="183"/>
                </a:lnTo>
                <a:lnTo>
                  <a:pt x="555" y="140"/>
                </a:lnTo>
                <a:lnTo>
                  <a:pt x="532" y="124"/>
                </a:lnTo>
                <a:lnTo>
                  <a:pt x="499" y="86"/>
                </a:lnTo>
                <a:lnTo>
                  <a:pt x="481" y="78"/>
                </a:lnTo>
                <a:lnTo>
                  <a:pt x="466" y="64"/>
                </a:lnTo>
                <a:lnTo>
                  <a:pt x="444" y="19"/>
                </a:lnTo>
                <a:lnTo>
                  <a:pt x="428" y="16"/>
                </a:lnTo>
                <a:lnTo>
                  <a:pt x="423" y="14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  <a:ln w="3175">
            <a:noFill/>
            <a:prstDash val="solid"/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sp>
      <p:sp>
        <p:nvSpPr>
          <p:cNvPr id="6" name="5 Rectángulo"/>
          <p:cNvSpPr/>
          <p:nvPr/>
        </p:nvSpPr>
        <p:spPr>
          <a:xfrm rot="20556302">
            <a:off x="2603057" y="509364"/>
            <a:ext cx="39258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3200" b="1" spc="50" dirty="0" smtClean="0">
                <a:ln w="11430"/>
                <a:solidFill>
                  <a:srgbClr val="660066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Por su atención,</a:t>
            </a:r>
          </a:p>
          <a:p>
            <a:pPr algn="ctr">
              <a:defRPr/>
            </a:pPr>
            <a:r>
              <a:rPr lang="es-MX" sz="3200" b="1" spc="50" dirty="0" smtClean="0">
                <a:ln w="11430"/>
                <a:solidFill>
                  <a:srgbClr val="660066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Gracias</a:t>
            </a:r>
            <a:endParaRPr lang="es-MX" sz="32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1759336</TotalTime>
  <Words>606</Words>
  <Application>Microsoft Office PowerPoint</Application>
  <PresentationFormat>Presentación en pantalla (4:3)</PresentationFormat>
  <Paragraphs>147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15" baseType="lpstr"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Toshiba</cp:lastModifiedBy>
  <cp:revision>502</cp:revision>
  <dcterms:created xsi:type="dcterms:W3CDTF">2007-01-25T12:57:11Z</dcterms:created>
  <dcterms:modified xsi:type="dcterms:W3CDTF">2012-12-01T22:16:40Z</dcterms:modified>
</cp:coreProperties>
</file>