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3272075" cy="18000663"/>
  <p:notesSz cx="9388475" cy="7102475"/>
  <p:defaultTextStyle>
    <a:defPPr>
      <a:defRPr lang="es-MX"/>
    </a:defPPr>
    <a:lvl1pPr marL="0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1pPr>
    <a:lvl2pPr marL="574609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2pPr>
    <a:lvl3pPr marL="1149218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3pPr>
    <a:lvl4pPr marL="1723827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4pPr>
    <a:lvl5pPr marL="2298436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5pPr>
    <a:lvl6pPr marL="2873045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6pPr>
    <a:lvl7pPr marL="3447654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7pPr>
    <a:lvl8pPr marL="4022263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8pPr>
    <a:lvl9pPr marL="4596872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45" userDrawn="1">
          <p15:clr>
            <a:srgbClr val="A4A3A4"/>
          </p15:clr>
        </p15:guide>
        <p15:guide id="2" pos="46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19" autoAdjust="0"/>
    <p:restoredTop sz="95901" autoAdjust="0"/>
  </p:normalViewPr>
  <p:slideViewPr>
    <p:cSldViewPr>
      <p:cViewPr varScale="1">
        <p:scale>
          <a:sx n="37" d="100"/>
          <a:sy n="37" d="100"/>
        </p:scale>
        <p:origin x="216" y="438"/>
      </p:cViewPr>
      <p:guideLst>
        <p:guide orient="horz" pos="4545"/>
        <p:guide pos="46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7944" cy="355829"/>
          </a:xfrm>
          <a:prstGeom prst="rect">
            <a:avLst/>
          </a:prstGeom>
        </p:spPr>
        <p:txBody>
          <a:bodyPr vert="horz" lIns="61073" tIns="30536" rIns="61073" bIns="30536" rtlCol="0"/>
          <a:lstStyle>
            <a:lvl1pPr algn="l">
              <a:defRPr sz="8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317568" y="0"/>
            <a:ext cx="4068932" cy="355829"/>
          </a:xfrm>
          <a:prstGeom prst="rect">
            <a:avLst/>
          </a:prstGeom>
        </p:spPr>
        <p:txBody>
          <a:bodyPr vert="horz" lIns="61073" tIns="30536" rIns="61073" bIns="30536" rtlCol="0"/>
          <a:lstStyle>
            <a:lvl1pPr algn="r">
              <a:defRPr sz="800"/>
            </a:lvl1pPr>
          </a:lstStyle>
          <a:p>
            <a:fld id="{5CDE9A15-9BFB-439B-B4B3-422E430299C1}" type="datetimeFigureOut">
              <a:rPr lang="es-MX" smtClean="0"/>
              <a:t>14/10/2022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814513" y="887413"/>
            <a:ext cx="5759450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1073" tIns="30536" rIns="61073" bIns="30536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38453" y="3418537"/>
            <a:ext cx="7511570" cy="2796129"/>
          </a:xfrm>
          <a:prstGeom prst="rect">
            <a:avLst/>
          </a:prstGeom>
        </p:spPr>
        <p:txBody>
          <a:bodyPr vert="horz" lIns="61073" tIns="30536" rIns="61073" bIns="30536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746647"/>
            <a:ext cx="4067944" cy="355828"/>
          </a:xfrm>
          <a:prstGeom prst="rect">
            <a:avLst/>
          </a:prstGeom>
        </p:spPr>
        <p:txBody>
          <a:bodyPr vert="horz" lIns="61073" tIns="30536" rIns="61073" bIns="30536" rtlCol="0" anchor="b"/>
          <a:lstStyle>
            <a:lvl1pPr algn="l">
              <a:defRPr sz="8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317568" y="6746647"/>
            <a:ext cx="4068932" cy="355828"/>
          </a:xfrm>
          <a:prstGeom prst="rect">
            <a:avLst/>
          </a:prstGeom>
        </p:spPr>
        <p:txBody>
          <a:bodyPr vert="horz" lIns="61073" tIns="30536" rIns="61073" bIns="30536" rtlCol="0" anchor="b"/>
          <a:lstStyle>
            <a:lvl1pPr algn="r">
              <a:defRPr sz="800"/>
            </a:lvl1pPr>
          </a:lstStyle>
          <a:p>
            <a:fld id="{09455D6B-04B7-4B84-A6BB-F5BE69F8218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2967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55D6B-04B7-4B84-A6BB-F5BE69F8218F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6668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937">
            <a:extLst>
              <a:ext uri="{FF2B5EF4-FFF2-40B4-BE49-F238E27FC236}">
                <a16:creationId xmlns:a16="http://schemas.microsoft.com/office/drawing/2014/main" id="{7FE00447-39C5-4A7E-8B68-805BBA641D6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258081434"/>
              </p:ext>
            </p:extLst>
          </p:nvPr>
        </p:nvGraphicFramePr>
        <p:xfrm>
          <a:off x="23019" y="2555086"/>
          <a:ext cx="43253818" cy="134556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4018">
                  <a:extLst>
                    <a:ext uri="{9D8B030D-6E8A-4147-A177-3AD203B41FA5}">
                      <a16:colId xmlns:a16="http://schemas.microsoft.com/office/drawing/2014/main" val="350443615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144784523"/>
                    </a:ext>
                  </a:extLst>
                </a:gridCol>
                <a:gridCol w="31394400">
                  <a:extLst>
                    <a:ext uri="{9D8B030D-6E8A-4147-A177-3AD203B41FA5}">
                      <a16:colId xmlns:a16="http://schemas.microsoft.com/office/drawing/2014/main" val="624143867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580585507"/>
                    </a:ext>
                  </a:extLst>
                </a:gridCol>
              </a:tblGrid>
              <a:tr h="885869"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RESPONSABLES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/>
                        <a:t>ENTRADA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000" b="1" dirty="0"/>
                        <a:t>PROCESO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000" b="1" dirty="0"/>
                        <a:t>SALIDAS</a:t>
                      </a:r>
                    </a:p>
                  </a:txBody>
                  <a:tcPr marL="78442" marR="78442" marT="39221" marB="39221" anchor="ctr"/>
                </a:tc>
                <a:extLst>
                  <a:ext uri="{0D108BD9-81ED-4DB2-BD59-A6C34878D82A}">
                    <a16:rowId xmlns:a16="http://schemas.microsoft.com/office/drawing/2014/main" val="2681361494"/>
                  </a:ext>
                </a:extLst>
              </a:tr>
              <a:tr h="2594041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SECRETARIO ACADÉMICO</a:t>
                      </a:r>
                    </a:p>
                    <a:p>
                      <a:pPr algn="ctr"/>
                      <a:r>
                        <a:rPr lang="es-MX" sz="2800" dirty="0"/>
                        <a:t>(Requisitor)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868203042"/>
                  </a:ext>
                </a:extLst>
              </a:tr>
              <a:tr h="2493934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JURÍDICO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960626501"/>
                  </a:ext>
                </a:extLst>
              </a:tr>
              <a:tr h="2493934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DIRECCIÓN ADMINISTRATIVA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418471753"/>
                  </a:ext>
                </a:extLst>
              </a:tr>
              <a:tr h="2493934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PROVEEDOR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4275358350"/>
                  </a:ext>
                </a:extLst>
              </a:tr>
              <a:tr h="2493934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CONTABILIDAD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3412899506"/>
                  </a:ext>
                </a:extLst>
              </a:tr>
            </a:tbl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784442" rtl="0" eaLnBrk="1" latinLnBrk="0" hangingPunct="1">
        <a:spcBef>
          <a:spcPct val="0"/>
        </a:spcBef>
        <a:buNone/>
        <a:defRPr sz="37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4166" indent="-294166" algn="l" defTabSz="784442" rtl="0" eaLnBrk="1" latinLnBrk="0" hangingPunct="1">
        <a:spcBef>
          <a:spcPct val="20000"/>
        </a:spcBef>
        <a:buFont typeface="Arial" pitchFamily="34" charset="0"/>
        <a:buChar char="•"/>
        <a:defRPr sz="2745" kern="1200">
          <a:solidFill>
            <a:schemeClr val="tx1"/>
          </a:solidFill>
          <a:latin typeface="+mn-lt"/>
          <a:ea typeface="+mn-ea"/>
          <a:cs typeface="+mn-cs"/>
        </a:defRPr>
      </a:lvl1pPr>
      <a:lvl2pPr marL="637358" indent="-245138" algn="l" defTabSz="784442" rtl="0" eaLnBrk="1" latinLnBrk="0" hangingPunct="1">
        <a:spcBef>
          <a:spcPct val="20000"/>
        </a:spcBef>
        <a:buFont typeface="Arial" pitchFamily="34" charset="0"/>
        <a:buChar char="–"/>
        <a:defRPr sz="2402" kern="1200">
          <a:solidFill>
            <a:schemeClr val="tx1"/>
          </a:solidFill>
          <a:latin typeface="+mn-lt"/>
          <a:ea typeface="+mn-ea"/>
          <a:cs typeface="+mn-cs"/>
        </a:defRPr>
      </a:lvl2pPr>
      <a:lvl3pPr marL="980553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2060" kern="1200">
          <a:solidFill>
            <a:schemeClr val="tx1"/>
          </a:solidFill>
          <a:latin typeface="+mn-lt"/>
          <a:ea typeface="+mn-ea"/>
          <a:cs typeface="+mn-cs"/>
        </a:defRPr>
      </a:lvl3pPr>
      <a:lvl4pPr marL="1372774" indent="-196111" algn="l" defTabSz="784442" rtl="0" eaLnBrk="1" latinLnBrk="0" hangingPunct="1">
        <a:spcBef>
          <a:spcPct val="20000"/>
        </a:spcBef>
        <a:buFont typeface="Arial" pitchFamily="34" charset="0"/>
        <a:buChar char="–"/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764995" indent="-196111" algn="l" defTabSz="784442" rtl="0" eaLnBrk="1" latinLnBrk="0" hangingPunct="1">
        <a:spcBef>
          <a:spcPct val="20000"/>
        </a:spcBef>
        <a:buFont typeface="Arial" pitchFamily="34" charset="0"/>
        <a:buChar char="»"/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157216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54943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294165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333879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1pPr>
      <a:lvl2pPr marL="39222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2pPr>
      <a:lvl3pPr marL="78444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3pPr>
      <a:lvl4pPr marL="1176664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4pPr>
      <a:lvl5pPr marL="1568885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5pPr>
      <a:lvl6pPr marL="1961106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6pPr>
      <a:lvl7pPr marL="2353327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7pPr>
      <a:lvl8pPr marL="274554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8pPr>
      <a:lvl9pPr marL="313776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adroTexto 193">
            <a:extLst>
              <a:ext uri="{FF2B5EF4-FFF2-40B4-BE49-F238E27FC236}">
                <a16:creationId xmlns:a16="http://schemas.microsoft.com/office/drawing/2014/main" id="{4F0A2F6C-06DB-442F-A583-B67B99DECBBD}"/>
              </a:ext>
            </a:extLst>
          </p:cNvPr>
          <p:cNvSpPr txBox="1"/>
          <p:nvPr/>
        </p:nvSpPr>
        <p:spPr>
          <a:xfrm>
            <a:off x="15095700" y="1003463"/>
            <a:ext cx="131084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latin typeface="Arial Narrow" panose="020B0606020202030204" pitchFamily="34" charset="0"/>
              </a:rPr>
              <a:t>MAPA DE PROCESO DE ELABORACIÓN DE CONTRATOS</a:t>
            </a:r>
          </a:p>
        </p:txBody>
      </p:sp>
      <p:pic>
        <p:nvPicPr>
          <p:cNvPr id="1026" name="Imagen 1" descr="C:\Documents and Settings\Administrador\Mis documentos\Downloads\ESCUDO UACH 2016-2022 (1).jpg">
            <a:extLst>
              <a:ext uri="{FF2B5EF4-FFF2-40B4-BE49-F238E27FC236}">
                <a16:creationId xmlns:a16="http://schemas.microsoft.com/office/drawing/2014/main" id="{ABEE96FA-A459-4E04-A3CF-0A4ABDD3A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13727" r="10372" b="9193"/>
          <a:stretch/>
        </p:blipFill>
        <p:spPr bwMode="auto">
          <a:xfrm>
            <a:off x="147637" y="8731"/>
            <a:ext cx="2575560" cy="24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8" name="Tabla 197">
            <a:extLst>
              <a:ext uri="{FF2B5EF4-FFF2-40B4-BE49-F238E27FC236}">
                <a16:creationId xmlns:a16="http://schemas.microsoft.com/office/drawing/2014/main" id="{3C6D1F94-56AF-4443-938F-359DBB3A4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940261"/>
              </p:ext>
            </p:extLst>
          </p:nvPr>
        </p:nvGraphicFramePr>
        <p:xfrm>
          <a:off x="9484588" y="16129127"/>
          <a:ext cx="25822583" cy="1617963"/>
        </p:xfrm>
        <a:graphic>
          <a:graphicData uri="http://schemas.openxmlformats.org/drawingml/2006/table">
            <a:tbl>
              <a:tblPr/>
              <a:tblGrid>
                <a:gridCol w="3307471">
                  <a:extLst>
                    <a:ext uri="{9D8B030D-6E8A-4147-A177-3AD203B41FA5}">
                      <a16:colId xmlns:a16="http://schemas.microsoft.com/office/drawing/2014/main" val="955927447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3840804409"/>
                    </a:ext>
                  </a:extLst>
                </a:gridCol>
                <a:gridCol w="489800">
                  <a:extLst>
                    <a:ext uri="{9D8B030D-6E8A-4147-A177-3AD203B41FA5}">
                      <a16:colId xmlns:a16="http://schemas.microsoft.com/office/drawing/2014/main" val="2419593434"/>
                    </a:ext>
                  </a:extLst>
                </a:gridCol>
                <a:gridCol w="4881540">
                  <a:extLst>
                    <a:ext uri="{9D8B030D-6E8A-4147-A177-3AD203B41FA5}">
                      <a16:colId xmlns:a16="http://schemas.microsoft.com/office/drawing/2014/main" val="528394626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1431324780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2848831819"/>
                    </a:ext>
                  </a:extLst>
                </a:gridCol>
                <a:gridCol w="4156198">
                  <a:extLst>
                    <a:ext uri="{9D8B030D-6E8A-4147-A177-3AD203B41FA5}">
                      <a16:colId xmlns:a16="http://schemas.microsoft.com/office/drawing/2014/main" val="2573655920"/>
                    </a:ext>
                  </a:extLst>
                </a:gridCol>
              </a:tblGrid>
              <a:tr h="307323">
                <a:tc>
                  <a:txBody>
                    <a:bodyPr/>
                    <a:lstStyle/>
                    <a:p>
                      <a:pPr algn="just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Elaboró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Aprobó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012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endParaRPr lang="es-MX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800" dirty="0" smtClean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Fecha de Revisión: 08/06/2021</a:t>
                      </a:r>
                      <a:endParaRPr lang="es-MX" sz="1800" dirty="0" smtClean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800" dirty="0" smtClean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r>
                        <a:rPr lang="es-ES" sz="18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. de Revisión: </a:t>
                      </a:r>
                      <a:r>
                        <a:rPr lang="es-ES" sz="1800" dirty="0" smtClean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800" dirty="0" smtClean="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GAD DF 02</a:t>
                      </a:r>
                      <a:endParaRPr lang="es-MX" sz="1800" dirty="0"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461321"/>
                  </a:ext>
                </a:extLst>
              </a:tr>
              <a:tr h="427745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Coordinación Administrativa del Despacho de</a:t>
                      </a:r>
                    </a:p>
                    <a:p>
                      <a:pPr algn="ctr"/>
                      <a:r>
                        <a:rPr lang="es-ES" sz="16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Dirección Administrativa</a:t>
                      </a:r>
                      <a:endParaRPr lang="es-MX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Director Administrativo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98207"/>
                  </a:ext>
                </a:extLst>
              </a:tr>
            </a:tbl>
          </a:graphicData>
        </a:graphic>
      </p:graphicFrame>
      <p:sp>
        <p:nvSpPr>
          <p:cNvPr id="70" name="Diagrama de flujo: terminador 69">
            <a:extLst>
              <a:ext uri="{FF2B5EF4-FFF2-40B4-BE49-F238E27FC236}">
                <a16:creationId xmlns:a16="http://schemas.microsoft.com/office/drawing/2014/main" id="{249048D6-4E79-4A15-A846-8E19E3CC63FF}"/>
              </a:ext>
            </a:extLst>
          </p:cNvPr>
          <p:cNvSpPr/>
          <p:nvPr/>
        </p:nvSpPr>
        <p:spPr>
          <a:xfrm>
            <a:off x="39162037" y="6561931"/>
            <a:ext cx="3988809" cy="1632658"/>
          </a:xfrm>
          <a:prstGeom prst="flowChartTermina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800" dirty="0"/>
              <a:t>VER PROCESO DE PAGO A PROVEEDORES </a:t>
            </a:r>
            <a:r>
              <a:rPr lang="es-MX" sz="2800" dirty="0" err="1"/>
              <a:t>ADQ</a:t>
            </a:r>
            <a:r>
              <a:rPr lang="es-MX" sz="2800" dirty="0"/>
              <a:t> DF 02</a:t>
            </a:r>
          </a:p>
        </p:txBody>
      </p:sp>
      <p:sp>
        <p:nvSpPr>
          <p:cNvPr id="43" name="Rectangle 296">
            <a:extLst>
              <a:ext uri="{FF2B5EF4-FFF2-40B4-BE49-F238E27FC236}">
                <a16:creationId xmlns:a16="http://schemas.microsoft.com/office/drawing/2014/main" id="{EE8326EC-28E8-4A7B-AD30-7FF0CB9EA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4437" y="11442864"/>
            <a:ext cx="3152996" cy="1734797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s-MX" sz="2400" b="0" i="0" strike="noStrike" dirty="0">
                <a:solidFill>
                  <a:srgbClr val="000000"/>
                </a:solidFill>
              </a:rPr>
              <a:t>Recibe</a:t>
            </a:r>
            <a:r>
              <a:rPr lang="es-MX" sz="2400" b="0" i="0" strike="noStrike" baseline="0" dirty="0">
                <a:solidFill>
                  <a:srgbClr val="000000"/>
                </a:solidFill>
              </a:rPr>
              <a:t> notificación y prepara información y documentación. </a:t>
            </a:r>
            <a:endParaRPr lang="es-MX" sz="2400" b="0" i="0" strike="noStrike" dirty="0">
              <a:solidFill>
                <a:srgbClr val="000000"/>
              </a:solidFill>
            </a:endParaRPr>
          </a:p>
        </p:txBody>
      </p:sp>
      <p:sp>
        <p:nvSpPr>
          <p:cNvPr id="47" name="Rectangle 184">
            <a:extLst>
              <a:ext uri="{FF2B5EF4-FFF2-40B4-BE49-F238E27FC236}">
                <a16:creationId xmlns:a16="http://schemas.microsoft.com/office/drawing/2014/main" id="{01920911-0760-42E2-BD64-32F2A6D34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7" y="3818731"/>
            <a:ext cx="3657600" cy="1828800"/>
          </a:xfrm>
          <a:prstGeom prst="flowChartTerminator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s-MX" sz="2800" b="0" i="0" strike="noStrike" baseline="0" dirty="0">
                <a:solidFill>
                  <a:srgbClr val="000000"/>
                </a:solidFill>
              </a:rPr>
              <a:t>REQUIERE DE PRODUCTOS Y/O SERVICIOS.</a:t>
            </a:r>
            <a:endParaRPr lang="es-MX" sz="2800" b="0" i="0" strike="noStrike" dirty="0">
              <a:solidFill>
                <a:srgbClr val="000000"/>
              </a:solidFill>
            </a:endParaRPr>
          </a:p>
        </p:txBody>
      </p:sp>
      <p:sp>
        <p:nvSpPr>
          <p:cNvPr id="48" name="Rectangle 306">
            <a:extLst>
              <a:ext uri="{FF2B5EF4-FFF2-40B4-BE49-F238E27FC236}">
                <a16:creationId xmlns:a16="http://schemas.microsoft.com/office/drawing/2014/main" id="{2A3D1317-96D7-4496-A1EA-0B7B21534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0635" y="6661505"/>
            <a:ext cx="2976677" cy="162676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s-MX" sz="2200" b="0" i="0" strike="noStrike" dirty="0">
                <a:solidFill>
                  <a:srgbClr val="000000"/>
                </a:solidFill>
              </a:rPr>
              <a:t>Recaba firmas del Director Administrativo, de proveedor y demás involucrados, entrega copia a proveedor</a:t>
            </a:r>
            <a:r>
              <a:rPr lang="es-MX" sz="2200" b="0" i="0" strike="noStrike" baseline="0" dirty="0">
                <a:solidFill>
                  <a:srgbClr val="000000"/>
                </a:solidFill>
              </a:rPr>
              <a:t>.</a:t>
            </a:r>
            <a:endParaRPr lang="es-MX" sz="2200" b="0" i="0" strike="noStrike" dirty="0">
              <a:solidFill>
                <a:srgbClr val="000000"/>
              </a:solidFill>
            </a:endParaRPr>
          </a:p>
        </p:txBody>
      </p:sp>
      <p:cxnSp>
        <p:nvCxnSpPr>
          <p:cNvPr id="54" name="Conector angular 4">
            <a:extLst>
              <a:ext uri="{FF2B5EF4-FFF2-40B4-BE49-F238E27FC236}">
                <a16:creationId xmlns:a16="http://schemas.microsoft.com/office/drawing/2014/main" id="{0D077EE1-341B-49C2-AE30-31DC75BA9FCE}"/>
              </a:ext>
            </a:extLst>
          </p:cNvPr>
          <p:cNvCxnSpPr>
            <a:cxnSpLocks noChangeShapeType="1"/>
            <a:stCxn id="47" idx="3"/>
            <a:endCxn id="61" idx="1"/>
          </p:cNvCxnSpPr>
          <p:nvPr/>
        </p:nvCxnSpPr>
        <p:spPr bwMode="auto">
          <a:xfrm flipV="1">
            <a:off x="7005637" y="4237831"/>
            <a:ext cx="1523344" cy="495300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Conector angular 8">
            <a:extLst>
              <a:ext uri="{FF2B5EF4-FFF2-40B4-BE49-F238E27FC236}">
                <a16:creationId xmlns:a16="http://schemas.microsoft.com/office/drawing/2014/main" id="{494F3D0E-DBA7-4E66-8BBA-863EFD1EACDD}"/>
              </a:ext>
            </a:extLst>
          </p:cNvPr>
          <p:cNvCxnSpPr>
            <a:cxnSpLocks noChangeShapeType="1"/>
            <a:stCxn id="56" idx="3"/>
            <a:endCxn id="60" idx="0"/>
          </p:cNvCxnSpPr>
          <p:nvPr/>
        </p:nvCxnSpPr>
        <p:spPr bwMode="auto">
          <a:xfrm>
            <a:off x="14572257" y="5141068"/>
            <a:ext cx="1468739" cy="1318099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" name="Rectangle 296">
            <a:extLst>
              <a:ext uri="{FF2B5EF4-FFF2-40B4-BE49-F238E27FC236}">
                <a16:creationId xmlns:a16="http://schemas.microsoft.com/office/drawing/2014/main" id="{E62772C9-5DCC-45A4-BC21-9BE6EF0A8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96176" y="6459167"/>
            <a:ext cx="3089639" cy="162676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s-MX" sz="2600" b="0" i="0" strike="noStrike" dirty="0">
                <a:solidFill>
                  <a:srgbClr val="000000"/>
                </a:solidFill>
              </a:rPr>
              <a:t>Elabora contrato y envía a autorización</a:t>
            </a:r>
            <a:r>
              <a:rPr lang="es-MX" sz="2600" b="0" i="0" strike="noStrike" baseline="0" dirty="0">
                <a:solidFill>
                  <a:srgbClr val="000000"/>
                </a:solidFill>
              </a:rPr>
              <a:t>.</a:t>
            </a:r>
            <a:endParaRPr lang="es-MX" sz="2600" b="0" i="0" strike="noStrike" dirty="0">
              <a:solidFill>
                <a:srgbClr val="000000"/>
              </a:solidFill>
            </a:endParaRPr>
          </a:p>
        </p:txBody>
      </p:sp>
      <p:sp>
        <p:nvSpPr>
          <p:cNvPr id="61" name="Rectangle 296">
            <a:extLst>
              <a:ext uri="{FF2B5EF4-FFF2-40B4-BE49-F238E27FC236}">
                <a16:creationId xmlns:a16="http://schemas.microsoft.com/office/drawing/2014/main" id="{C0729081-2761-4AC8-8E0F-57D71B0059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981" y="3818731"/>
            <a:ext cx="2743856" cy="8382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s-MX" sz="2600" b="0" i="0" strike="noStrike" baseline="0" dirty="0">
                <a:solidFill>
                  <a:srgbClr val="000000"/>
                </a:solidFill>
              </a:rPr>
              <a:t>Activo fijo</a:t>
            </a:r>
            <a:r>
              <a:rPr lang="es-MX" sz="2800" b="0" i="0" strike="noStrike" baseline="0" dirty="0">
                <a:solidFill>
                  <a:srgbClr val="000000"/>
                </a:solidFill>
              </a:rPr>
              <a:t>.</a:t>
            </a:r>
            <a:endParaRPr lang="es-MX" sz="2800" b="0" i="0" strike="noStrike" dirty="0">
              <a:solidFill>
                <a:srgbClr val="000000"/>
              </a:solidFill>
            </a:endParaRPr>
          </a:p>
        </p:txBody>
      </p:sp>
      <p:sp>
        <p:nvSpPr>
          <p:cNvPr id="63" name="Rectangle 296">
            <a:extLst>
              <a:ext uri="{FF2B5EF4-FFF2-40B4-BE49-F238E27FC236}">
                <a16:creationId xmlns:a16="http://schemas.microsoft.com/office/drawing/2014/main" id="{B0F60D28-B503-4C23-8DBB-526837684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1437" y="11652216"/>
            <a:ext cx="2976677" cy="1435083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s-MX" sz="2000" b="0" i="0" strike="noStrike" dirty="0">
                <a:solidFill>
                  <a:srgbClr val="000000"/>
                </a:solidFill>
              </a:rPr>
              <a:t>Entrega de producto o servicio, con su respectiva</a:t>
            </a:r>
            <a:r>
              <a:rPr lang="es-MX" sz="2000" b="0" i="0" strike="noStrike" baseline="0" dirty="0">
                <a:solidFill>
                  <a:srgbClr val="000000"/>
                </a:solidFill>
              </a:rPr>
              <a:t> factura referenciando contrato Ver </a:t>
            </a:r>
            <a:r>
              <a:rPr lang="es-MX" sz="2000" dirty="0">
                <a:highlight>
                  <a:srgbClr val="FFFF00"/>
                </a:highlight>
              </a:rPr>
              <a:t>ADQ DF 02</a:t>
            </a:r>
            <a:r>
              <a:rPr lang="es-MX" sz="2000" b="0" i="0" strike="noStrike" baseline="0" dirty="0">
                <a:solidFill>
                  <a:srgbClr val="000000"/>
                </a:solidFill>
              </a:rPr>
              <a:t>. </a:t>
            </a:r>
            <a:endParaRPr lang="es-MX" sz="2000" b="0" i="0" strike="noStrike" dirty="0">
              <a:solidFill>
                <a:srgbClr val="000000"/>
              </a:solidFill>
            </a:endParaRPr>
          </a:p>
        </p:txBody>
      </p:sp>
      <p:cxnSp>
        <p:nvCxnSpPr>
          <p:cNvPr id="65" name="Conector: angular 64">
            <a:extLst>
              <a:ext uri="{FF2B5EF4-FFF2-40B4-BE49-F238E27FC236}">
                <a16:creationId xmlns:a16="http://schemas.microsoft.com/office/drawing/2014/main" id="{FA96CF22-35E9-4EE4-AD68-29C285BD9388}"/>
              </a:ext>
            </a:extLst>
          </p:cNvPr>
          <p:cNvCxnSpPr>
            <a:cxnSpLocks noChangeShapeType="1"/>
            <a:stCxn id="63" idx="3"/>
            <a:endCxn id="146" idx="1"/>
          </p:cNvCxnSpPr>
          <p:nvPr/>
        </p:nvCxnSpPr>
        <p:spPr bwMode="auto">
          <a:xfrm flipV="1">
            <a:off x="22098114" y="4811823"/>
            <a:ext cx="595533" cy="7557935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Conector: angular 65">
            <a:extLst>
              <a:ext uri="{FF2B5EF4-FFF2-40B4-BE49-F238E27FC236}">
                <a16:creationId xmlns:a16="http://schemas.microsoft.com/office/drawing/2014/main" id="{0AE522C8-B6C9-4F1F-97A0-E34507410250}"/>
              </a:ext>
            </a:extLst>
          </p:cNvPr>
          <p:cNvCxnSpPr>
            <a:cxnSpLocks noChangeShapeType="1"/>
            <a:stCxn id="150" idx="3"/>
            <a:endCxn id="155" idx="2"/>
          </p:cNvCxnSpPr>
          <p:nvPr/>
        </p:nvCxnSpPr>
        <p:spPr bwMode="auto">
          <a:xfrm flipV="1">
            <a:off x="29316944" y="5571331"/>
            <a:ext cx="459034" cy="6710730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" name="Conector: angular 74">
            <a:extLst>
              <a:ext uri="{FF2B5EF4-FFF2-40B4-BE49-F238E27FC236}">
                <a16:creationId xmlns:a16="http://schemas.microsoft.com/office/drawing/2014/main" id="{FA54B6AA-3456-4E22-AB27-23566E8173C3}"/>
              </a:ext>
            </a:extLst>
          </p:cNvPr>
          <p:cNvCxnSpPr>
            <a:cxnSpLocks noChangeShapeType="1"/>
            <a:stCxn id="146" idx="3"/>
            <a:endCxn id="150" idx="1"/>
          </p:cNvCxnSpPr>
          <p:nvPr/>
        </p:nvCxnSpPr>
        <p:spPr bwMode="auto">
          <a:xfrm>
            <a:off x="25783286" y="4811823"/>
            <a:ext cx="444019" cy="7470238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8" name="Conector: angular 77">
            <a:extLst>
              <a:ext uri="{FF2B5EF4-FFF2-40B4-BE49-F238E27FC236}">
                <a16:creationId xmlns:a16="http://schemas.microsoft.com/office/drawing/2014/main" id="{1539B0CF-7098-4D2C-BFD5-AB263AE26FB0}"/>
              </a:ext>
            </a:extLst>
          </p:cNvPr>
          <p:cNvCxnSpPr>
            <a:cxnSpLocks noChangeShapeType="1"/>
            <a:stCxn id="161" idx="3"/>
            <a:endCxn id="79" idx="0"/>
          </p:cNvCxnSpPr>
          <p:nvPr/>
        </p:nvCxnSpPr>
        <p:spPr bwMode="auto">
          <a:xfrm>
            <a:off x="35269922" y="4754268"/>
            <a:ext cx="1110815" cy="9199062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79" name="Rectangle 296">
            <a:extLst>
              <a:ext uri="{FF2B5EF4-FFF2-40B4-BE49-F238E27FC236}">
                <a16:creationId xmlns:a16="http://schemas.microsoft.com/office/drawing/2014/main" id="{D507E6C7-C288-4ED0-A3CA-5BDFE4F61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71037" y="13953330"/>
            <a:ext cx="2819400" cy="1435083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s-MX" sz="2400" b="0" i="0" strike="noStrike" dirty="0">
                <a:solidFill>
                  <a:srgbClr val="000000"/>
                </a:solidFill>
              </a:rPr>
              <a:t>Recibe</a:t>
            </a:r>
            <a:r>
              <a:rPr lang="es-MX" sz="2400" b="0" i="0" strike="noStrike" baseline="0" dirty="0">
                <a:solidFill>
                  <a:srgbClr val="000000"/>
                </a:solidFill>
              </a:rPr>
              <a:t> y revisa factura y evidencias del servicio recibido para registro contable.</a:t>
            </a:r>
            <a:endParaRPr lang="es-MX" sz="2400" b="0" i="0" strike="noStrike" dirty="0">
              <a:solidFill>
                <a:srgbClr val="000000"/>
              </a:solidFill>
            </a:endParaRPr>
          </a:p>
        </p:txBody>
      </p:sp>
      <p:cxnSp>
        <p:nvCxnSpPr>
          <p:cNvPr id="80" name="Conector: angular 79">
            <a:extLst>
              <a:ext uri="{FF2B5EF4-FFF2-40B4-BE49-F238E27FC236}">
                <a16:creationId xmlns:a16="http://schemas.microsoft.com/office/drawing/2014/main" id="{DC34F93E-B4AA-4683-8B0D-5567E6037AEB}"/>
              </a:ext>
            </a:extLst>
          </p:cNvPr>
          <p:cNvCxnSpPr>
            <a:cxnSpLocks noChangeShapeType="1"/>
            <a:stCxn id="79" idx="3"/>
            <a:endCxn id="70" idx="1"/>
          </p:cNvCxnSpPr>
          <p:nvPr/>
        </p:nvCxnSpPr>
        <p:spPr bwMode="auto">
          <a:xfrm flipV="1">
            <a:off x="37790437" y="7378260"/>
            <a:ext cx="1371600" cy="7292612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92" name="Rectangle 296">
            <a:extLst>
              <a:ext uri="{FF2B5EF4-FFF2-40B4-BE49-F238E27FC236}">
                <a16:creationId xmlns:a16="http://schemas.microsoft.com/office/drawing/2014/main" id="{8FF6FB77-80FA-47EA-AF45-DCFD9F70F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96176" y="9000331"/>
            <a:ext cx="3089639" cy="1626764"/>
          </a:xfrm>
          <a:prstGeom prst="diamond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s-MX" sz="2400" dirty="0">
                <a:solidFill>
                  <a:srgbClr val="000000"/>
                </a:solidFill>
              </a:rPr>
              <a:t>¿Autoriza contrato?</a:t>
            </a:r>
            <a:endParaRPr lang="es-MX" sz="2400" b="0" i="0" strike="noStrike" dirty="0">
              <a:solidFill>
                <a:srgbClr val="000000"/>
              </a:solidFill>
            </a:endParaRPr>
          </a:p>
        </p:txBody>
      </p:sp>
      <p:cxnSp>
        <p:nvCxnSpPr>
          <p:cNvPr id="136" name="AutoShape 300">
            <a:extLst>
              <a:ext uri="{FF2B5EF4-FFF2-40B4-BE49-F238E27FC236}">
                <a16:creationId xmlns:a16="http://schemas.microsoft.com/office/drawing/2014/main" id="{9317CB8F-E3E2-4123-9659-2C57BF2BF3F7}"/>
              </a:ext>
            </a:extLst>
          </p:cNvPr>
          <p:cNvCxnSpPr>
            <a:cxnSpLocks noChangeShapeType="1"/>
            <a:stCxn id="43" idx="3"/>
            <a:endCxn id="92" idx="2"/>
          </p:cNvCxnSpPr>
          <p:nvPr/>
        </p:nvCxnSpPr>
        <p:spPr bwMode="auto">
          <a:xfrm flipV="1">
            <a:off x="15797433" y="10627095"/>
            <a:ext cx="243563" cy="1683168"/>
          </a:xfrm>
          <a:prstGeom prst="bentConnector2">
            <a:avLst/>
          </a:prstGeom>
          <a:noFill/>
          <a:ln w="38100">
            <a:solidFill>
              <a:schemeClr val="tx1"/>
            </a:solidFill>
            <a:prstDash val="sysDash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" name="Conector recto de flecha 142">
            <a:extLst>
              <a:ext uri="{FF2B5EF4-FFF2-40B4-BE49-F238E27FC236}">
                <a16:creationId xmlns:a16="http://schemas.microsoft.com/office/drawing/2014/main" id="{36AFCB0C-55B8-40F0-A6B8-D849640AB9BE}"/>
              </a:ext>
            </a:extLst>
          </p:cNvPr>
          <p:cNvCxnSpPr>
            <a:cxnSpLocks noChangeShapeType="1"/>
            <a:stCxn id="48" idx="2"/>
            <a:endCxn id="63" idx="0"/>
          </p:cNvCxnSpPr>
          <p:nvPr/>
        </p:nvCxnSpPr>
        <p:spPr bwMode="auto">
          <a:xfrm flipH="1">
            <a:off x="20609776" y="8288269"/>
            <a:ext cx="9198" cy="336394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6" name="Rectangle 296">
            <a:extLst>
              <a:ext uri="{FF2B5EF4-FFF2-40B4-BE49-F238E27FC236}">
                <a16:creationId xmlns:a16="http://schemas.microsoft.com/office/drawing/2014/main" id="{A22CCC34-895D-4EE0-A896-E6C27DE4A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93647" y="3998441"/>
            <a:ext cx="3089639" cy="162676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/>
            </a:pPr>
            <a:r>
              <a:rPr lang="es-MX" sz="2400" b="0" i="0" strike="noStrike" dirty="0">
                <a:solidFill>
                  <a:srgbClr val="000000"/>
                </a:solidFill>
              </a:rPr>
              <a:t>Recibe producto / servicio, firma sella de conformidad</a:t>
            </a:r>
            <a:r>
              <a:rPr lang="es-MX" sz="2400" b="0" i="0" strike="noStrike" baseline="0" dirty="0">
                <a:solidFill>
                  <a:srgbClr val="000000"/>
                </a:solidFill>
              </a:rPr>
              <a:t>.</a:t>
            </a:r>
            <a:endParaRPr lang="es-MX" sz="2400" b="0" i="0" strike="noStrike" dirty="0">
              <a:solidFill>
                <a:srgbClr val="000000"/>
              </a:solidFill>
            </a:endParaRPr>
          </a:p>
        </p:txBody>
      </p:sp>
      <p:sp>
        <p:nvSpPr>
          <p:cNvPr id="150" name="Rectangle 296">
            <a:extLst>
              <a:ext uri="{FF2B5EF4-FFF2-40B4-BE49-F238E27FC236}">
                <a16:creationId xmlns:a16="http://schemas.microsoft.com/office/drawing/2014/main" id="{E5349567-6661-44BC-89B0-62FF61E01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27305" y="11468679"/>
            <a:ext cx="3089639" cy="162676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s-MX" sz="2400" b="0" i="0" strike="noStrike" dirty="0">
                <a:solidFill>
                  <a:srgbClr val="000000"/>
                </a:solidFill>
              </a:rPr>
              <a:t>Sube la factura al portal UACH -  para validación ante el SAT</a:t>
            </a:r>
          </a:p>
        </p:txBody>
      </p:sp>
      <p:sp>
        <p:nvSpPr>
          <p:cNvPr id="155" name="Rectangle 296">
            <a:extLst>
              <a:ext uri="{FF2B5EF4-FFF2-40B4-BE49-F238E27FC236}">
                <a16:creationId xmlns:a16="http://schemas.microsoft.com/office/drawing/2014/main" id="{B4FBB23D-5B8C-4F62-944B-E7ED9C22B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31158" y="3944567"/>
            <a:ext cx="3089639" cy="162676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s-MX" sz="2400" b="0" i="0" strike="noStrike" dirty="0">
                <a:solidFill>
                  <a:srgbClr val="000000"/>
                </a:solidFill>
              </a:rPr>
              <a:t>Recibe</a:t>
            </a:r>
            <a:r>
              <a:rPr lang="es-MX" sz="2400" b="0" i="0" strike="noStrike" baseline="0" dirty="0">
                <a:solidFill>
                  <a:srgbClr val="000000"/>
                </a:solidFill>
              </a:rPr>
              <a:t> factura y evidencias del servicio recibido.</a:t>
            </a:r>
            <a:endParaRPr lang="es-MX" sz="2400" b="0" i="0" strike="noStrike" dirty="0">
              <a:solidFill>
                <a:srgbClr val="000000"/>
              </a:solidFill>
            </a:endParaRPr>
          </a:p>
        </p:txBody>
      </p:sp>
      <p:sp>
        <p:nvSpPr>
          <p:cNvPr id="161" name="Rectangle 296">
            <a:extLst>
              <a:ext uri="{FF2B5EF4-FFF2-40B4-BE49-F238E27FC236}">
                <a16:creationId xmlns:a16="http://schemas.microsoft.com/office/drawing/2014/main" id="{42C29259-1105-4702-A1EB-2CDB0A8C8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80283" y="3940886"/>
            <a:ext cx="3089639" cy="162676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/>
            </a:pPr>
            <a:r>
              <a:rPr lang="es-MX" sz="2400" b="0" i="0" strike="noStrike" dirty="0">
                <a:solidFill>
                  <a:srgbClr val="000000"/>
                </a:solidFill>
              </a:rPr>
              <a:t>Envía oficio de solicitud</a:t>
            </a:r>
            <a:r>
              <a:rPr lang="es-MX" sz="2400" b="0" i="0" strike="noStrike" baseline="0" dirty="0">
                <a:solidFill>
                  <a:srgbClr val="000000"/>
                </a:solidFill>
              </a:rPr>
              <a:t> de pago a control presupuestal en contabilidad.</a:t>
            </a:r>
            <a:endParaRPr lang="es-MX" sz="2400" b="0" i="0" strike="noStrike" dirty="0">
              <a:solidFill>
                <a:srgbClr val="000000"/>
              </a:solidFill>
            </a:endParaRPr>
          </a:p>
        </p:txBody>
      </p:sp>
      <p:cxnSp>
        <p:nvCxnSpPr>
          <p:cNvPr id="170" name="Conector recto de flecha 169">
            <a:extLst>
              <a:ext uri="{FF2B5EF4-FFF2-40B4-BE49-F238E27FC236}">
                <a16:creationId xmlns:a16="http://schemas.microsoft.com/office/drawing/2014/main" id="{3B359406-B4AB-4604-AED0-83F574C10CE1}"/>
              </a:ext>
            </a:extLst>
          </p:cNvPr>
          <p:cNvCxnSpPr>
            <a:cxnSpLocks noChangeShapeType="1"/>
            <a:stCxn id="155" idx="3"/>
            <a:endCxn id="161" idx="1"/>
          </p:cNvCxnSpPr>
          <p:nvPr/>
        </p:nvCxnSpPr>
        <p:spPr bwMode="auto">
          <a:xfrm flipV="1">
            <a:off x="31320797" y="4754268"/>
            <a:ext cx="859486" cy="368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Rectangle 296">
            <a:extLst>
              <a:ext uri="{FF2B5EF4-FFF2-40B4-BE49-F238E27FC236}">
                <a16:creationId xmlns:a16="http://schemas.microsoft.com/office/drawing/2014/main" id="{1EC8FED8-DE1C-47F5-9D29-A874BF8E0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1037" y="11442864"/>
            <a:ext cx="3152996" cy="1734797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s-MX" sz="2400" b="0" i="0" strike="noStrike" dirty="0">
                <a:solidFill>
                  <a:srgbClr val="000000"/>
                </a:solidFill>
              </a:rPr>
              <a:t>Recibe</a:t>
            </a:r>
            <a:r>
              <a:rPr lang="es-MX" sz="2400" b="0" i="0" strike="noStrike" baseline="0" dirty="0">
                <a:solidFill>
                  <a:srgbClr val="000000"/>
                </a:solidFill>
              </a:rPr>
              <a:t> solicitud de cotización Ver Proceso de Adquisiciones </a:t>
            </a:r>
            <a:r>
              <a:rPr lang="es-MX" sz="2400" dirty="0">
                <a:highlight>
                  <a:srgbClr val="FFFF00"/>
                </a:highlight>
              </a:rPr>
              <a:t>ADQ DF 02</a:t>
            </a:r>
            <a:r>
              <a:rPr lang="es-MX" sz="2400" b="0" i="0" strike="noStrike" baseline="0" dirty="0">
                <a:solidFill>
                  <a:srgbClr val="000000"/>
                </a:solidFill>
                <a:highlight>
                  <a:srgbClr val="FFFF00"/>
                </a:highlight>
              </a:rPr>
              <a:t>. </a:t>
            </a:r>
            <a:endParaRPr lang="es-MX" sz="2400" b="0" i="0" strike="noStrike" dirty="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cxnSp>
        <p:nvCxnSpPr>
          <p:cNvPr id="32" name="Conector: angular 31">
            <a:extLst>
              <a:ext uri="{FF2B5EF4-FFF2-40B4-BE49-F238E27FC236}">
                <a16:creationId xmlns:a16="http://schemas.microsoft.com/office/drawing/2014/main" id="{7F397644-9978-419D-84BF-2CFD3BAB3CAA}"/>
              </a:ext>
            </a:extLst>
          </p:cNvPr>
          <p:cNvCxnSpPr>
            <a:cxnSpLocks noChangeShapeType="1"/>
            <a:stCxn id="45" idx="2"/>
            <a:endCxn id="31" idx="0"/>
          </p:cNvCxnSpPr>
          <p:nvPr/>
        </p:nvCxnSpPr>
        <p:spPr bwMode="auto">
          <a:xfrm rot="5400000">
            <a:off x="7003238" y="8549138"/>
            <a:ext cx="5768023" cy="19428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prstDash val="sys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2E97442D-A04C-479A-A4A7-0375049B3B7E}"/>
              </a:ext>
            </a:extLst>
          </p:cNvPr>
          <p:cNvCxnSpPr>
            <a:cxnSpLocks noChangeShapeType="1"/>
            <a:stCxn id="31" idx="3"/>
            <a:endCxn id="43" idx="1"/>
          </p:cNvCxnSpPr>
          <p:nvPr/>
        </p:nvCxnSpPr>
        <p:spPr bwMode="auto">
          <a:xfrm>
            <a:off x="11454033" y="12310263"/>
            <a:ext cx="1190404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Rectangle 296">
            <a:extLst>
              <a:ext uri="{FF2B5EF4-FFF2-40B4-BE49-F238E27FC236}">
                <a16:creationId xmlns:a16="http://schemas.microsoft.com/office/drawing/2014/main" id="{A71EB4C6-F299-4FDB-B6F0-15C4AE21E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5035" y="4836641"/>
            <a:ext cx="2743856" cy="8382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s-MX" sz="2600" b="0" i="0" strike="noStrike" dirty="0">
                <a:solidFill>
                  <a:srgbClr val="000000"/>
                </a:solidFill>
              </a:rPr>
              <a:t>Servicios contratados</a:t>
            </a:r>
            <a:r>
              <a:rPr lang="es-MX" sz="2800" b="0" i="0" strike="noStrike" baseline="0" dirty="0">
                <a:solidFill>
                  <a:srgbClr val="000000"/>
                </a:solidFill>
              </a:rPr>
              <a:t>.</a:t>
            </a:r>
            <a:endParaRPr lang="es-MX" sz="2800" b="0" i="0" strike="noStrike" dirty="0">
              <a:solidFill>
                <a:srgbClr val="000000"/>
              </a:solidFill>
            </a:endParaRPr>
          </a:p>
        </p:txBody>
      </p:sp>
      <p:cxnSp>
        <p:nvCxnSpPr>
          <p:cNvPr id="46" name="Conector angular 4">
            <a:extLst>
              <a:ext uri="{FF2B5EF4-FFF2-40B4-BE49-F238E27FC236}">
                <a16:creationId xmlns:a16="http://schemas.microsoft.com/office/drawing/2014/main" id="{08E436FC-2995-4A33-9F5F-CC93AC8EB11F}"/>
              </a:ext>
            </a:extLst>
          </p:cNvPr>
          <p:cNvCxnSpPr>
            <a:cxnSpLocks noChangeShapeType="1"/>
            <a:stCxn id="47" idx="3"/>
            <a:endCxn id="45" idx="1"/>
          </p:cNvCxnSpPr>
          <p:nvPr/>
        </p:nvCxnSpPr>
        <p:spPr bwMode="auto">
          <a:xfrm>
            <a:off x="7005637" y="4733131"/>
            <a:ext cx="1519398" cy="522610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Conector angular 4">
            <a:extLst>
              <a:ext uri="{FF2B5EF4-FFF2-40B4-BE49-F238E27FC236}">
                <a16:creationId xmlns:a16="http://schemas.microsoft.com/office/drawing/2014/main" id="{2BFFA424-BA25-4DB1-86C0-4E4B7FE54B25}"/>
              </a:ext>
            </a:extLst>
          </p:cNvPr>
          <p:cNvCxnSpPr>
            <a:cxnSpLocks noChangeShapeType="1"/>
            <a:stCxn id="45" idx="3"/>
            <a:endCxn id="56" idx="1"/>
          </p:cNvCxnSpPr>
          <p:nvPr/>
        </p:nvCxnSpPr>
        <p:spPr bwMode="auto">
          <a:xfrm flipV="1">
            <a:off x="11268891" y="5141068"/>
            <a:ext cx="805664" cy="114673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" name="Rectangle 296">
            <a:extLst>
              <a:ext uri="{FF2B5EF4-FFF2-40B4-BE49-F238E27FC236}">
                <a16:creationId xmlns:a16="http://schemas.microsoft.com/office/drawing/2014/main" id="{E2DB5CA9-E9D3-4AAE-A9C8-DD316988A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74555" y="4656931"/>
            <a:ext cx="2497702" cy="968273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s-MX" sz="2600" b="0" i="0" strike="noStrike" dirty="0">
                <a:solidFill>
                  <a:srgbClr val="000000"/>
                </a:solidFill>
              </a:rPr>
              <a:t>Oficio de solicitud</a:t>
            </a:r>
            <a:r>
              <a:rPr lang="es-MX" sz="2600" b="0" i="0" strike="noStrike" baseline="0" dirty="0">
                <a:solidFill>
                  <a:srgbClr val="000000"/>
                </a:solidFill>
              </a:rPr>
              <a:t> de contrato.</a:t>
            </a:r>
            <a:endParaRPr lang="es-MX" sz="2600" b="0" i="0" strike="noStrike" dirty="0">
              <a:solidFill>
                <a:srgbClr val="000000"/>
              </a:solidFill>
            </a:endParaRPr>
          </a:p>
        </p:txBody>
      </p:sp>
      <p:cxnSp>
        <p:nvCxnSpPr>
          <p:cNvPr id="69" name="Conector: angular 68">
            <a:extLst>
              <a:ext uri="{FF2B5EF4-FFF2-40B4-BE49-F238E27FC236}">
                <a16:creationId xmlns:a16="http://schemas.microsoft.com/office/drawing/2014/main" id="{FE1089C6-9B44-4C62-881F-1C906F6FE57D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8851667" y="8107295"/>
            <a:ext cx="5752466" cy="918674"/>
          </a:xfrm>
          <a:prstGeom prst="bentConnector3">
            <a:avLst>
              <a:gd name="adj1" fmla="val 96097"/>
            </a:avLst>
          </a:prstGeom>
          <a:noFill/>
          <a:ln w="38100">
            <a:solidFill>
              <a:schemeClr val="tx1"/>
            </a:solidFill>
            <a:prstDash val="sys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Conector recto de flecha 63">
            <a:extLst>
              <a:ext uri="{FF2B5EF4-FFF2-40B4-BE49-F238E27FC236}">
                <a16:creationId xmlns:a16="http://schemas.microsoft.com/office/drawing/2014/main" id="{CE09F613-92FB-4874-9ADF-3E74D5CA0BD2}"/>
              </a:ext>
            </a:extLst>
          </p:cNvPr>
          <p:cNvCxnSpPr>
            <a:stCxn id="60" idx="2"/>
            <a:endCxn id="92" idx="0"/>
          </p:cNvCxnSpPr>
          <p:nvPr/>
        </p:nvCxnSpPr>
        <p:spPr>
          <a:xfrm>
            <a:off x="16040996" y="8085931"/>
            <a:ext cx="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CuadroTexto 71">
            <a:extLst>
              <a:ext uri="{FF2B5EF4-FFF2-40B4-BE49-F238E27FC236}">
                <a16:creationId xmlns:a16="http://schemas.microsoft.com/office/drawing/2014/main" id="{BE740BDE-CD97-4659-BC99-DEE32FE4A25C}"/>
              </a:ext>
            </a:extLst>
          </p:cNvPr>
          <p:cNvSpPr txBox="1"/>
          <p:nvPr/>
        </p:nvSpPr>
        <p:spPr>
          <a:xfrm>
            <a:off x="17714444" y="9317126"/>
            <a:ext cx="410360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Sí</a:t>
            </a: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5C5219DE-1EA1-4B48-B510-4F7C16847B9C}"/>
              </a:ext>
            </a:extLst>
          </p:cNvPr>
          <p:cNvSpPr txBox="1"/>
          <p:nvPr/>
        </p:nvSpPr>
        <p:spPr>
          <a:xfrm>
            <a:off x="14052157" y="9275268"/>
            <a:ext cx="649199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No</a:t>
            </a:r>
          </a:p>
        </p:txBody>
      </p:sp>
      <p:sp>
        <p:nvSpPr>
          <p:cNvPr id="91" name="Rectangle 184">
            <a:extLst>
              <a:ext uri="{FF2B5EF4-FFF2-40B4-BE49-F238E27FC236}">
                <a16:creationId xmlns:a16="http://schemas.microsoft.com/office/drawing/2014/main" id="{157A020C-EAD5-47B1-BEDD-986DE1C3A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864" y="9105534"/>
            <a:ext cx="2637373" cy="1435925"/>
          </a:xfrm>
          <a:prstGeom prst="flowChartTerminator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27432" tIns="22860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s-MX" sz="2000" b="0" i="0" strike="noStrike" baseline="0" dirty="0">
                <a:solidFill>
                  <a:srgbClr val="000000"/>
                </a:solidFill>
              </a:rPr>
              <a:t>Desecha y notifica a requisitor.</a:t>
            </a:r>
          </a:p>
          <a:p>
            <a:pPr algn="ctr" rtl="0">
              <a:defRPr sz="1000"/>
            </a:pPr>
            <a:r>
              <a:rPr lang="es-MX" sz="2000" dirty="0">
                <a:solidFill>
                  <a:srgbClr val="000000"/>
                </a:solidFill>
              </a:rPr>
              <a:t>FIN DE PROCESO</a:t>
            </a:r>
            <a:endParaRPr lang="es-MX" sz="2000" b="0" i="0" strike="noStrike" dirty="0">
              <a:solidFill>
                <a:srgbClr val="000000"/>
              </a:solidFill>
            </a:endParaRPr>
          </a:p>
        </p:txBody>
      </p:sp>
      <p:cxnSp>
        <p:nvCxnSpPr>
          <p:cNvPr id="93" name="Conector recto de flecha 92">
            <a:extLst>
              <a:ext uri="{FF2B5EF4-FFF2-40B4-BE49-F238E27FC236}">
                <a16:creationId xmlns:a16="http://schemas.microsoft.com/office/drawing/2014/main" id="{7888C6E2-5286-4DB3-B5B5-98948CB16DC4}"/>
              </a:ext>
            </a:extLst>
          </p:cNvPr>
          <p:cNvCxnSpPr>
            <a:cxnSpLocks noChangeShapeType="1"/>
            <a:stCxn id="92" idx="1"/>
            <a:endCxn id="91" idx="3"/>
          </p:cNvCxnSpPr>
          <p:nvPr/>
        </p:nvCxnSpPr>
        <p:spPr bwMode="auto">
          <a:xfrm flipH="1">
            <a:off x="14092237" y="9813713"/>
            <a:ext cx="403939" cy="9784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8" name="Conector angular 8">
            <a:extLst>
              <a:ext uri="{FF2B5EF4-FFF2-40B4-BE49-F238E27FC236}">
                <a16:creationId xmlns:a16="http://schemas.microsoft.com/office/drawing/2014/main" id="{CC55739C-0E7F-47F6-89C3-684C8B86A405}"/>
              </a:ext>
            </a:extLst>
          </p:cNvPr>
          <p:cNvCxnSpPr>
            <a:cxnSpLocks noChangeShapeType="1"/>
            <a:stCxn id="92" idx="3"/>
            <a:endCxn id="48" idx="1"/>
          </p:cNvCxnSpPr>
          <p:nvPr/>
        </p:nvCxnSpPr>
        <p:spPr bwMode="auto">
          <a:xfrm flipV="1">
            <a:off x="17585815" y="7474887"/>
            <a:ext cx="1544820" cy="2338826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73748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6806</TotalTime>
  <Words>191</Words>
  <Application>Microsoft Office PowerPoint</Application>
  <PresentationFormat>Personalizado</PresentationFormat>
  <Paragraphs>43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Hugo Ballesteros</dc:creator>
  <cp:lastModifiedBy>Juan Carlos</cp:lastModifiedBy>
  <cp:revision>92</cp:revision>
  <cp:lastPrinted>2022-10-14T19:46:24Z</cp:lastPrinted>
  <dcterms:modified xsi:type="dcterms:W3CDTF">2022-10-14T19:47:27Z</dcterms:modified>
</cp:coreProperties>
</file>