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9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10.xml" ContentType="application/vnd.openxmlformats-officedocument.drawingml.chart+xml"/>
  <Override PartName="/ppt/theme/themeOverride1.xml" ContentType="application/vnd.openxmlformats-officedocument.themeOverride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13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3" r:id="rId8"/>
    <p:sldId id="264" r:id="rId9"/>
    <p:sldId id="262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H:\UACH\base%20de%20datos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H:\UACH\base%20de%20datos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H:\UACH\base%20de%20datos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uario\Downloads\Encuesta%20Cafeteria%20respaldo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H:\UACH\base%20de%20dato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H:\UACH\base%20de%20datos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H:\UACH\base%20de%20datos.xlsx" TargetMode="Externa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H:\UACH\base%20de%20dato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H:\UACH\base%20de%20datos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Excel.xlsx"/><Relationship Id="rId1" Type="http://schemas.openxmlformats.org/officeDocument/2006/relationships/themeOverride" Target="../theme/themeOverride1.xm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H:\UACH\base%20de%20datos.xlsx" TargetMode="Externa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H:\UACH\base%20de%20datos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H:\UACH\base%20de%20datos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s-MX" dirty="0"/>
              <a:t>ESTUDIANTES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estudiantes!$P$10</c:f>
              <c:strCache>
                <c:ptCount val="1"/>
                <c:pt idx="0">
                  <c:v>Excelente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estudiantes!$Q$9:$Z$9</c:f>
              <c:strCache>
                <c:ptCount val="10"/>
                <c:pt idx="0">
                  <c:v>Calidad del Producto</c:v>
                </c:pt>
                <c:pt idx="1">
                  <c:v>Rapidez de Atención</c:v>
                </c:pt>
                <c:pt idx="2">
                  <c:v>Trato del Personal</c:v>
                </c:pt>
                <c:pt idx="3">
                  <c:v>Limpieza del Establecimiento</c:v>
                </c:pt>
                <c:pt idx="4">
                  <c:v>Higiene Elaboracion de Alimentos</c:v>
                </c:pt>
                <c:pt idx="5">
                  <c:v>Limpieza de Utencilios</c:v>
                </c:pt>
                <c:pt idx="6">
                  <c:v>Atencion del Personal</c:v>
                </c:pt>
                <c:pt idx="7">
                  <c:v>Sabor, Temperatura, Presentación</c:v>
                </c:pt>
                <c:pt idx="8">
                  <c:v>Alimentos Saludables</c:v>
                </c:pt>
                <c:pt idx="9">
                  <c:v>Alimentos Nutritivos</c:v>
                </c:pt>
              </c:strCache>
            </c:strRef>
          </c:cat>
          <c:val>
            <c:numRef>
              <c:f>estudiantes!$Q$10:$Z$10</c:f>
              <c:numCache>
                <c:formatCode>General</c:formatCode>
                <c:ptCount val="10"/>
                <c:pt idx="0">
                  <c:v>5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3</c:v>
                </c:pt>
                <c:pt idx="5">
                  <c:v>1</c:v>
                </c:pt>
                <c:pt idx="6">
                  <c:v>2</c:v>
                </c:pt>
                <c:pt idx="7">
                  <c:v>8</c:v>
                </c:pt>
                <c:pt idx="8">
                  <c:v>27</c:v>
                </c:pt>
                <c:pt idx="9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068-44BD-B586-982248962EF7}"/>
            </c:ext>
          </c:extLst>
        </c:ser>
        <c:ser>
          <c:idx val="1"/>
          <c:order val="1"/>
          <c:tx>
            <c:strRef>
              <c:f>estudiantes!$P$11</c:f>
              <c:strCache>
                <c:ptCount val="1"/>
                <c:pt idx="0">
                  <c:v>Bueno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estudiantes!$Q$9:$Z$9</c:f>
              <c:strCache>
                <c:ptCount val="10"/>
                <c:pt idx="0">
                  <c:v>Calidad del Producto</c:v>
                </c:pt>
                <c:pt idx="1">
                  <c:v>Rapidez de Atención</c:v>
                </c:pt>
                <c:pt idx="2">
                  <c:v>Trato del Personal</c:v>
                </c:pt>
                <c:pt idx="3">
                  <c:v>Limpieza del Establecimiento</c:v>
                </c:pt>
                <c:pt idx="4">
                  <c:v>Higiene Elaboracion de Alimentos</c:v>
                </c:pt>
                <c:pt idx="5">
                  <c:v>Limpieza de Utencilios</c:v>
                </c:pt>
                <c:pt idx="6">
                  <c:v>Atencion del Personal</c:v>
                </c:pt>
                <c:pt idx="7">
                  <c:v>Sabor, Temperatura, Presentación</c:v>
                </c:pt>
                <c:pt idx="8">
                  <c:v>Alimentos Saludables</c:v>
                </c:pt>
                <c:pt idx="9">
                  <c:v>Alimentos Nutritivos</c:v>
                </c:pt>
              </c:strCache>
            </c:strRef>
          </c:cat>
          <c:val>
            <c:numRef>
              <c:f>estudiantes!$Q$11:$Z$11</c:f>
              <c:numCache>
                <c:formatCode>General</c:formatCode>
                <c:ptCount val="10"/>
                <c:pt idx="0">
                  <c:v>25</c:v>
                </c:pt>
                <c:pt idx="1">
                  <c:v>12</c:v>
                </c:pt>
                <c:pt idx="2">
                  <c:v>8</c:v>
                </c:pt>
                <c:pt idx="3">
                  <c:v>8</c:v>
                </c:pt>
                <c:pt idx="4">
                  <c:v>20</c:v>
                </c:pt>
                <c:pt idx="5">
                  <c:v>8</c:v>
                </c:pt>
                <c:pt idx="6">
                  <c:v>12</c:v>
                </c:pt>
                <c:pt idx="7">
                  <c:v>32</c:v>
                </c:pt>
                <c:pt idx="8">
                  <c:v>40</c:v>
                </c:pt>
                <c:pt idx="9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068-44BD-B586-982248962EF7}"/>
            </c:ext>
          </c:extLst>
        </c:ser>
        <c:ser>
          <c:idx val="2"/>
          <c:order val="2"/>
          <c:tx>
            <c:strRef>
              <c:f>estudiantes!$P$12</c:f>
              <c:strCache>
                <c:ptCount val="1"/>
                <c:pt idx="0">
                  <c:v>Regular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estudiantes!$Q$9:$Z$9</c:f>
              <c:strCache>
                <c:ptCount val="10"/>
                <c:pt idx="0">
                  <c:v>Calidad del Producto</c:v>
                </c:pt>
                <c:pt idx="1">
                  <c:v>Rapidez de Atención</c:v>
                </c:pt>
                <c:pt idx="2">
                  <c:v>Trato del Personal</c:v>
                </c:pt>
                <c:pt idx="3">
                  <c:v>Limpieza del Establecimiento</c:v>
                </c:pt>
                <c:pt idx="4">
                  <c:v>Higiene Elaboracion de Alimentos</c:v>
                </c:pt>
                <c:pt idx="5">
                  <c:v>Limpieza de Utencilios</c:v>
                </c:pt>
                <c:pt idx="6">
                  <c:v>Atencion del Personal</c:v>
                </c:pt>
                <c:pt idx="7">
                  <c:v>Sabor, Temperatura, Presentación</c:v>
                </c:pt>
                <c:pt idx="8">
                  <c:v>Alimentos Saludables</c:v>
                </c:pt>
                <c:pt idx="9">
                  <c:v>Alimentos Nutritivos</c:v>
                </c:pt>
              </c:strCache>
            </c:strRef>
          </c:cat>
          <c:val>
            <c:numRef>
              <c:f>estudiantes!$Q$12:$Z$12</c:f>
              <c:numCache>
                <c:formatCode>General</c:formatCode>
                <c:ptCount val="10"/>
                <c:pt idx="0">
                  <c:v>94</c:v>
                </c:pt>
                <c:pt idx="1">
                  <c:v>71</c:v>
                </c:pt>
                <c:pt idx="2">
                  <c:v>36</c:v>
                </c:pt>
                <c:pt idx="3">
                  <c:v>53</c:v>
                </c:pt>
                <c:pt idx="4">
                  <c:v>57</c:v>
                </c:pt>
                <c:pt idx="5">
                  <c:v>56</c:v>
                </c:pt>
                <c:pt idx="6">
                  <c:v>67</c:v>
                </c:pt>
                <c:pt idx="7">
                  <c:v>86</c:v>
                </c:pt>
                <c:pt idx="8">
                  <c:v>74</c:v>
                </c:pt>
                <c:pt idx="9">
                  <c:v>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068-44BD-B586-982248962EF7}"/>
            </c:ext>
          </c:extLst>
        </c:ser>
        <c:ser>
          <c:idx val="3"/>
          <c:order val="3"/>
          <c:tx>
            <c:strRef>
              <c:f>estudiantes!$P$13</c:f>
              <c:strCache>
                <c:ptCount val="1"/>
                <c:pt idx="0">
                  <c:v>Malo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estudiantes!$Q$9:$Z$9</c:f>
              <c:strCache>
                <c:ptCount val="10"/>
                <c:pt idx="0">
                  <c:v>Calidad del Producto</c:v>
                </c:pt>
                <c:pt idx="1">
                  <c:v>Rapidez de Atención</c:v>
                </c:pt>
                <c:pt idx="2">
                  <c:v>Trato del Personal</c:v>
                </c:pt>
                <c:pt idx="3">
                  <c:v>Limpieza del Establecimiento</c:v>
                </c:pt>
                <c:pt idx="4">
                  <c:v>Higiene Elaboracion de Alimentos</c:v>
                </c:pt>
                <c:pt idx="5">
                  <c:v>Limpieza de Utencilios</c:v>
                </c:pt>
                <c:pt idx="6">
                  <c:v>Atencion del Personal</c:v>
                </c:pt>
                <c:pt idx="7">
                  <c:v>Sabor, Temperatura, Presentación</c:v>
                </c:pt>
                <c:pt idx="8">
                  <c:v>Alimentos Saludables</c:v>
                </c:pt>
                <c:pt idx="9">
                  <c:v>Alimentos Nutritivos</c:v>
                </c:pt>
              </c:strCache>
            </c:strRef>
          </c:cat>
          <c:val>
            <c:numRef>
              <c:f>estudiantes!$Q$13:$Z$13</c:f>
              <c:numCache>
                <c:formatCode>General</c:formatCode>
                <c:ptCount val="10"/>
                <c:pt idx="0">
                  <c:v>68</c:v>
                </c:pt>
                <c:pt idx="1">
                  <c:v>84</c:v>
                </c:pt>
                <c:pt idx="2">
                  <c:v>103</c:v>
                </c:pt>
                <c:pt idx="3">
                  <c:v>101</c:v>
                </c:pt>
                <c:pt idx="4">
                  <c:v>107</c:v>
                </c:pt>
                <c:pt idx="5">
                  <c:v>109</c:v>
                </c:pt>
                <c:pt idx="6">
                  <c:v>96</c:v>
                </c:pt>
                <c:pt idx="7">
                  <c:v>65</c:v>
                </c:pt>
                <c:pt idx="8">
                  <c:v>46</c:v>
                </c:pt>
                <c:pt idx="9">
                  <c:v>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068-44BD-B586-982248962EF7}"/>
            </c:ext>
          </c:extLst>
        </c:ser>
        <c:ser>
          <c:idx val="4"/>
          <c:order val="4"/>
          <c:tx>
            <c:strRef>
              <c:f>estudiantes!$P$14</c:f>
              <c:strCache>
                <c:ptCount val="1"/>
                <c:pt idx="0">
                  <c:v>Muy malo</c:v>
                </c:pt>
              </c:strCache>
            </c:strRef>
          </c:tx>
          <c:spPr>
            <a:solidFill>
              <a:srgbClr val="7030A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estudiantes!$Q$9:$Z$9</c:f>
              <c:strCache>
                <c:ptCount val="10"/>
                <c:pt idx="0">
                  <c:v>Calidad del Producto</c:v>
                </c:pt>
                <c:pt idx="1">
                  <c:v>Rapidez de Atención</c:v>
                </c:pt>
                <c:pt idx="2">
                  <c:v>Trato del Personal</c:v>
                </c:pt>
                <c:pt idx="3">
                  <c:v>Limpieza del Establecimiento</c:v>
                </c:pt>
                <c:pt idx="4">
                  <c:v>Higiene Elaboracion de Alimentos</c:v>
                </c:pt>
                <c:pt idx="5">
                  <c:v>Limpieza de Utencilios</c:v>
                </c:pt>
                <c:pt idx="6">
                  <c:v>Atencion del Personal</c:v>
                </c:pt>
                <c:pt idx="7">
                  <c:v>Sabor, Temperatura, Presentación</c:v>
                </c:pt>
                <c:pt idx="8">
                  <c:v>Alimentos Saludables</c:v>
                </c:pt>
                <c:pt idx="9">
                  <c:v>Alimentos Nutritivos</c:v>
                </c:pt>
              </c:strCache>
            </c:strRef>
          </c:cat>
          <c:val>
            <c:numRef>
              <c:f>estudiantes!$Q$14:$Z$14</c:f>
              <c:numCache>
                <c:formatCode>General</c:formatCode>
                <c:ptCount val="10"/>
                <c:pt idx="0">
                  <c:v>18</c:v>
                </c:pt>
                <c:pt idx="1">
                  <c:v>42</c:v>
                </c:pt>
                <c:pt idx="2">
                  <c:v>61</c:v>
                </c:pt>
                <c:pt idx="3">
                  <c:v>47</c:v>
                </c:pt>
                <c:pt idx="4">
                  <c:v>22</c:v>
                </c:pt>
                <c:pt idx="5">
                  <c:v>33</c:v>
                </c:pt>
                <c:pt idx="6">
                  <c:v>33</c:v>
                </c:pt>
                <c:pt idx="7">
                  <c:v>19</c:v>
                </c:pt>
                <c:pt idx="8">
                  <c:v>10</c:v>
                </c:pt>
                <c:pt idx="9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068-44BD-B586-982248962EF7}"/>
            </c:ext>
          </c:extLst>
        </c:ser>
        <c:ser>
          <c:idx val="5"/>
          <c:order val="5"/>
          <c:tx>
            <c:strRef>
              <c:f>estudiantes!$P$15</c:f>
              <c:strCache>
                <c:ptCount val="1"/>
                <c:pt idx="0">
                  <c:v>Vacias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estudiantes!$Q$9:$Z$9</c:f>
              <c:strCache>
                <c:ptCount val="10"/>
                <c:pt idx="0">
                  <c:v>Calidad del Producto</c:v>
                </c:pt>
                <c:pt idx="1">
                  <c:v>Rapidez de Atención</c:v>
                </c:pt>
                <c:pt idx="2">
                  <c:v>Trato del Personal</c:v>
                </c:pt>
                <c:pt idx="3">
                  <c:v>Limpieza del Establecimiento</c:v>
                </c:pt>
                <c:pt idx="4">
                  <c:v>Higiene Elaboracion de Alimentos</c:v>
                </c:pt>
                <c:pt idx="5">
                  <c:v>Limpieza de Utencilios</c:v>
                </c:pt>
                <c:pt idx="6">
                  <c:v>Atencion del Personal</c:v>
                </c:pt>
                <c:pt idx="7">
                  <c:v>Sabor, Temperatura, Presentación</c:v>
                </c:pt>
                <c:pt idx="8">
                  <c:v>Alimentos Saludables</c:v>
                </c:pt>
                <c:pt idx="9">
                  <c:v>Alimentos Nutritivos</c:v>
                </c:pt>
              </c:strCache>
            </c:strRef>
          </c:cat>
          <c:val>
            <c:numRef>
              <c:f>estudiantes!$Q$15:$Z$15</c:f>
              <c:numCache>
                <c:formatCode>General</c:formatCode>
                <c:ptCount val="10"/>
                <c:pt idx="4">
                  <c:v>1</c:v>
                </c:pt>
                <c:pt idx="5">
                  <c:v>3</c:v>
                </c:pt>
                <c:pt idx="8">
                  <c:v>13</c:v>
                </c:pt>
                <c:pt idx="9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068-44BD-B586-982248962EF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2"/>
        <c:overlap val="-18"/>
        <c:axId val="1122527536"/>
        <c:axId val="1122528096"/>
      </c:barChart>
      <c:catAx>
        <c:axId val="112252753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b="1"/>
            </a:pPr>
            <a:endParaRPr lang="es-MX"/>
          </a:p>
        </c:txPr>
        <c:crossAx val="1122528096"/>
        <c:crosses val="autoZero"/>
        <c:auto val="1"/>
        <c:lblAlgn val="ctr"/>
        <c:lblOffset val="100"/>
        <c:noMultiLvlLbl val="0"/>
      </c:catAx>
      <c:valAx>
        <c:axId val="112252809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122527536"/>
        <c:crosses val="autoZero"/>
        <c:crossBetween val="between"/>
      </c:valAx>
    </c:plotArea>
    <c:legend>
      <c:legendPos val="t"/>
      <c:layout/>
      <c:overlay val="0"/>
      <c:txPr>
        <a:bodyPr/>
        <a:lstStyle/>
        <a:p>
          <a:pPr>
            <a:defRPr b="1"/>
          </a:pPr>
          <a:endParaRPr lang="es-MX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estudiantes!$AB$9</c:f>
              <c:strCache>
                <c:ptCount val="1"/>
                <c:pt idx="0">
                  <c:v>Como describiria los precios de los productos que la cafeteria ofrece</c:v>
                </c:pt>
              </c:strCache>
            </c:strRef>
          </c:tx>
          <c:explosion val="26"/>
          <c:dPt>
            <c:idx val="4"/>
            <c:bubble3D val="0"/>
            <c:spPr>
              <a:solidFill>
                <a:srgbClr val="7030A0"/>
              </a:solidFill>
            </c:spPr>
            <c:extLst>
              <c:ext xmlns:c16="http://schemas.microsoft.com/office/drawing/2014/chart" uri="{C3380CC4-5D6E-409C-BE32-E72D297353CC}">
                <c16:uniqueId val="{00000001-FB17-4234-9A1D-0D5937112922}"/>
              </c:ext>
            </c:extLst>
          </c:dPt>
          <c:dLbls>
            <c:dLbl>
              <c:idx val="1"/>
              <c:layout>
                <c:manualLayout>
                  <c:x val="-6.4739735028794584E-2"/>
                  <c:y val="8.882292393000630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800" b="1">
                      <a:solidFill>
                        <a:schemeClr val="bg1"/>
                      </a:solidFill>
                    </a:defRPr>
                  </a:pPr>
                  <a:endParaRPr lang="es-MX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FB17-4234-9A1D-0D5937112922}"/>
                </c:ext>
              </c:extLst>
            </c:dLbl>
            <c:dLbl>
              <c:idx val="2"/>
              <c:layout>
                <c:manualLayout>
                  <c:x val="-0.13837874792646451"/>
                  <c:y val="-9.255724895131210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800" b="1">
                      <a:solidFill>
                        <a:schemeClr val="bg1"/>
                      </a:solidFill>
                    </a:defRPr>
                  </a:pPr>
                  <a:endParaRPr lang="es-MX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FB17-4234-9A1D-0D5937112922}"/>
                </c:ext>
              </c:extLst>
            </c:dLbl>
            <c:dLbl>
              <c:idx val="3"/>
              <c:layout>
                <c:manualLayout>
                  <c:x val="0.13263918534608052"/>
                  <c:y val="-0.2529937687463337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2000" b="1">
                      <a:solidFill>
                        <a:schemeClr val="bg1"/>
                      </a:solidFill>
                    </a:defRPr>
                  </a:pPr>
                  <a:endParaRPr lang="es-MX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FB17-4234-9A1D-0D5937112922}"/>
                </c:ext>
              </c:extLst>
            </c:dLbl>
            <c:dLbl>
              <c:idx val="4"/>
              <c:layout>
                <c:manualLayout>
                  <c:x val="0.10646686988154457"/>
                  <c:y val="5.039899945767063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800" b="1">
                      <a:solidFill>
                        <a:schemeClr val="bg1"/>
                      </a:solidFill>
                    </a:defRPr>
                  </a:pPr>
                  <a:endParaRPr lang="es-MX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FB17-4234-9A1D-0D593711292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es-MX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estudiantes!$P$10:$P$15</c:f>
              <c:strCache>
                <c:ptCount val="6"/>
                <c:pt idx="0">
                  <c:v>Excelente</c:v>
                </c:pt>
                <c:pt idx="1">
                  <c:v>Bueno</c:v>
                </c:pt>
                <c:pt idx="2">
                  <c:v>Regular</c:v>
                </c:pt>
                <c:pt idx="3">
                  <c:v>Malo</c:v>
                </c:pt>
                <c:pt idx="4">
                  <c:v>Muy malo</c:v>
                </c:pt>
                <c:pt idx="5">
                  <c:v>Vacias</c:v>
                </c:pt>
              </c:strCache>
            </c:strRef>
          </c:cat>
          <c:val>
            <c:numRef>
              <c:f>estudiantes!$AB$10:$AB$15</c:f>
              <c:numCache>
                <c:formatCode>General</c:formatCode>
                <c:ptCount val="6"/>
                <c:pt idx="0">
                  <c:v>3</c:v>
                </c:pt>
                <c:pt idx="1">
                  <c:v>23</c:v>
                </c:pt>
                <c:pt idx="2">
                  <c:v>60</c:v>
                </c:pt>
                <c:pt idx="3">
                  <c:v>70</c:v>
                </c:pt>
                <c:pt idx="4">
                  <c:v>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B17-4234-9A1D-0D5937112922}"/>
            </c:ext>
          </c:extLst>
        </c:ser>
        <c:ser>
          <c:idx val="1"/>
          <c:order val="1"/>
          <c:tx>
            <c:strRef>
              <c:f>estudiantes!$P$10</c:f>
              <c:strCache>
                <c:ptCount val="1"/>
                <c:pt idx="0">
                  <c:v>Excelente</c:v>
                </c:pt>
              </c:strCache>
            </c:strRef>
          </c:tx>
          <c:explosion val="25"/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estudiantes!$P$10:$P$15</c:f>
              <c:strCache>
                <c:ptCount val="6"/>
                <c:pt idx="0">
                  <c:v>Excelente</c:v>
                </c:pt>
                <c:pt idx="1">
                  <c:v>Bueno</c:v>
                </c:pt>
                <c:pt idx="2">
                  <c:v>Regular</c:v>
                </c:pt>
                <c:pt idx="3">
                  <c:v>Malo</c:v>
                </c:pt>
                <c:pt idx="4">
                  <c:v>Muy malo</c:v>
                </c:pt>
                <c:pt idx="5">
                  <c:v>Vacias</c:v>
                </c:pt>
              </c:strCache>
            </c:strRef>
          </c:cat>
          <c:val>
            <c:numRef>
              <c:f>estudiantes!$P$11:$P$15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B17-4234-9A1D-0D5937112922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t"/>
      <c:layout/>
      <c:overlay val="0"/>
      <c:txPr>
        <a:bodyPr/>
        <a:lstStyle/>
        <a:p>
          <a:pPr rtl="0">
            <a:defRPr sz="1100" b="1"/>
          </a:pPr>
          <a:endParaRPr lang="es-MX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s-MX"/>
              <a:t>Por que:</a:t>
            </a:r>
          </a:p>
        </c:rich>
      </c:tx>
      <c:layout/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explosion val="25"/>
          <c:dLbls>
            <c:dLbl>
              <c:idx val="0"/>
              <c:layout>
                <c:manualLayout>
                  <c:x val="-0.158612607903825"/>
                  <c:y val="-0.22223806741309601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80A6-47FA-9DE7-2DB43D0C028D}"/>
                </c:ext>
              </c:extLst>
            </c:dLbl>
            <c:dLbl>
              <c:idx val="1"/>
              <c:layout>
                <c:manualLayout>
                  <c:x val="6.4458598206274476E-2"/>
                  <c:y val="1.558371165405053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600" b="1">
                      <a:solidFill>
                        <a:schemeClr val="bg1"/>
                      </a:solidFill>
                    </a:defRPr>
                  </a:pPr>
                  <a:endParaRPr lang="es-MX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80A6-47FA-9DE7-2DB43D0C028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800" b="1">
                    <a:solidFill>
                      <a:schemeClr val="bg1"/>
                    </a:solidFill>
                  </a:defRPr>
                </a:pPr>
                <a:endParaRPr lang="es-MX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estudiantes!$Q$20:$Q$22</c:f>
              <c:strCache>
                <c:ptCount val="3"/>
                <c:pt idx="0">
                  <c:v>Precios excesivos</c:v>
                </c:pt>
                <c:pt idx="1">
                  <c:v>Mala Calidad </c:v>
                </c:pt>
                <c:pt idx="2">
                  <c:v>Accesibles </c:v>
                </c:pt>
              </c:strCache>
            </c:strRef>
          </c:cat>
          <c:val>
            <c:numRef>
              <c:f>estudiantes!$R$20:$R$22</c:f>
              <c:numCache>
                <c:formatCode>General</c:formatCode>
                <c:ptCount val="3"/>
                <c:pt idx="0">
                  <c:v>115</c:v>
                </c:pt>
                <c:pt idx="1">
                  <c:v>9</c:v>
                </c:pt>
                <c:pt idx="2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0A6-47FA-9DE7-2DB43D0C028D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t"/>
      <c:layout/>
      <c:overlay val="0"/>
      <c:txPr>
        <a:bodyPr/>
        <a:lstStyle/>
        <a:p>
          <a:pPr>
            <a:defRPr b="1"/>
          </a:pPr>
          <a:endParaRPr lang="es-MX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s-MX"/>
              <a:t>Mencione una sugerencia para mejorar el servicio de Cafeteria</a:t>
            </a:r>
          </a:p>
        </c:rich>
      </c:tx>
      <c:layout>
        <c:manualLayout>
          <c:xMode val="edge"/>
          <c:yMode val="edge"/>
          <c:x val="0.21147194025783678"/>
          <c:y val="3.5211261097323372E-2"/>
        </c:manualLayout>
      </c:layout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explosion val="25"/>
          <c:dPt>
            <c:idx val="0"/>
            <c:bubble3D val="0"/>
            <c:spPr>
              <a:solidFill>
                <a:srgbClr val="7030A0"/>
              </a:solidFill>
            </c:spPr>
            <c:extLst>
              <c:ext xmlns:c16="http://schemas.microsoft.com/office/drawing/2014/chart" uri="{C3380CC4-5D6E-409C-BE32-E72D297353CC}">
                <c16:uniqueId val="{00000001-444A-4C87-AC4F-EFBB7417798F}"/>
              </c:ext>
            </c:extLst>
          </c:dPt>
          <c:dLbls>
            <c:dLbl>
              <c:idx val="1"/>
              <c:layout>
                <c:manualLayout>
                  <c:x val="-0.16191538970623728"/>
                  <c:y val="-0.14938705604468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0493168943685439"/>
                      <c:h val="0.1647408862233331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8B01-42EB-B004-A0E085176431}"/>
                </c:ext>
              </c:extLst>
            </c:dLbl>
            <c:dLbl>
              <c:idx val="2"/>
              <c:layout>
                <c:manualLayout>
                  <c:x val="3.9187561726405536E-2"/>
                  <c:y val="-3.8083612789986915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600" b="1">
                      <a:solidFill>
                        <a:schemeClr val="tx1"/>
                      </a:solidFill>
                    </a:defRPr>
                  </a:pPr>
                  <a:endParaRPr lang="es-MX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8B01-42EB-B004-A0E085176431}"/>
                </c:ext>
              </c:extLst>
            </c:dLbl>
            <c:dLbl>
              <c:idx val="3"/>
              <c:layout>
                <c:manualLayout>
                  <c:x val="0.13959972011808816"/>
                  <c:y val="-0.27692076505105817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8B01-42EB-B004-A0E085176431}"/>
                </c:ext>
              </c:extLst>
            </c:dLbl>
            <c:dLbl>
              <c:idx val="4"/>
              <c:layout>
                <c:manualLayout>
                  <c:x val="-2.8939871566231408E-2"/>
                  <c:y val="4.124098161972179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600" b="1">
                      <a:solidFill>
                        <a:schemeClr val="tx1"/>
                      </a:solidFill>
                    </a:defRPr>
                  </a:pPr>
                  <a:endParaRPr lang="es-MX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8B01-42EB-B004-A0E085176431}"/>
                </c:ext>
              </c:extLst>
            </c:dLbl>
            <c:dLbl>
              <c:idx val="5"/>
              <c:layout>
                <c:manualLayout>
                  <c:x val="-3.8226598283671497E-2"/>
                  <c:y val="-6.753464427661745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600" b="1">
                      <a:solidFill>
                        <a:schemeClr val="tx1"/>
                      </a:solidFill>
                    </a:defRPr>
                  </a:pPr>
                  <a:endParaRPr lang="es-MX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8B01-42EB-B004-A0E085176431}"/>
                </c:ext>
              </c:extLst>
            </c:dLbl>
            <c:dLbl>
              <c:idx val="6"/>
              <c:layout>
                <c:manualLayout>
                  <c:x val="-3.3091494516662464E-3"/>
                  <c:y val="-0.1213744184365793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600" b="1">
                      <a:solidFill>
                        <a:schemeClr val="tx1"/>
                      </a:solidFill>
                    </a:defRPr>
                  </a:pPr>
                  <a:endParaRPr lang="es-MX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8B01-42EB-B004-A0E085176431}"/>
                </c:ext>
              </c:extLst>
            </c:dLbl>
            <c:dLbl>
              <c:idx val="7"/>
              <c:layout>
                <c:manualLayout>
                  <c:x val="0.16331827446269881"/>
                  <c:y val="0.1090434532838982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 sz="1600" b="1">
                      <a:solidFill>
                        <a:schemeClr val="bg1"/>
                      </a:solidFill>
                    </a:defRPr>
                  </a:pPr>
                  <a:endParaRPr lang="es-MX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7419421363475071"/>
                      <c:h val="0.1469248554720979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444A-4C87-AC4F-EFBB7417798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 b="1">
                    <a:solidFill>
                      <a:schemeClr val="bg1"/>
                    </a:solidFill>
                  </a:defRPr>
                </a:pPr>
                <a:endParaRPr lang="es-MX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'[Encuesta Cafeteria respaldo.xlsx]estudiantes'!$Z$20:$Z$27</c:f>
              <c:strCache>
                <c:ptCount val="8"/>
                <c:pt idx="0">
                  <c:v>Calidad del producto</c:v>
                </c:pt>
                <c:pt idx="1">
                  <c:v>Mejorar precios</c:v>
                </c:pt>
                <c:pt idx="2">
                  <c:v>Cambiar administración</c:v>
                </c:pt>
                <c:pt idx="3">
                  <c:v>Mejorar el menu</c:v>
                </c:pt>
                <c:pt idx="4">
                  <c:v>Quitar rocola</c:v>
                </c:pt>
                <c:pt idx="5">
                  <c:v>Esta bien</c:v>
                </c:pt>
                <c:pt idx="6">
                  <c:v>Ampliar el horario</c:v>
                </c:pt>
                <c:pt idx="7">
                  <c:v>Mejorar el servicio y ampliar el espacio</c:v>
                </c:pt>
              </c:strCache>
            </c:strRef>
          </c:cat>
          <c:val>
            <c:numRef>
              <c:f>'[Encuesta Cafeteria respaldo.xlsx]estudiantes'!$AA$20:$AA$27</c:f>
              <c:numCache>
                <c:formatCode>General</c:formatCode>
                <c:ptCount val="8"/>
                <c:pt idx="0">
                  <c:v>34</c:v>
                </c:pt>
                <c:pt idx="1">
                  <c:v>34</c:v>
                </c:pt>
                <c:pt idx="2">
                  <c:v>8</c:v>
                </c:pt>
                <c:pt idx="3">
                  <c:v>33</c:v>
                </c:pt>
                <c:pt idx="4">
                  <c:v>2</c:v>
                </c:pt>
                <c:pt idx="5">
                  <c:v>8</c:v>
                </c:pt>
                <c:pt idx="6">
                  <c:v>8</c:v>
                </c:pt>
                <c:pt idx="7">
                  <c:v>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44A-4C87-AC4F-EFBB7417798F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MX" sz="1800" b="1" dirty="0"/>
              <a:t>ADMINISTRATIVO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MX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administrativo!$P$8</c:f>
              <c:strCache>
                <c:ptCount val="1"/>
                <c:pt idx="0">
                  <c:v>Excelente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administrativo!$Q$7:$Z$7</c:f>
              <c:strCache>
                <c:ptCount val="10"/>
                <c:pt idx="0">
                  <c:v>Calidad del Producto</c:v>
                </c:pt>
                <c:pt idx="1">
                  <c:v>Rapidez de atención</c:v>
                </c:pt>
                <c:pt idx="2">
                  <c:v>Trato del Personal</c:v>
                </c:pt>
                <c:pt idx="3">
                  <c:v>Limpieza del Establecimiento</c:v>
                </c:pt>
                <c:pt idx="4">
                  <c:v>Higiene elaboración de alimentos</c:v>
                </c:pt>
                <c:pt idx="5">
                  <c:v>Limpieza de Utencilios</c:v>
                </c:pt>
                <c:pt idx="6">
                  <c:v>Atención del Personal</c:v>
                </c:pt>
                <c:pt idx="7">
                  <c:v>Sabor,  Temperatura, Presentación</c:v>
                </c:pt>
                <c:pt idx="8">
                  <c:v>Alimentos Saludables</c:v>
                </c:pt>
                <c:pt idx="9">
                  <c:v>Alimentos Nutritivos</c:v>
                </c:pt>
              </c:strCache>
            </c:strRef>
          </c:cat>
          <c:val>
            <c:numRef>
              <c:f>administrativo!$Q$8:$Z$8</c:f>
              <c:numCache>
                <c:formatCode>General</c:formatCode>
                <c:ptCount val="10"/>
                <c:pt idx="0">
                  <c:v>3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2</c:v>
                </c:pt>
                <c:pt idx="8">
                  <c:v>4</c:v>
                </c:pt>
                <c:pt idx="9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700-4E70-9234-E7CC7B79018D}"/>
            </c:ext>
          </c:extLst>
        </c:ser>
        <c:ser>
          <c:idx val="1"/>
          <c:order val="1"/>
          <c:tx>
            <c:strRef>
              <c:f>administrativo!$P$9</c:f>
              <c:strCache>
                <c:ptCount val="1"/>
                <c:pt idx="0">
                  <c:v>Bueno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administrativo!$Q$7:$Z$7</c:f>
              <c:strCache>
                <c:ptCount val="10"/>
                <c:pt idx="0">
                  <c:v>Calidad del Producto</c:v>
                </c:pt>
                <c:pt idx="1">
                  <c:v>Rapidez de atención</c:v>
                </c:pt>
                <c:pt idx="2">
                  <c:v>Trato del Personal</c:v>
                </c:pt>
                <c:pt idx="3">
                  <c:v>Limpieza del Establecimiento</c:v>
                </c:pt>
                <c:pt idx="4">
                  <c:v>Higiene elaboración de alimentos</c:v>
                </c:pt>
                <c:pt idx="5">
                  <c:v>Limpieza de Utencilios</c:v>
                </c:pt>
                <c:pt idx="6">
                  <c:v>Atención del Personal</c:v>
                </c:pt>
                <c:pt idx="7">
                  <c:v>Sabor,  Temperatura, Presentación</c:v>
                </c:pt>
                <c:pt idx="8">
                  <c:v>Alimentos Saludables</c:v>
                </c:pt>
                <c:pt idx="9">
                  <c:v>Alimentos Nutritivos</c:v>
                </c:pt>
              </c:strCache>
            </c:strRef>
          </c:cat>
          <c:val>
            <c:numRef>
              <c:f>administrativo!$Q$9:$Z$9</c:f>
              <c:numCache>
                <c:formatCode>General</c:formatCode>
                <c:ptCount val="10"/>
                <c:pt idx="0">
                  <c:v>9</c:v>
                </c:pt>
                <c:pt idx="1">
                  <c:v>5</c:v>
                </c:pt>
                <c:pt idx="2">
                  <c:v>9</c:v>
                </c:pt>
                <c:pt idx="3">
                  <c:v>7</c:v>
                </c:pt>
                <c:pt idx="4">
                  <c:v>8</c:v>
                </c:pt>
                <c:pt idx="5">
                  <c:v>6</c:v>
                </c:pt>
                <c:pt idx="6">
                  <c:v>10</c:v>
                </c:pt>
                <c:pt idx="7">
                  <c:v>10</c:v>
                </c:pt>
                <c:pt idx="8">
                  <c:v>14</c:v>
                </c:pt>
                <c:pt idx="9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700-4E70-9234-E7CC7B79018D}"/>
            </c:ext>
          </c:extLst>
        </c:ser>
        <c:ser>
          <c:idx val="2"/>
          <c:order val="2"/>
          <c:tx>
            <c:strRef>
              <c:f>administrativo!$P$10</c:f>
              <c:strCache>
                <c:ptCount val="1"/>
                <c:pt idx="0">
                  <c:v>Regular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administrativo!$Q$7:$Z$7</c:f>
              <c:strCache>
                <c:ptCount val="10"/>
                <c:pt idx="0">
                  <c:v>Calidad del Producto</c:v>
                </c:pt>
                <c:pt idx="1">
                  <c:v>Rapidez de atención</c:v>
                </c:pt>
                <c:pt idx="2">
                  <c:v>Trato del Personal</c:v>
                </c:pt>
                <c:pt idx="3">
                  <c:v>Limpieza del Establecimiento</c:v>
                </c:pt>
                <c:pt idx="4">
                  <c:v>Higiene elaboración de alimentos</c:v>
                </c:pt>
                <c:pt idx="5">
                  <c:v>Limpieza de Utencilios</c:v>
                </c:pt>
                <c:pt idx="6">
                  <c:v>Atención del Personal</c:v>
                </c:pt>
                <c:pt idx="7">
                  <c:v>Sabor,  Temperatura, Presentación</c:v>
                </c:pt>
                <c:pt idx="8">
                  <c:v>Alimentos Saludables</c:v>
                </c:pt>
                <c:pt idx="9">
                  <c:v>Alimentos Nutritivos</c:v>
                </c:pt>
              </c:strCache>
            </c:strRef>
          </c:cat>
          <c:val>
            <c:numRef>
              <c:f>administrativo!$Q$10:$Z$10</c:f>
              <c:numCache>
                <c:formatCode>General</c:formatCode>
                <c:ptCount val="10"/>
                <c:pt idx="0">
                  <c:v>20</c:v>
                </c:pt>
                <c:pt idx="1">
                  <c:v>15</c:v>
                </c:pt>
                <c:pt idx="2">
                  <c:v>12</c:v>
                </c:pt>
                <c:pt idx="3">
                  <c:v>17</c:v>
                </c:pt>
                <c:pt idx="4">
                  <c:v>17</c:v>
                </c:pt>
                <c:pt idx="5">
                  <c:v>18</c:v>
                </c:pt>
                <c:pt idx="6">
                  <c:v>16</c:v>
                </c:pt>
                <c:pt idx="7">
                  <c:v>18</c:v>
                </c:pt>
                <c:pt idx="8">
                  <c:v>10</c:v>
                </c:pt>
                <c:pt idx="9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700-4E70-9234-E7CC7B79018D}"/>
            </c:ext>
          </c:extLst>
        </c:ser>
        <c:ser>
          <c:idx val="3"/>
          <c:order val="3"/>
          <c:tx>
            <c:strRef>
              <c:f>administrativo!$P$11</c:f>
              <c:strCache>
                <c:ptCount val="1"/>
                <c:pt idx="0">
                  <c:v>Malo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administrativo!$Q$7:$Z$7</c:f>
              <c:strCache>
                <c:ptCount val="10"/>
                <c:pt idx="0">
                  <c:v>Calidad del Producto</c:v>
                </c:pt>
                <c:pt idx="1">
                  <c:v>Rapidez de atención</c:v>
                </c:pt>
                <c:pt idx="2">
                  <c:v>Trato del Personal</c:v>
                </c:pt>
                <c:pt idx="3">
                  <c:v>Limpieza del Establecimiento</c:v>
                </c:pt>
                <c:pt idx="4">
                  <c:v>Higiene elaboración de alimentos</c:v>
                </c:pt>
                <c:pt idx="5">
                  <c:v>Limpieza de Utencilios</c:v>
                </c:pt>
                <c:pt idx="6">
                  <c:v>Atención del Personal</c:v>
                </c:pt>
                <c:pt idx="7">
                  <c:v>Sabor,  Temperatura, Presentación</c:v>
                </c:pt>
                <c:pt idx="8">
                  <c:v>Alimentos Saludables</c:v>
                </c:pt>
                <c:pt idx="9">
                  <c:v>Alimentos Nutritivos</c:v>
                </c:pt>
              </c:strCache>
            </c:strRef>
          </c:cat>
          <c:val>
            <c:numRef>
              <c:f>administrativo!$Q$11:$Z$11</c:f>
              <c:numCache>
                <c:formatCode>General</c:formatCode>
                <c:ptCount val="10"/>
                <c:pt idx="0">
                  <c:v>6</c:v>
                </c:pt>
                <c:pt idx="1">
                  <c:v>15</c:v>
                </c:pt>
                <c:pt idx="2">
                  <c:v>14</c:v>
                </c:pt>
                <c:pt idx="3">
                  <c:v>14</c:v>
                </c:pt>
                <c:pt idx="4">
                  <c:v>12</c:v>
                </c:pt>
                <c:pt idx="5">
                  <c:v>12</c:v>
                </c:pt>
                <c:pt idx="6">
                  <c:v>9</c:v>
                </c:pt>
                <c:pt idx="7">
                  <c:v>8</c:v>
                </c:pt>
                <c:pt idx="8">
                  <c:v>8</c:v>
                </c:pt>
                <c:pt idx="9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700-4E70-9234-E7CC7B79018D}"/>
            </c:ext>
          </c:extLst>
        </c:ser>
        <c:ser>
          <c:idx val="4"/>
          <c:order val="4"/>
          <c:tx>
            <c:strRef>
              <c:f>administrativo!$P$12</c:f>
              <c:strCache>
                <c:ptCount val="1"/>
                <c:pt idx="0">
                  <c:v>Muy malo</c:v>
                </c:pt>
              </c:strCache>
            </c:strRef>
          </c:tx>
          <c:spPr>
            <a:solidFill>
              <a:srgbClr val="7030A0"/>
            </a:solidFill>
            <a:ln>
              <a:solidFill>
                <a:schemeClr val="accen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administrativo!$Q$7:$Z$7</c:f>
              <c:strCache>
                <c:ptCount val="10"/>
                <c:pt idx="0">
                  <c:v>Calidad del Producto</c:v>
                </c:pt>
                <c:pt idx="1">
                  <c:v>Rapidez de atención</c:v>
                </c:pt>
                <c:pt idx="2">
                  <c:v>Trato del Personal</c:v>
                </c:pt>
                <c:pt idx="3">
                  <c:v>Limpieza del Establecimiento</c:v>
                </c:pt>
                <c:pt idx="4">
                  <c:v>Higiene elaboración de alimentos</c:v>
                </c:pt>
                <c:pt idx="5">
                  <c:v>Limpieza de Utencilios</c:v>
                </c:pt>
                <c:pt idx="6">
                  <c:v>Atención del Personal</c:v>
                </c:pt>
                <c:pt idx="7">
                  <c:v>Sabor,  Temperatura, Presentación</c:v>
                </c:pt>
                <c:pt idx="8">
                  <c:v>Alimentos Saludables</c:v>
                </c:pt>
                <c:pt idx="9">
                  <c:v>Alimentos Nutritivos</c:v>
                </c:pt>
              </c:strCache>
            </c:strRef>
          </c:cat>
          <c:val>
            <c:numRef>
              <c:f>administrativo!$Q$12:$Z$12</c:f>
              <c:numCache>
                <c:formatCode>General</c:formatCode>
                <c:ptCount val="10"/>
                <c:pt idx="0">
                  <c:v>2</c:v>
                </c:pt>
                <c:pt idx="1">
                  <c:v>5</c:v>
                </c:pt>
                <c:pt idx="2">
                  <c:v>5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3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700-4E70-9234-E7CC7B79018D}"/>
            </c:ext>
          </c:extLst>
        </c:ser>
        <c:ser>
          <c:idx val="5"/>
          <c:order val="5"/>
          <c:tx>
            <c:strRef>
              <c:f>administrativo!$P$13</c:f>
              <c:strCache>
                <c:ptCount val="1"/>
                <c:pt idx="0">
                  <c:v>Vacias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administrativo!$Q$7:$Z$7</c:f>
              <c:strCache>
                <c:ptCount val="10"/>
                <c:pt idx="0">
                  <c:v>Calidad del Producto</c:v>
                </c:pt>
                <c:pt idx="1">
                  <c:v>Rapidez de atención</c:v>
                </c:pt>
                <c:pt idx="2">
                  <c:v>Trato del Personal</c:v>
                </c:pt>
                <c:pt idx="3">
                  <c:v>Limpieza del Establecimiento</c:v>
                </c:pt>
                <c:pt idx="4">
                  <c:v>Higiene elaboración de alimentos</c:v>
                </c:pt>
                <c:pt idx="5">
                  <c:v>Limpieza de Utencilios</c:v>
                </c:pt>
                <c:pt idx="6">
                  <c:v>Atención del Personal</c:v>
                </c:pt>
                <c:pt idx="7">
                  <c:v>Sabor,  Temperatura, Presentación</c:v>
                </c:pt>
                <c:pt idx="8">
                  <c:v>Alimentos Saludables</c:v>
                </c:pt>
                <c:pt idx="9">
                  <c:v>Alimentos Nutritivos</c:v>
                </c:pt>
              </c:strCache>
            </c:strRef>
          </c:cat>
          <c:val>
            <c:numRef>
              <c:f>administrativo!$Q$13:$Z$13</c:f>
              <c:numCache>
                <c:formatCode>General</c:formatCode>
                <c:ptCount val="10"/>
                <c:pt idx="4">
                  <c:v>1</c:v>
                </c:pt>
                <c:pt idx="5">
                  <c:v>2</c:v>
                </c:pt>
                <c:pt idx="6">
                  <c:v>1</c:v>
                </c:pt>
                <c:pt idx="7">
                  <c:v>1</c:v>
                </c:pt>
                <c:pt idx="8">
                  <c:v>4</c:v>
                </c:pt>
                <c:pt idx="9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700-4E70-9234-E7CC7B79018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05272640"/>
        <c:axId val="305273200"/>
      </c:barChart>
      <c:catAx>
        <c:axId val="30527264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305273200"/>
        <c:crosses val="autoZero"/>
        <c:auto val="1"/>
        <c:lblAlgn val="ctr"/>
        <c:lblOffset val="100"/>
        <c:noMultiLvlLbl val="0"/>
      </c:catAx>
      <c:valAx>
        <c:axId val="30527320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305272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9393358575083783"/>
          <c:y val="0.14528622697672991"/>
          <c:w val="0.41213282849832433"/>
          <c:h val="6.559812676476665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MX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MX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administrativo!$AB$7</c:f>
              <c:strCache>
                <c:ptCount val="1"/>
                <c:pt idx="0">
                  <c:v>Como describiria los precios de los productos que la cafeteria ofrece</c:v>
                </c:pt>
              </c:strCache>
            </c:strRef>
          </c:tx>
          <c:explosion val="25"/>
          <c:dPt>
            <c:idx val="4"/>
            <c:bubble3D val="0"/>
            <c:spPr>
              <a:solidFill>
                <a:srgbClr val="7030A0"/>
              </a:solidFill>
            </c:spPr>
            <c:extLst>
              <c:ext xmlns:c16="http://schemas.microsoft.com/office/drawing/2014/chart" uri="{C3380CC4-5D6E-409C-BE32-E72D297353CC}">
                <c16:uniqueId val="{00000007-F8B5-4B38-AA02-2A4165871B00}"/>
              </c:ext>
            </c:extLst>
          </c:dPt>
          <c:dLbls>
            <c:dLbl>
              <c:idx val="0"/>
              <c:layout>
                <c:manualLayout>
                  <c:x val="-7.8076735319273496E-3"/>
                  <c:y val="6.1721244451366716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F8B5-4B38-AA02-2A4165871B00}"/>
                </c:ext>
              </c:extLst>
            </c:dLbl>
            <c:dLbl>
              <c:idx val="1"/>
              <c:layout>
                <c:manualLayout>
                  <c:x val="-6.0158711034306943E-2"/>
                  <c:y val="7.7540563006402718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F8B5-4B38-AA02-2A4165871B00}"/>
                </c:ext>
              </c:extLst>
            </c:dLbl>
            <c:dLbl>
              <c:idx val="2"/>
              <c:layout>
                <c:manualLayout>
                  <c:x val="-0.11657372300512557"/>
                  <c:y val="2.5761572138158006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F8B5-4B38-AA02-2A4165871B00}"/>
                </c:ext>
              </c:extLst>
            </c:dLbl>
            <c:dLbl>
              <c:idx val="3"/>
              <c:layout>
                <c:manualLayout>
                  <c:x val="-0.11370182838254832"/>
                  <c:y val="-0.27387774553654565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F8B5-4B38-AA02-2A4165871B00}"/>
                </c:ext>
              </c:extLst>
            </c:dLbl>
            <c:dLbl>
              <c:idx val="4"/>
              <c:layout>
                <c:manualLayout>
                  <c:x val="0.14127240822311815"/>
                  <c:y val="4.323066739350518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F8B5-4B38-AA02-2A4165871B00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8B5-4B38-AA02-2A4165871B0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800" b="1">
                    <a:solidFill>
                      <a:schemeClr val="bg1"/>
                    </a:solidFill>
                  </a:defRPr>
                </a:pPr>
                <a:endParaRPr lang="es-MX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administrativo!$P$8:$P$13</c:f>
              <c:strCache>
                <c:ptCount val="6"/>
                <c:pt idx="0">
                  <c:v>Excelente</c:v>
                </c:pt>
                <c:pt idx="1">
                  <c:v>Bueno</c:v>
                </c:pt>
                <c:pt idx="2">
                  <c:v>Regular</c:v>
                </c:pt>
                <c:pt idx="3">
                  <c:v>Malo</c:v>
                </c:pt>
                <c:pt idx="4">
                  <c:v>Muy malo</c:v>
                </c:pt>
                <c:pt idx="5">
                  <c:v>Vacias</c:v>
                </c:pt>
              </c:strCache>
            </c:strRef>
          </c:cat>
          <c:val>
            <c:numRef>
              <c:f>administrativo!$AB$8:$AB$13</c:f>
              <c:numCache>
                <c:formatCode>General</c:formatCode>
                <c:ptCount val="6"/>
                <c:pt idx="0">
                  <c:v>1</c:v>
                </c:pt>
                <c:pt idx="1">
                  <c:v>3</c:v>
                </c:pt>
                <c:pt idx="2">
                  <c:v>5</c:v>
                </c:pt>
                <c:pt idx="3">
                  <c:v>18</c:v>
                </c:pt>
                <c:pt idx="4">
                  <c:v>13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8B5-4B38-AA02-2A4165871B00}"/>
            </c:ext>
          </c:extLst>
        </c:ser>
        <c:ser>
          <c:idx val="1"/>
          <c:order val="1"/>
          <c:tx>
            <c:strRef>
              <c:f>administrativo!$P$8</c:f>
              <c:strCache>
                <c:ptCount val="1"/>
                <c:pt idx="0">
                  <c:v>Excelente</c:v>
                </c:pt>
              </c:strCache>
            </c:strRef>
          </c:tx>
          <c:explosion val="25"/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administrativo!$P$8:$P$13</c:f>
              <c:strCache>
                <c:ptCount val="6"/>
                <c:pt idx="0">
                  <c:v>Excelente</c:v>
                </c:pt>
                <c:pt idx="1">
                  <c:v>Bueno</c:v>
                </c:pt>
                <c:pt idx="2">
                  <c:v>Regular</c:v>
                </c:pt>
                <c:pt idx="3">
                  <c:v>Malo</c:v>
                </c:pt>
                <c:pt idx="4">
                  <c:v>Muy malo</c:v>
                </c:pt>
                <c:pt idx="5">
                  <c:v>Vacias</c:v>
                </c:pt>
              </c:strCache>
            </c:strRef>
          </c:cat>
          <c:val>
            <c:numRef>
              <c:f>administrativo!$P$9:$P$13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8B5-4B38-AA02-2A4165871B00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t"/>
      <c:layout/>
      <c:overlay val="0"/>
      <c:txPr>
        <a:bodyPr/>
        <a:lstStyle/>
        <a:p>
          <a:pPr rtl="0">
            <a:defRPr sz="1200" b="1"/>
          </a:pPr>
          <a:endParaRPr lang="es-MX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s-MX" dirty="0" smtClean="0"/>
              <a:t>Por que :</a:t>
            </a:r>
            <a:endParaRPr lang="es-MX" dirty="0"/>
          </a:p>
        </c:rich>
      </c:tx>
      <c:layout/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explosion val="25"/>
          <c:dLbls>
            <c:dLbl>
              <c:idx val="0"/>
              <c:layout>
                <c:manualLayout>
                  <c:x val="-0.17809038769335697"/>
                  <c:y val="-0.2183010188242599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800" b="1">
                      <a:solidFill>
                        <a:schemeClr val="bg1"/>
                      </a:solidFill>
                    </a:defRPr>
                  </a:pPr>
                  <a:endParaRPr lang="es-MX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8E6A-4315-BC51-125525785AAF}"/>
                </c:ext>
              </c:extLst>
            </c:dLbl>
            <c:dLbl>
              <c:idx val="1"/>
              <c:layout>
                <c:manualLayout>
                  <c:x val="0.11023060239178556"/>
                  <c:y val="2.4170406118590015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8E6A-4315-BC51-125525785AAF}"/>
                </c:ext>
              </c:extLst>
            </c:dLbl>
            <c:dLbl>
              <c:idx val="2"/>
              <c:layout>
                <c:manualLayout>
                  <c:x val="0.10720539861908536"/>
                  <c:y val="4.879575536928852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8E6A-4315-BC51-125525785AA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 b="1">
                    <a:solidFill>
                      <a:schemeClr val="bg1"/>
                    </a:solidFill>
                  </a:defRPr>
                </a:pPr>
                <a:endParaRPr lang="es-MX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administrativo!$Q$18:$Q$21</c:f>
              <c:strCache>
                <c:ptCount val="4"/>
                <c:pt idx="0">
                  <c:v>Precios excesivos</c:v>
                </c:pt>
                <c:pt idx="1">
                  <c:v>Mala Calidad </c:v>
                </c:pt>
                <c:pt idx="2">
                  <c:v>Mal Servido</c:v>
                </c:pt>
                <c:pt idx="3">
                  <c:v>Accesibles </c:v>
                </c:pt>
              </c:strCache>
            </c:strRef>
          </c:cat>
          <c:val>
            <c:numRef>
              <c:f>administrativo!$R$18:$R$21</c:f>
              <c:numCache>
                <c:formatCode>General</c:formatCode>
                <c:ptCount val="4"/>
                <c:pt idx="0">
                  <c:v>21</c:v>
                </c:pt>
                <c:pt idx="1">
                  <c:v>2</c:v>
                </c:pt>
                <c:pt idx="2">
                  <c:v>3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6A-4315-BC51-125525785AAF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t"/>
      <c:layout/>
      <c:overlay val="0"/>
      <c:txPr>
        <a:bodyPr/>
        <a:lstStyle/>
        <a:p>
          <a:pPr>
            <a:defRPr sz="1050" b="1"/>
          </a:pPr>
          <a:endParaRPr lang="es-MX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cap="none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s-MX" sz="1800" cap="none" dirty="0" smtClean="0">
                <a:solidFill>
                  <a:schemeClr val="tx1"/>
                </a:solidFill>
              </a:rPr>
              <a:t>Mencione una sugerencia para mejorar el servicio de </a:t>
            </a:r>
            <a:r>
              <a:rPr lang="es-MX" sz="1800" cap="none" dirty="0" err="1" smtClean="0">
                <a:solidFill>
                  <a:schemeClr val="tx1"/>
                </a:solidFill>
              </a:rPr>
              <a:t>Cafeteria</a:t>
            </a:r>
            <a:endParaRPr lang="es-MX" sz="1800" cap="none" dirty="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16872222222222222"/>
          <c:y val="2.314814814814814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cap="none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MX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5.1654140950730253E-2"/>
          <c:y val="0.20896416524183356"/>
          <c:w val="0.84233496425418986"/>
          <c:h val="0.75839235179401454"/>
        </c:manualLayout>
      </c:layout>
      <c:pie3DChart>
        <c:varyColors val="1"/>
        <c:ser>
          <c:idx val="0"/>
          <c:order val="0"/>
          <c:explosion val="25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1-2133-43CC-B0F1-9B08477227A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3-2133-43CC-B0F1-9B08477227A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5-2133-43CC-B0F1-9B08477227A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7-2133-43CC-B0F1-9B08477227AD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9-2133-43CC-B0F1-9B08477227AD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B-2133-43CC-B0F1-9B08477227AD}"/>
              </c:ext>
            </c:extLst>
          </c:dPt>
          <c:dPt>
            <c:idx val="6"/>
            <c:bubble3D val="0"/>
            <c:spPr>
              <a:solidFill>
                <a:srgbClr val="7030A0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D-2133-43CC-B0F1-9B08477227AD}"/>
              </c:ext>
            </c:extLst>
          </c:dPt>
          <c:dLbls>
            <c:dLbl>
              <c:idx val="0"/>
              <c:layout>
                <c:manualLayout>
                  <c:x val="-7.635317444838699E-2"/>
                  <c:y val="0.1793938054537974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spc="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MX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2133-43CC-B0F1-9B08477227AD}"/>
                </c:ext>
              </c:extLst>
            </c:dLbl>
            <c:dLbl>
              <c:idx val="1"/>
              <c:layout>
                <c:manualLayout>
                  <c:x val="-0.21511617357514165"/>
                  <c:y val="-0.1342858749626320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spc="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MX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2133-43CC-B0F1-9B08477227AD}"/>
                </c:ext>
              </c:extLst>
            </c:dLbl>
            <c:dLbl>
              <c:idx val="2"/>
              <c:layout>
                <c:manualLayout>
                  <c:x val="0.1192183622950109"/>
                  <c:y val="-0.21334748793619379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spc="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MX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2133-43CC-B0F1-9B08477227AD}"/>
                </c:ext>
              </c:extLst>
            </c:dLbl>
            <c:dLbl>
              <c:idx val="3"/>
              <c:layout>
                <c:manualLayout>
                  <c:x val="0.16259172091265603"/>
                  <c:y val="-2.9673362149001134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spc="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MX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2133-43CC-B0F1-9B08477227AD}"/>
                </c:ext>
              </c:extLst>
            </c:dLbl>
            <c:dLbl>
              <c:idx val="4"/>
              <c:layout>
                <c:manualLayout>
                  <c:x val="-2.4E-2"/>
                  <c:y val="3.476101800124146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MX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2133-43CC-B0F1-9B08477227AD}"/>
                </c:ext>
              </c:extLst>
            </c:dLbl>
            <c:dLbl>
              <c:idx val="5"/>
              <c:layout>
                <c:manualLayout>
                  <c:x val="2.5333333333333236E-2"/>
                  <c:y val="-7.4487895716945996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MX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2133-43CC-B0F1-9B08477227AD}"/>
                </c:ext>
              </c:extLst>
            </c:dLbl>
            <c:dLbl>
              <c:idx val="6"/>
              <c:layout>
                <c:manualLayout>
                  <c:x val="8.5847034120734911E-2"/>
                  <c:y val="-2.4829298572315332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MX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2133-43CC-B0F1-9B08477227A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spc="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administrativo!$W$18:$W$24</c:f>
              <c:strCache>
                <c:ptCount val="7"/>
                <c:pt idx="0">
                  <c:v>Calidad del producto</c:v>
                </c:pt>
                <c:pt idx="1">
                  <c:v>Mejorar precios</c:v>
                </c:pt>
                <c:pt idx="2">
                  <c:v>Cambiar administración</c:v>
                </c:pt>
                <c:pt idx="3">
                  <c:v>Mejorar el menu</c:v>
                </c:pt>
                <c:pt idx="4">
                  <c:v>Quitar rocola</c:v>
                </c:pt>
                <c:pt idx="5">
                  <c:v>Esta bien</c:v>
                </c:pt>
                <c:pt idx="6">
                  <c:v>Pago con tarjeta</c:v>
                </c:pt>
              </c:strCache>
            </c:strRef>
          </c:cat>
          <c:val>
            <c:numRef>
              <c:f>administrativo!$X$18:$X$24</c:f>
              <c:numCache>
                <c:formatCode>General</c:formatCode>
                <c:ptCount val="7"/>
                <c:pt idx="0">
                  <c:v>3</c:v>
                </c:pt>
                <c:pt idx="1">
                  <c:v>11</c:v>
                </c:pt>
                <c:pt idx="2">
                  <c:v>4</c:v>
                </c:pt>
                <c:pt idx="3">
                  <c:v>8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2133-43CC-B0F1-9B08477227AD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MX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s-MX" sz="1800" b="1" dirty="0">
                <a:solidFill>
                  <a:schemeClr val="tx1"/>
                </a:solidFill>
              </a:rPr>
              <a:t>DOCENTES</a:t>
            </a:r>
            <a:endParaRPr lang="es-MX" sz="1600" b="1" dirty="0">
              <a:solidFill>
                <a:schemeClr val="tx1"/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MX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docentes!$P$4</c:f>
              <c:strCache>
                <c:ptCount val="1"/>
                <c:pt idx="0">
                  <c:v>Excelente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docentes!$Q$3:$Z$3</c:f>
              <c:strCache>
                <c:ptCount val="10"/>
                <c:pt idx="0">
                  <c:v>Calidad del Producto</c:v>
                </c:pt>
                <c:pt idx="1">
                  <c:v>Rapidez de Atención</c:v>
                </c:pt>
                <c:pt idx="2">
                  <c:v>Trato del Personal</c:v>
                </c:pt>
                <c:pt idx="3">
                  <c:v>Limpieza del Establecimiento</c:v>
                </c:pt>
                <c:pt idx="4">
                  <c:v>Higiene Elaboracion de Alimentos</c:v>
                </c:pt>
                <c:pt idx="5">
                  <c:v>Limpieza de Utencilios</c:v>
                </c:pt>
                <c:pt idx="6">
                  <c:v>Atencion del Personal</c:v>
                </c:pt>
                <c:pt idx="7">
                  <c:v>Sabor, Temperatura, Presentación</c:v>
                </c:pt>
                <c:pt idx="8">
                  <c:v>Alimentos Saludables</c:v>
                </c:pt>
                <c:pt idx="9">
                  <c:v>Alimentos Nutritivos</c:v>
                </c:pt>
              </c:strCache>
            </c:strRef>
          </c:cat>
          <c:val>
            <c:numRef>
              <c:f>docentes!$Q$4:$Z$4</c:f>
              <c:numCache>
                <c:formatCode>General</c:formatCode>
                <c:ptCount val="10"/>
                <c:pt idx="0">
                  <c:v>1</c:v>
                </c:pt>
                <c:pt idx="1">
                  <c:v>3</c:v>
                </c:pt>
                <c:pt idx="2">
                  <c:v>3</c:v>
                </c:pt>
                <c:pt idx="3">
                  <c:v>4</c:v>
                </c:pt>
                <c:pt idx="4">
                  <c:v>2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D34-41EA-A948-41D5D52206C5}"/>
            </c:ext>
          </c:extLst>
        </c:ser>
        <c:ser>
          <c:idx val="1"/>
          <c:order val="1"/>
          <c:tx>
            <c:strRef>
              <c:f>docentes!$P$5</c:f>
              <c:strCache>
                <c:ptCount val="1"/>
                <c:pt idx="0">
                  <c:v>Bueno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docentes!$Q$3:$Z$3</c:f>
              <c:strCache>
                <c:ptCount val="10"/>
                <c:pt idx="0">
                  <c:v>Calidad del Producto</c:v>
                </c:pt>
                <c:pt idx="1">
                  <c:v>Rapidez de Atención</c:v>
                </c:pt>
                <c:pt idx="2">
                  <c:v>Trato del Personal</c:v>
                </c:pt>
                <c:pt idx="3">
                  <c:v>Limpieza del Establecimiento</c:v>
                </c:pt>
                <c:pt idx="4">
                  <c:v>Higiene Elaboracion de Alimentos</c:v>
                </c:pt>
                <c:pt idx="5">
                  <c:v>Limpieza de Utencilios</c:v>
                </c:pt>
                <c:pt idx="6">
                  <c:v>Atencion del Personal</c:v>
                </c:pt>
                <c:pt idx="7">
                  <c:v>Sabor, Temperatura, Presentación</c:v>
                </c:pt>
                <c:pt idx="8">
                  <c:v>Alimentos Saludables</c:v>
                </c:pt>
                <c:pt idx="9">
                  <c:v>Alimentos Nutritivos</c:v>
                </c:pt>
              </c:strCache>
            </c:strRef>
          </c:cat>
          <c:val>
            <c:numRef>
              <c:f>docentes!$Q$5:$Z$5</c:f>
              <c:numCache>
                <c:formatCode>General</c:formatCode>
                <c:ptCount val="10"/>
                <c:pt idx="0">
                  <c:v>7</c:v>
                </c:pt>
                <c:pt idx="1">
                  <c:v>10</c:v>
                </c:pt>
                <c:pt idx="2">
                  <c:v>15</c:v>
                </c:pt>
                <c:pt idx="3">
                  <c:v>11</c:v>
                </c:pt>
                <c:pt idx="4">
                  <c:v>10</c:v>
                </c:pt>
                <c:pt idx="5">
                  <c:v>13</c:v>
                </c:pt>
                <c:pt idx="6">
                  <c:v>11</c:v>
                </c:pt>
                <c:pt idx="7">
                  <c:v>7</c:v>
                </c:pt>
                <c:pt idx="8">
                  <c:v>5</c:v>
                </c:pt>
                <c:pt idx="9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D34-41EA-A948-41D5D52206C5}"/>
            </c:ext>
          </c:extLst>
        </c:ser>
        <c:ser>
          <c:idx val="2"/>
          <c:order val="2"/>
          <c:tx>
            <c:strRef>
              <c:f>docentes!$P$6</c:f>
              <c:strCache>
                <c:ptCount val="1"/>
                <c:pt idx="0">
                  <c:v>Regular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docentes!$Q$3:$Z$3</c:f>
              <c:strCache>
                <c:ptCount val="10"/>
                <c:pt idx="0">
                  <c:v>Calidad del Producto</c:v>
                </c:pt>
                <c:pt idx="1">
                  <c:v>Rapidez de Atención</c:v>
                </c:pt>
                <c:pt idx="2">
                  <c:v>Trato del Personal</c:v>
                </c:pt>
                <c:pt idx="3">
                  <c:v>Limpieza del Establecimiento</c:v>
                </c:pt>
                <c:pt idx="4">
                  <c:v>Higiene Elaboracion de Alimentos</c:v>
                </c:pt>
                <c:pt idx="5">
                  <c:v>Limpieza de Utencilios</c:v>
                </c:pt>
                <c:pt idx="6">
                  <c:v>Atencion del Personal</c:v>
                </c:pt>
                <c:pt idx="7">
                  <c:v>Sabor, Temperatura, Presentación</c:v>
                </c:pt>
                <c:pt idx="8">
                  <c:v>Alimentos Saludables</c:v>
                </c:pt>
                <c:pt idx="9">
                  <c:v>Alimentos Nutritivos</c:v>
                </c:pt>
              </c:strCache>
            </c:strRef>
          </c:cat>
          <c:val>
            <c:numRef>
              <c:f>docentes!$Q$6:$Z$6</c:f>
              <c:numCache>
                <c:formatCode>General</c:formatCode>
                <c:ptCount val="10"/>
                <c:pt idx="0">
                  <c:v>14</c:v>
                </c:pt>
                <c:pt idx="1">
                  <c:v>13</c:v>
                </c:pt>
                <c:pt idx="2">
                  <c:v>6</c:v>
                </c:pt>
                <c:pt idx="3">
                  <c:v>10</c:v>
                </c:pt>
                <c:pt idx="4">
                  <c:v>6</c:v>
                </c:pt>
                <c:pt idx="5">
                  <c:v>11</c:v>
                </c:pt>
                <c:pt idx="6">
                  <c:v>11</c:v>
                </c:pt>
                <c:pt idx="7">
                  <c:v>4</c:v>
                </c:pt>
                <c:pt idx="8">
                  <c:v>6</c:v>
                </c:pt>
                <c:pt idx="9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D34-41EA-A948-41D5D52206C5}"/>
            </c:ext>
          </c:extLst>
        </c:ser>
        <c:ser>
          <c:idx val="3"/>
          <c:order val="3"/>
          <c:tx>
            <c:strRef>
              <c:f>docentes!$P$7</c:f>
              <c:strCache>
                <c:ptCount val="1"/>
                <c:pt idx="0">
                  <c:v>Malo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docentes!$Q$3:$Z$3</c:f>
              <c:strCache>
                <c:ptCount val="10"/>
                <c:pt idx="0">
                  <c:v>Calidad del Producto</c:v>
                </c:pt>
                <c:pt idx="1">
                  <c:v>Rapidez de Atención</c:v>
                </c:pt>
                <c:pt idx="2">
                  <c:v>Trato del Personal</c:v>
                </c:pt>
                <c:pt idx="3">
                  <c:v>Limpieza del Establecimiento</c:v>
                </c:pt>
                <c:pt idx="4">
                  <c:v>Higiene Elaboracion de Alimentos</c:v>
                </c:pt>
                <c:pt idx="5">
                  <c:v>Limpieza de Utencilios</c:v>
                </c:pt>
                <c:pt idx="6">
                  <c:v>Atencion del Personal</c:v>
                </c:pt>
                <c:pt idx="7">
                  <c:v>Sabor, Temperatura, Presentación</c:v>
                </c:pt>
                <c:pt idx="8">
                  <c:v>Alimentos Saludables</c:v>
                </c:pt>
                <c:pt idx="9">
                  <c:v>Alimentos Nutritivos</c:v>
                </c:pt>
              </c:strCache>
            </c:strRef>
          </c:cat>
          <c:val>
            <c:numRef>
              <c:f>docentes!$Q$7:$Z$7</c:f>
              <c:numCache>
                <c:formatCode>General</c:formatCode>
                <c:ptCount val="10"/>
                <c:pt idx="0">
                  <c:v>6</c:v>
                </c:pt>
                <c:pt idx="1">
                  <c:v>4</c:v>
                </c:pt>
                <c:pt idx="2">
                  <c:v>5</c:v>
                </c:pt>
                <c:pt idx="3">
                  <c:v>5</c:v>
                </c:pt>
                <c:pt idx="4">
                  <c:v>10</c:v>
                </c:pt>
                <c:pt idx="5">
                  <c:v>5</c:v>
                </c:pt>
                <c:pt idx="6">
                  <c:v>7</c:v>
                </c:pt>
                <c:pt idx="7">
                  <c:v>17</c:v>
                </c:pt>
                <c:pt idx="8">
                  <c:v>10</c:v>
                </c:pt>
                <c:pt idx="9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D34-41EA-A948-41D5D52206C5}"/>
            </c:ext>
          </c:extLst>
        </c:ser>
        <c:ser>
          <c:idx val="4"/>
          <c:order val="4"/>
          <c:tx>
            <c:strRef>
              <c:f>docentes!$P$8</c:f>
              <c:strCache>
                <c:ptCount val="1"/>
                <c:pt idx="0">
                  <c:v>Muy malo</c:v>
                </c:pt>
              </c:strCache>
            </c:strRef>
          </c:tx>
          <c:spPr>
            <a:solidFill>
              <a:srgbClr val="7030A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docentes!$Q$3:$Z$3</c:f>
              <c:strCache>
                <c:ptCount val="10"/>
                <c:pt idx="0">
                  <c:v>Calidad del Producto</c:v>
                </c:pt>
                <c:pt idx="1">
                  <c:v>Rapidez de Atención</c:v>
                </c:pt>
                <c:pt idx="2">
                  <c:v>Trato del Personal</c:v>
                </c:pt>
                <c:pt idx="3">
                  <c:v>Limpieza del Establecimiento</c:v>
                </c:pt>
                <c:pt idx="4">
                  <c:v>Higiene Elaboracion de Alimentos</c:v>
                </c:pt>
                <c:pt idx="5">
                  <c:v>Limpieza de Utencilios</c:v>
                </c:pt>
                <c:pt idx="6">
                  <c:v>Atencion del Personal</c:v>
                </c:pt>
                <c:pt idx="7">
                  <c:v>Sabor, Temperatura, Presentación</c:v>
                </c:pt>
                <c:pt idx="8">
                  <c:v>Alimentos Saludables</c:v>
                </c:pt>
                <c:pt idx="9">
                  <c:v>Alimentos Nutritivos</c:v>
                </c:pt>
              </c:strCache>
            </c:strRef>
          </c:cat>
          <c:val>
            <c:numRef>
              <c:f>docentes!$Q$8:$Z$8</c:f>
              <c:numCache>
                <c:formatCode>General</c:formatCode>
                <c:ptCount val="10"/>
                <c:pt idx="0">
                  <c:v>2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  <c:pt idx="7">
                  <c:v>2</c:v>
                </c:pt>
                <c:pt idx="8">
                  <c:v>7</c:v>
                </c:pt>
                <c:pt idx="9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D34-41EA-A948-41D5D52206C5}"/>
            </c:ext>
          </c:extLst>
        </c:ser>
        <c:ser>
          <c:idx val="5"/>
          <c:order val="5"/>
          <c:tx>
            <c:strRef>
              <c:f>docentes!$P$9</c:f>
              <c:strCache>
                <c:ptCount val="1"/>
                <c:pt idx="0">
                  <c:v>Vacias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docentes!$Q$3:$Z$3</c:f>
              <c:strCache>
                <c:ptCount val="10"/>
                <c:pt idx="0">
                  <c:v>Calidad del Producto</c:v>
                </c:pt>
                <c:pt idx="1">
                  <c:v>Rapidez de Atención</c:v>
                </c:pt>
                <c:pt idx="2">
                  <c:v>Trato del Personal</c:v>
                </c:pt>
                <c:pt idx="3">
                  <c:v>Limpieza del Establecimiento</c:v>
                </c:pt>
                <c:pt idx="4">
                  <c:v>Higiene Elaboracion de Alimentos</c:v>
                </c:pt>
                <c:pt idx="5">
                  <c:v>Limpieza de Utencilios</c:v>
                </c:pt>
                <c:pt idx="6">
                  <c:v>Atencion del Personal</c:v>
                </c:pt>
                <c:pt idx="7">
                  <c:v>Sabor, Temperatura, Presentación</c:v>
                </c:pt>
                <c:pt idx="8">
                  <c:v>Alimentos Saludables</c:v>
                </c:pt>
                <c:pt idx="9">
                  <c:v>Alimentos Nutritivos</c:v>
                </c:pt>
              </c:strCache>
            </c:strRef>
          </c:cat>
          <c:val>
            <c:numRef>
              <c:f>docentes!$Q$9:$Z$9</c:f>
              <c:numCache>
                <c:formatCode>General</c:formatCode>
                <c:ptCount val="10"/>
                <c:pt idx="5">
                  <c:v>1</c:v>
                </c:pt>
                <c:pt idx="8">
                  <c:v>2</c:v>
                </c:pt>
                <c:pt idx="9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D34-41EA-A948-41D5D52206C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212554304"/>
        <c:axId val="1212554864"/>
      </c:barChart>
      <c:catAx>
        <c:axId val="121255430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1212554864"/>
        <c:crosses val="autoZero"/>
        <c:auto val="1"/>
        <c:lblAlgn val="ctr"/>
        <c:lblOffset val="100"/>
        <c:noMultiLvlLbl val="0"/>
      </c:catAx>
      <c:valAx>
        <c:axId val="1212554864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212554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7477987935373888"/>
          <c:y val="0.13663711214180418"/>
          <c:w val="0.44861829041329876"/>
          <c:h val="5.90555314443962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MX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MX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s-MX"/>
              <a:t>Como describiria los precios de los productos que la cafeteria ofrece</a:t>
            </a:r>
          </a:p>
        </c:rich>
      </c:tx>
      <c:layout/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explosion val="25"/>
          <c:dPt>
            <c:idx val="4"/>
            <c:bubble3D val="0"/>
            <c:spPr>
              <a:solidFill>
                <a:srgbClr val="7030A0"/>
              </a:solidFill>
              <a:ln>
                <a:solidFill>
                  <a:srgbClr val="7030A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2-36D5-48DC-9AA4-9D291D9EA8AF}"/>
              </c:ext>
            </c:extLst>
          </c:dPt>
          <c:dLbls>
            <c:dLbl>
              <c:idx val="1"/>
              <c:layout>
                <c:manualLayout>
                  <c:x val="-6.6098961303127854E-2"/>
                  <c:y val="8.158959873249344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36D5-48DC-9AA4-9D291D9EA8AF}"/>
                </c:ext>
              </c:extLst>
            </c:dLbl>
            <c:dLbl>
              <c:idx val="2"/>
              <c:layout>
                <c:manualLayout>
                  <c:x val="-0.1235181819373859"/>
                  <c:y val="1.2734671695202366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36D5-48DC-9AA4-9D291D9EA8AF}"/>
                </c:ext>
              </c:extLst>
            </c:dLbl>
            <c:dLbl>
              <c:idx val="3"/>
              <c:layout>
                <c:manualLayout>
                  <c:x val="0.16082048790784012"/>
                  <c:y val="-0.1897409544429567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36D5-48DC-9AA4-9D291D9EA8AF}"/>
                </c:ext>
              </c:extLst>
            </c:dLbl>
            <c:dLbl>
              <c:idx val="4"/>
              <c:layout>
                <c:manualLayout>
                  <c:x val="3.6806515384657491E-2"/>
                  <c:y val="7.9819165558182803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36D5-48DC-9AA4-9D291D9EA8A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800" b="1">
                    <a:solidFill>
                      <a:schemeClr val="bg1"/>
                    </a:solidFill>
                  </a:defRPr>
                </a:pPr>
                <a:endParaRPr lang="es-MX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docentes!$P$4:$P$9</c:f>
              <c:strCache>
                <c:ptCount val="6"/>
                <c:pt idx="0">
                  <c:v>Excelente</c:v>
                </c:pt>
                <c:pt idx="1">
                  <c:v>Bueno</c:v>
                </c:pt>
                <c:pt idx="2">
                  <c:v>Regular</c:v>
                </c:pt>
                <c:pt idx="3">
                  <c:v>Malo</c:v>
                </c:pt>
                <c:pt idx="4">
                  <c:v>Muy malo</c:v>
                </c:pt>
                <c:pt idx="5">
                  <c:v>Vacias</c:v>
                </c:pt>
              </c:strCache>
            </c:strRef>
          </c:cat>
          <c:val>
            <c:numRef>
              <c:f>docentes!$AB$4:$AB$9</c:f>
              <c:numCache>
                <c:formatCode>General</c:formatCode>
                <c:ptCount val="6"/>
                <c:pt idx="0">
                  <c:v>0</c:v>
                </c:pt>
                <c:pt idx="1">
                  <c:v>4</c:v>
                </c:pt>
                <c:pt idx="2">
                  <c:v>6</c:v>
                </c:pt>
                <c:pt idx="3">
                  <c:v>18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6D5-48DC-9AA4-9D291D9EA8AF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t"/>
      <c:layout/>
      <c:overlay val="0"/>
      <c:txPr>
        <a:bodyPr/>
        <a:lstStyle/>
        <a:p>
          <a:pPr rtl="0">
            <a:defRPr sz="1100" b="1"/>
          </a:pPr>
          <a:endParaRPr lang="es-MX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s-MX" dirty="0" smtClean="0"/>
              <a:t>Por que:</a:t>
            </a:r>
            <a:endParaRPr lang="es-MX" dirty="0"/>
          </a:p>
        </c:rich>
      </c:tx>
      <c:layout/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explosion val="23"/>
          <c:dLbls>
            <c:dLbl>
              <c:idx val="0"/>
              <c:layout>
                <c:manualLayout>
                  <c:x val="-0.17072652376786235"/>
                  <c:y val="-0.17962311041328208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B176-497C-80F1-9ABA71B507F1}"/>
                </c:ext>
              </c:extLst>
            </c:dLbl>
            <c:dLbl>
              <c:idx val="1"/>
              <c:layout>
                <c:manualLayout>
                  <c:x val="0.13658154709827938"/>
                  <c:y val="-0.11475369744819115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B176-497C-80F1-9ABA71B507F1}"/>
                </c:ext>
              </c:extLst>
            </c:dLbl>
            <c:dLbl>
              <c:idx val="2"/>
              <c:layout>
                <c:manualLayout>
                  <c:x val="8.7293398221055696E-2"/>
                  <c:y val="8.8560446962792722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B176-497C-80F1-9ABA71B507F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800" b="1">
                    <a:solidFill>
                      <a:schemeClr val="bg1"/>
                    </a:solidFill>
                  </a:defRPr>
                </a:pPr>
                <a:endParaRPr lang="es-MX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docentes!$Q$14:$Q$16</c:f>
              <c:strCache>
                <c:ptCount val="3"/>
                <c:pt idx="0">
                  <c:v>Precios excesivos</c:v>
                </c:pt>
                <c:pt idx="1">
                  <c:v>Vacios</c:v>
                </c:pt>
                <c:pt idx="2">
                  <c:v>Accesibles </c:v>
                </c:pt>
              </c:strCache>
            </c:strRef>
          </c:cat>
          <c:val>
            <c:numRef>
              <c:f>docentes!$R$14:$R$16</c:f>
              <c:numCache>
                <c:formatCode>General</c:formatCode>
                <c:ptCount val="3"/>
                <c:pt idx="0">
                  <c:v>4</c:v>
                </c:pt>
                <c:pt idx="1">
                  <c:v>2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176-497C-80F1-9ABA71B507F1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t"/>
      <c:layout/>
      <c:overlay val="0"/>
      <c:txPr>
        <a:bodyPr/>
        <a:lstStyle/>
        <a:p>
          <a:pPr>
            <a:defRPr sz="1050" b="1"/>
          </a:pPr>
          <a:endParaRPr lang="es-MX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cap="none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MX" sz="1800" cap="none" dirty="0" smtClean="0"/>
              <a:t>Mencione una sugerencia para mejorar el servicio de </a:t>
            </a:r>
            <a:r>
              <a:rPr lang="es-MX" sz="1800" cap="none" dirty="0" err="1" smtClean="0"/>
              <a:t>Cafeteria</a:t>
            </a:r>
            <a:endParaRPr lang="es-MX" sz="1800" cap="none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cap="none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MX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explosion val="25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1-C1F9-4D8B-A1E7-569EF93519C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3-C1F9-4D8B-A1E7-569EF93519C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5-C1F9-4D8B-A1E7-569EF93519CE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7-C1F9-4D8B-A1E7-569EF93519CE}"/>
              </c:ext>
            </c:extLst>
          </c:dPt>
          <c:dPt>
            <c:idx val="4"/>
            <c:bubble3D val="0"/>
            <c:spPr>
              <a:solidFill>
                <a:srgbClr val="7030A0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9-C1F9-4D8B-A1E7-569EF93519CE}"/>
              </c:ext>
            </c:extLst>
          </c:dPt>
          <c:dLbls>
            <c:dLbl>
              <c:idx val="0"/>
              <c:layout>
                <c:manualLayout>
                  <c:x val="-0.20483925210201567"/>
                  <c:y val="7.751937984496119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spc="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MX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C1F9-4D8B-A1E7-569EF93519CE}"/>
                </c:ext>
              </c:extLst>
            </c:dLbl>
            <c:dLbl>
              <c:idx val="1"/>
              <c:layout>
                <c:manualLayout>
                  <c:x val="-0.13299264875280134"/>
                  <c:y val="-0.17199612403100784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spc="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MX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C1F9-4D8B-A1E7-569EF93519CE}"/>
                </c:ext>
              </c:extLst>
            </c:dLbl>
            <c:dLbl>
              <c:idx val="2"/>
              <c:layout>
                <c:manualLayout>
                  <c:x val="4.585953405268896E-3"/>
                  <c:y val="-0.2543604651162790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spc="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MX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C1F9-4D8B-A1E7-569EF93519CE}"/>
                </c:ext>
              </c:extLst>
            </c:dLbl>
            <c:dLbl>
              <c:idx val="3"/>
              <c:layout>
                <c:manualLayout>
                  <c:x val="0.16356567145459461"/>
                  <c:y val="-0.1865310077519379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spc="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MX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C1F9-4D8B-A1E7-569EF93519CE}"/>
                </c:ext>
              </c:extLst>
            </c:dLbl>
            <c:dLbl>
              <c:idx val="4"/>
              <c:layout>
                <c:manualLayout>
                  <c:x val="0.19872470774477255"/>
                  <c:y val="9.932161005310383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spc="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MX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220210742012073"/>
                      <c:h val="0.1669695721174387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C1F9-4D8B-A1E7-569EF93519C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spc="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docentes!$W$14:$W$18</c:f>
              <c:strCache>
                <c:ptCount val="5"/>
                <c:pt idx="0">
                  <c:v>Mejorar precios</c:v>
                </c:pt>
                <c:pt idx="1">
                  <c:v>Vacios</c:v>
                </c:pt>
                <c:pt idx="2">
                  <c:v>Mejorar el menu</c:v>
                </c:pt>
                <c:pt idx="3">
                  <c:v>Ampliar el horario</c:v>
                </c:pt>
                <c:pt idx="4">
                  <c:v>Mejorar el servicio</c:v>
                </c:pt>
              </c:strCache>
            </c:strRef>
          </c:cat>
          <c:val>
            <c:numRef>
              <c:f>docentes!$X$14:$X$18</c:f>
              <c:numCache>
                <c:formatCode>General</c:formatCode>
                <c:ptCount val="5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C1F9-4D8B-A1E7-569EF93519CE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MX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s-MX" sz="1800" b="1" dirty="0" smtClean="0">
                <a:solidFill>
                  <a:sysClr val="windowText" lastClr="000000"/>
                </a:solidFill>
              </a:rPr>
              <a:t>RESULTADO GENERAL</a:t>
            </a:r>
            <a:endParaRPr lang="es-MX" sz="1800" b="1" dirty="0">
              <a:solidFill>
                <a:sysClr val="windowText" lastClr="000000"/>
              </a:solidFill>
            </a:endParaRPr>
          </a:p>
        </c:rich>
      </c:tx>
      <c:layout>
        <c:manualLayout>
          <c:xMode val="edge"/>
          <c:yMode val="edge"/>
          <c:x val="0.42925064513994576"/>
          <c:y val="6.587615283267457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s-MX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GLOBAL!$P$10</c:f>
              <c:strCache>
                <c:ptCount val="1"/>
                <c:pt idx="0">
                  <c:v>Excelente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GLOBAL!$Q$9:$Z$9</c:f>
              <c:strCache>
                <c:ptCount val="10"/>
                <c:pt idx="0">
                  <c:v>Calidad del Producto</c:v>
                </c:pt>
                <c:pt idx="1">
                  <c:v>Rapidez de Atención</c:v>
                </c:pt>
                <c:pt idx="2">
                  <c:v>Trato del Personal</c:v>
                </c:pt>
                <c:pt idx="3">
                  <c:v>Limpieza del Establecimiento</c:v>
                </c:pt>
                <c:pt idx="4">
                  <c:v>Higiene Elaboración de Alimentos</c:v>
                </c:pt>
                <c:pt idx="5">
                  <c:v>Limpieza de Utencilios</c:v>
                </c:pt>
                <c:pt idx="6">
                  <c:v>Atencion del Personal</c:v>
                </c:pt>
                <c:pt idx="7">
                  <c:v>Sabor, Temperatura, Presentación</c:v>
                </c:pt>
                <c:pt idx="8">
                  <c:v>Alimentos Saludables</c:v>
                </c:pt>
                <c:pt idx="9">
                  <c:v>Alimentos Nutritivos</c:v>
                </c:pt>
              </c:strCache>
            </c:strRef>
          </c:cat>
          <c:val>
            <c:numRef>
              <c:f>GLOBAL!$Q$10:$Z$10</c:f>
              <c:numCache>
                <c:formatCode>General</c:formatCode>
                <c:ptCount val="10"/>
                <c:pt idx="0">
                  <c:v>9</c:v>
                </c:pt>
                <c:pt idx="1">
                  <c:v>4</c:v>
                </c:pt>
                <c:pt idx="2">
                  <c:v>5</c:v>
                </c:pt>
                <c:pt idx="3">
                  <c:v>5</c:v>
                </c:pt>
                <c:pt idx="4">
                  <c:v>5</c:v>
                </c:pt>
                <c:pt idx="5">
                  <c:v>1</c:v>
                </c:pt>
                <c:pt idx="6">
                  <c:v>4</c:v>
                </c:pt>
                <c:pt idx="7">
                  <c:v>10</c:v>
                </c:pt>
                <c:pt idx="8">
                  <c:v>31</c:v>
                </c:pt>
                <c:pt idx="9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93E-43F3-9127-1B4A753107A2}"/>
            </c:ext>
          </c:extLst>
        </c:ser>
        <c:ser>
          <c:idx val="1"/>
          <c:order val="1"/>
          <c:tx>
            <c:strRef>
              <c:f>GLOBAL!$P$11</c:f>
              <c:strCache>
                <c:ptCount val="1"/>
                <c:pt idx="0">
                  <c:v>Bueno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GLOBAL!$Q$9:$Z$9</c:f>
              <c:strCache>
                <c:ptCount val="10"/>
                <c:pt idx="0">
                  <c:v>Calidad del Producto</c:v>
                </c:pt>
                <c:pt idx="1">
                  <c:v>Rapidez de Atención</c:v>
                </c:pt>
                <c:pt idx="2">
                  <c:v>Trato del Personal</c:v>
                </c:pt>
                <c:pt idx="3">
                  <c:v>Limpieza del Establecimiento</c:v>
                </c:pt>
                <c:pt idx="4">
                  <c:v>Higiene Elaboración de Alimentos</c:v>
                </c:pt>
                <c:pt idx="5">
                  <c:v>Limpieza de Utencilios</c:v>
                </c:pt>
                <c:pt idx="6">
                  <c:v>Atencion del Personal</c:v>
                </c:pt>
                <c:pt idx="7">
                  <c:v>Sabor, Temperatura, Presentación</c:v>
                </c:pt>
                <c:pt idx="8">
                  <c:v>Alimentos Saludables</c:v>
                </c:pt>
                <c:pt idx="9">
                  <c:v>Alimentos Nutritivos</c:v>
                </c:pt>
              </c:strCache>
            </c:strRef>
          </c:cat>
          <c:val>
            <c:numRef>
              <c:f>GLOBAL!$Q$11:$Z$11</c:f>
              <c:numCache>
                <c:formatCode>General</c:formatCode>
                <c:ptCount val="10"/>
                <c:pt idx="0">
                  <c:v>41</c:v>
                </c:pt>
                <c:pt idx="1">
                  <c:v>27</c:v>
                </c:pt>
                <c:pt idx="2">
                  <c:v>32</c:v>
                </c:pt>
                <c:pt idx="3">
                  <c:v>26</c:v>
                </c:pt>
                <c:pt idx="4">
                  <c:v>38</c:v>
                </c:pt>
                <c:pt idx="5">
                  <c:v>27</c:v>
                </c:pt>
                <c:pt idx="6">
                  <c:v>33</c:v>
                </c:pt>
                <c:pt idx="7">
                  <c:v>49</c:v>
                </c:pt>
                <c:pt idx="8">
                  <c:v>59</c:v>
                </c:pt>
                <c:pt idx="9">
                  <c:v>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93E-43F3-9127-1B4A753107A2}"/>
            </c:ext>
          </c:extLst>
        </c:ser>
        <c:ser>
          <c:idx val="2"/>
          <c:order val="2"/>
          <c:tx>
            <c:strRef>
              <c:f>GLOBAL!$P$12</c:f>
              <c:strCache>
                <c:ptCount val="1"/>
                <c:pt idx="0">
                  <c:v>Regular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GLOBAL!$Q$9:$Z$9</c:f>
              <c:strCache>
                <c:ptCount val="10"/>
                <c:pt idx="0">
                  <c:v>Calidad del Producto</c:v>
                </c:pt>
                <c:pt idx="1">
                  <c:v>Rapidez de Atención</c:v>
                </c:pt>
                <c:pt idx="2">
                  <c:v>Trato del Personal</c:v>
                </c:pt>
                <c:pt idx="3">
                  <c:v>Limpieza del Establecimiento</c:v>
                </c:pt>
                <c:pt idx="4">
                  <c:v>Higiene Elaboración de Alimentos</c:v>
                </c:pt>
                <c:pt idx="5">
                  <c:v>Limpieza de Utencilios</c:v>
                </c:pt>
                <c:pt idx="6">
                  <c:v>Atencion del Personal</c:v>
                </c:pt>
                <c:pt idx="7">
                  <c:v>Sabor, Temperatura, Presentación</c:v>
                </c:pt>
                <c:pt idx="8">
                  <c:v>Alimentos Saludables</c:v>
                </c:pt>
                <c:pt idx="9">
                  <c:v>Alimentos Nutritivos</c:v>
                </c:pt>
              </c:strCache>
            </c:strRef>
          </c:cat>
          <c:val>
            <c:numRef>
              <c:f>GLOBAL!$Q$12:$Z$12</c:f>
              <c:numCache>
                <c:formatCode>General</c:formatCode>
                <c:ptCount val="10"/>
                <c:pt idx="0">
                  <c:v>128</c:v>
                </c:pt>
                <c:pt idx="1">
                  <c:v>99</c:v>
                </c:pt>
                <c:pt idx="2">
                  <c:v>54</c:v>
                </c:pt>
                <c:pt idx="3">
                  <c:v>80</c:v>
                </c:pt>
                <c:pt idx="4">
                  <c:v>80</c:v>
                </c:pt>
                <c:pt idx="5">
                  <c:v>85</c:v>
                </c:pt>
                <c:pt idx="6">
                  <c:v>94</c:v>
                </c:pt>
                <c:pt idx="7">
                  <c:v>108</c:v>
                </c:pt>
                <c:pt idx="8">
                  <c:v>90</c:v>
                </c:pt>
                <c:pt idx="9">
                  <c:v>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93E-43F3-9127-1B4A753107A2}"/>
            </c:ext>
          </c:extLst>
        </c:ser>
        <c:ser>
          <c:idx val="3"/>
          <c:order val="3"/>
          <c:tx>
            <c:strRef>
              <c:f>GLOBAL!$P$13</c:f>
              <c:strCache>
                <c:ptCount val="1"/>
                <c:pt idx="0">
                  <c:v>Malo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GLOBAL!$Q$9:$Z$9</c:f>
              <c:strCache>
                <c:ptCount val="10"/>
                <c:pt idx="0">
                  <c:v>Calidad del Producto</c:v>
                </c:pt>
                <c:pt idx="1">
                  <c:v>Rapidez de Atención</c:v>
                </c:pt>
                <c:pt idx="2">
                  <c:v>Trato del Personal</c:v>
                </c:pt>
                <c:pt idx="3">
                  <c:v>Limpieza del Establecimiento</c:v>
                </c:pt>
                <c:pt idx="4">
                  <c:v>Higiene Elaboración de Alimentos</c:v>
                </c:pt>
                <c:pt idx="5">
                  <c:v>Limpieza de Utencilios</c:v>
                </c:pt>
                <c:pt idx="6">
                  <c:v>Atencion del Personal</c:v>
                </c:pt>
                <c:pt idx="7">
                  <c:v>Sabor, Temperatura, Presentación</c:v>
                </c:pt>
                <c:pt idx="8">
                  <c:v>Alimentos Saludables</c:v>
                </c:pt>
                <c:pt idx="9">
                  <c:v>Alimentos Nutritivos</c:v>
                </c:pt>
              </c:strCache>
            </c:strRef>
          </c:cat>
          <c:val>
            <c:numRef>
              <c:f>GLOBAL!$Q$13:$Z$13</c:f>
              <c:numCache>
                <c:formatCode>General</c:formatCode>
                <c:ptCount val="10"/>
                <c:pt idx="0">
                  <c:v>80</c:v>
                </c:pt>
                <c:pt idx="1">
                  <c:v>103</c:v>
                </c:pt>
                <c:pt idx="2">
                  <c:v>122</c:v>
                </c:pt>
                <c:pt idx="3">
                  <c:v>120</c:v>
                </c:pt>
                <c:pt idx="4">
                  <c:v>129</c:v>
                </c:pt>
                <c:pt idx="5">
                  <c:v>126</c:v>
                </c:pt>
                <c:pt idx="6">
                  <c:v>112</c:v>
                </c:pt>
                <c:pt idx="7">
                  <c:v>90</c:v>
                </c:pt>
                <c:pt idx="8">
                  <c:v>64</c:v>
                </c:pt>
                <c:pt idx="9">
                  <c:v>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93E-43F3-9127-1B4A753107A2}"/>
            </c:ext>
          </c:extLst>
        </c:ser>
        <c:ser>
          <c:idx val="4"/>
          <c:order val="4"/>
          <c:tx>
            <c:strRef>
              <c:f>GLOBAL!$P$14</c:f>
              <c:strCache>
                <c:ptCount val="1"/>
                <c:pt idx="0">
                  <c:v>Muy malo</c:v>
                </c:pt>
              </c:strCache>
            </c:strRef>
          </c:tx>
          <c:spPr>
            <a:solidFill>
              <a:srgbClr val="7030A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GLOBAL!$Q$9:$Z$9</c:f>
              <c:strCache>
                <c:ptCount val="10"/>
                <c:pt idx="0">
                  <c:v>Calidad del Producto</c:v>
                </c:pt>
                <c:pt idx="1">
                  <c:v>Rapidez de Atención</c:v>
                </c:pt>
                <c:pt idx="2">
                  <c:v>Trato del Personal</c:v>
                </c:pt>
                <c:pt idx="3">
                  <c:v>Limpieza del Establecimiento</c:v>
                </c:pt>
                <c:pt idx="4">
                  <c:v>Higiene Elaboración de Alimentos</c:v>
                </c:pt>
                <c:pt idx="5">
                  <c:v>Limpieza de Utencilios</c:v>
                </c:pt>
                <c:pt idx="6">
                  <c:v>Atencion del Personal</c:v>
                </c:pt>
                <c:pt idx="7">
                  <c:v>Sabor, Temperatura, Presentación</c:v>
                </c:pt>
                <c:pt idx="8">
                  <c:v>Alimentos Saludables</c:v>
                </c:pt>
                <c:pt idx="9">
                  <c:v>Alimentos Nutritivos</c:v>
                </c:pt>
              </c:strCache>
            </c:strRef>
          </c:cat>
          <c:val>
            <c:numRef>
              <c:f>GLOBAL!$Q$14:$Z$14</c:f>
              <c:numCache>
                <c:formatCode>General</c:formatCode>
                <c:ptCount val="10"/>
                <c:pt idx="0">
                  <c:v>22</c:v>
                </c:pt>
                <c:pt idx="1">
                  <c:v>47</c:v>
                </c:pt>
                <c:pt idx="2">
                  <c:v>67</c:v>
                </c:pt>
                <c:pt idx="3">
                  <c:v>49</c:v>
                </c:pt>
                <c:pt idx="4">
                  <c:v>26</c:v>
                </c:pt>
                <c:pt idx="5">
                  <c:v>35</c:v>
                </c:pt>
                <c:pt idx="6">
                  <c:v>36</c:v>
                </c:pt>
                <c:pt idx="7">
                  <c:v>22</c:v>
                </c:pt>
                <c:pt idx="8">
                  <c:v>17</c:v>
                </c:pt>
                <c:pt idx="9">
                  <c:v>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93E-43F3-9127-1B4A753107A2}"/>
            </c:ext>
          </c:extLst>
        </c:ser>
        <c:ser>
          <c:idx val="5"/>
          <c:order val="5"/>
          <c:tx>
            <c:strRef>
              <c:f>GLOBAL!$P$15</c:f>
              <c:strCache>
                <c:ptCount val="1"/>
                <c:pt idx="0">
                  <c:v>Vacias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GLOBAL!$Q$9:$Z$9</c:f>
              <c:strCache>
                <c:ptCount val="10"/>
                <c:pt idx="0">
                  <c:v>Calidad del Producto</c:v>
                </c:pt>
                <c:pt idx="1">
                  <c:v>Rapidez de Atención</c:v>
                </c:pt>
                <c:pt idx="2">
                  <c:v>Trato del Personal</c:v>
                </c:pt>
                <c:pt idx="3">
                  <c:v>Limpieza del Establecimiento</c:v>
                </c:pt>
                <c:pt idx="4">
                  <c:v>Higiene Elaboración de Alimentos</c:v>
                </c:pt>
                <c:pt idx="5">
                  <c:v>Limpieza de Utencilios</c:v>
                </c:pt>
                <c:pt idx="6">
                  <c:v>Atencion del Personal</c:v>
                </c:pt>
                <c:pt idx="7">
                  <c:v>Sabor, Temperatura, Presentación</c:v>
                </c:pt>
                <c:pt idx="8">
                  <c:v>Alimentos Saludables</c:v>
                </c:pt>
                <c:pt idx="9">
                  <c:v>Alimentos Nutritivos</c:v>
                </c:pt>
              </c:strCache>
            </c:strRef>
          </c:cat>
          <c:val>
            <c:numRef>
              <c:f>GLOBAL!$Q$15:$Z$15</c:f>
              <c:numCache>
                <c:formatCode>General</c:formatCode>
                <c:ptCount val="10"/>
                <c:pt idx="4">
                  <c:v>2</c:v>
                </c:pt>
                <c:pt idx="5">
                  <c:v>6</c:v>
                </c:pt>
                <c:pt idx="6">
                  <c:v>1</c:v>
                </c:pt>
                <c:pt idx="7">
                  <c:v>1</c:v>
                </c:pt>
                <c:pt idx="8">
                  <c:v>19</c:v>
                </c:pt>
                <c:pt idx="9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93E-43F3-9127-1B4A753107A2}"/>
            </c:ext>
          </c:extLst>
        </c:ser>
        <c:ser>
          <c:idx val="6"/>
          <c:order val="6"/>
          <c:tx>
            <c:strRef>
              <c:f>GLOBAL!$P$16</c:f>
              <c:strCache>
                <c:ptCount val="1"/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GLOBAL!$Q$9:$Z$9</c:f>
              <c:strCache>
                <c:ptCount val="10"/>
                <c:pt idx="0">
                  <c:v>Calidad del Producto</c:v>
                </c:pt>
                <c:pt idx="1">
                  <c:v>Rapidez de Atención</c:v>
                </c:pt>
                <c:pt idx="2">
                  <c:v>Trato del Personal</c:v>
                </c:pt>
                <c:pt idx="3">
                  <c:v>Limpieza del Establecimiento</c:v>
                </c:pt>
                <c:pt idx="4">
                  <c:v>Higiene Elaboración de Alimentos</c:v>
                </c:pt>
                <c:pt idx="5">
                  <c:v>Limpieza de Utencilios</c:v>
                </c:pt>
                <c:pt idx="6">
                  <c:v>Atencion del Personal</c:v>
                </c:pt>
                <c:pt idx="7">
                  <c:v>Sabor, Temperatura, Presentación</c:v>
                </c:pt>
                <c:pt idx="8">
                  <c:v>Alimentos Saludables</c:v>
                </c:pt>
                <c:pt idx="9">
                  <c:v>Alimentos Nutritivos</c:v>
                </c:pt>
              </c:strCache>
            </c:strRef>
          </c:cat>
          <c:val>
            <c:numRef>
              <c:f>GLOBAL!$Q$16:$Z$16</c:f>
              <c:numCache>
                <c:formatCode>General</c:formatCode>
                <c:ptCount val="10"/>
              </c:numCache>
            </c:numRef>
          </c:val>
          <c:extLst>
            <c:ext xmlns:c16="http://schemas.microsoft.com/office/drawing/2014/chart" uri="{C3380CC4-5D6E-409C-BE32-E72D297353CC}">
              <c16:uniqueId val="{00000006-493E-43F3-9127-1B4A753107A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197691296"/>
        <c:axId val="1197694208"/>
      </c:barChart>
      <c:catAx>
        <c:axId val="1197691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1197694208"/>
        <c:crosses val="autoZero"/>
        <c:auto val="1"/>
        <c:lblAlgn val="ctr"/>
        <c:lblOffset val="100"/>
        <c:noMultiLvlLbl val="0"/>
      </c:catAx>
      <c:valAx>
        <c:axId val="119769420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197691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3641675717259478"/>
          <c:y val="8.6356424548055102E-2"/>
          <c:w val="0.37667395282214322"/>
          <c:h val="5.558339298496779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MX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MX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D38C8-0A11-4502-B16D-24D4DFE4B163}" type="datetimeFigureOut">
              <a:rPr lang="es-MX" smtClean="0"/>
              <a:t>06/05/2018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7226D-35E2-4A6D-A1D0-B4D139715A0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269494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D38C8-0A11-4502-B16D-24D4DFE4B163}" type="datetimeFigureOut">
              <a:rPr lang="es-MX" smtClean="0"/>
              <a:t>06/05/2018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7226D-35E2-4A6D-A1D0-B4D139715A0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168564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D38C8-0A11-4502-B16D-24D4DFE4B163}" type="datetimeFigureOut">
              <a:rPr lang="es-MX" smtClean="0"/>
              <a:t>06/05/2018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7226D-35E2-4A6D-A1D0-B4D139715A0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58093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D38C8-0A11-4502-B16D-24D4DFE4B163}" type="datetimeFigureOut">
              <a:rPr lang="es-MX" smtClean="0"/>
              <a:t>06/05/2018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7226D-35E2-4A6D-A1D0-B4D139715A0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74340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D38C8-0A11-4502-B16D-24D4DFE4B163}" type="datetimeFigureOut">
              <a:rPr lang="es-MX" smtClean="0"/>
              <a:t>06/05/2018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7226D-35E2-4A6D-A1D0-B4D139715A0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200871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D38C8-0A11-4502-B16D-24D4DFE4B163}" type="datetimeFigureOut">
              <a:rPr lang="es-MX" smtClean="0"/>
              <a:t>06/05/2018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7226D-35E2-4A6D-A1D0-B4D139715A0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12760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D38C8-0A11-4502-B16D-24D4DFE4B163}" type="datetimeFigureOut">
              <a:rPr lang="es-MX" smtClean="0"/>
              <a:t>06/05/2018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7226D-35E2-4A6D-A1D0-B4D139715A0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35112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D38C8-0A11-4502-B16D-24D4DFE4B163}" type="datetimeFigureOut">
              <a:rPr lang="es-MX" smtClean="0"/>
              <a:t>06/05/2018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7226D-35E2-4A6D-A1D0-B4D139715A0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212784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D38C8-0A11-4502-B16D-24D4DFE4B163}" type="datetimeFigureOut">
              <a:rPr lang="es-MX" smtClean="0"/>
              <a:t>06/05/2018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7226D-35E2-4A6D-A1D0-B4D139715A0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11827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D38C8-0A11-4502-B16D-24D4DFE4B163}" type="datetimeFigureOut">
              <a:rPr lang="es-MX" smtClean="0"/>
              <a:t>06/05/2018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7226D-35E2-4A6D-A1D0-B4D139715A0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584779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D38C8-0A11-4502-B16D-24D4DFE4B163}" type="datetimeFigureOut">
              <a:rPr lang="es-MX" smtClean="0"/>
              <a:t>06/05/2018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7226D-35E2-4A6D-A1D0-B4D139715A0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2882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2D38C8-0A11-4502-B16D-24D4DFE4B163}" type="datetimeFigureOut">
              <a:rPr lang="es-MX" smtClean="0"/>
              <a:t>06/05/2018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E7226D-35E2-4A6D-A1D0-B4D139715A0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87096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1.xml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1" descr="C:\Documents and Settings\Administrador\Mis documentos\Downloads\ESCUDO UACH 2016-2022 (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6349"/>
            <a:ext cx="1990278" cy="196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Resultado de imagen para LOGO FCC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8282" y="225242"/>
            <a:ext cx="1432194" cy="1524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/>
          <p:cNvSpPr txBox="1"/>
          <p:nvPr/>
        </p:nvSpPr>
        <p:spPr>
          <a:xfrm>
            <a:off x="676378" y="2351918"/>
            <a:ext cx="10493829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Facultad de Ciencias de la Cultura Física</a:t>
            </a:r>
          </a:p>
          <a:p>
            <a:pPr algn="ctr"/>
            <a:r>
              <a:rPr lang="es-MX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Evaluación del Servicio de Cafetería</a:t>
            </a:r>
            <a:endParaRPr lang="es-MX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MX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MX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MX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es-MX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Secretaria Administrativa, </a:t>
            </a:r>
          </a:p>
          <a:p>
            <a:pPr algn="r"/>
            <a:r>
              <a:rPr lang="es-MX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Enero-Junio 2018.  </a:t>
            </a:r>
            <a:endParaRPr lang="es-MX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5671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1" descr="C:\Documents and Settings\Administrador\Mis documentos\Downloads\ESCUDO UACH 2016-2022 (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6349"/>
            <a:ext cx="1990278" cy="196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Resultado de imagen para LOGO FCC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0533" y="121919"/>
            <a:ext cx="1432194" cy="1524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/>
          <p:cNvSpPr txBox="1"/>
          <p:nvPr/>
        </p:nvSpPr>
        <p:spPr>
          <a:xfrm>
            <a:off x="1814066" y="1826895"/>
            <a:ext cx="9196834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MX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 encuesta se aplico </a:t>
            </a:r>
            <a:r>
              <a:rPr lang="es-MX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a: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s-MX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210 Estudiantes, de turno matutino y vespertino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s-MX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40 Trabajadores administrativos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s-MX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30 Maestros</a:t>
            </a:r>
          </a:p>
          <a:p>
            <a:endParaRPr lang="es-MX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MX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 total de 280 encuestados</a:t>
            </a:r>
            <a:endParaRPr lang="es-MX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2397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1" descr="C:\Documents and Settings\Administrador\Mis documentos\Downloads\ESCUDO UACH 2016-2022 (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" y="6349"/>
            <a:ext cx="1703969" cy="1679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Resultado de imagen para LOGO FCC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3227" y="241334"/>
            <a:ext cx="974464" cy="1036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7161251"/>
              </p:ext>
            </p:extLst>
          </p:nvPr>
        </p:nvGraphicFramePr>
        <p:xfrm>
          <a:off x="425935" y="4066902"/>
          <a:ext cx="10407525" cy="2247900"/>
        </p:xfrm>
        <a:graphic>
          <a:graphicData uri="http://schemas.openxmlformats.org/drawingml/2006/table">
            <a:tbl>
              <a:tblPr/>
              <a:tblGrid>
                <a:gridCol w="831529">
                  <a:extLst>
                    <a:ext uri="{9D8B030D-6E8A-4147-A177-3AD203B41FA5}">
                      <a16:colId xmlns:a16="http://schemas.microsoft.com/office/drawing/2014/main" val="4251434013"/>
                    </a:ext>
                  </a:extLst>
                </a:gridCol>
                <a:gridCol w="831529">
                  <a:extLst>
                    <a:ext uri="{9D8B030D-6E8A-4147-A177-3AD203B41FA5}">
                      <a16:colId xmlns:a16="http://schemas.microsoft.com/office/drawing/2014/main" val="340026744"/>
                    </a:ext>
                  </a:extLst>
                </a:gridCol>
                <a:gridCol w="1153411">
                  <a:extLst>
                    <a:ext uri="{9D8B030D-6E8A-4147-A177-3AD203B41FA5}">
                      <a16:colId xmlns:a16="http://schemas.microsoft.com/office/drawing/2014/main" val="402806725"/>
                    </a:ext>
                  </a:extLst>
                </a:gridCol>
                <a:gridCol w="831529">
                  <a:extLst>
                    <a:ext uri="{9D8B030D-6E8A-4147-A177-3AD203B41FA5}">
                      <a16:colId xmlns:a16="http://schemas.microsoft.com/office/drawing/2014/main" val="324279128"/>
                    </a:ext>
                  </a:extLst>
                </a:gridCol>
                <a:gridCol w="1086353">
                  <a:extLst>
                    <a:ext uri="{9D8B030D-6E8A-4147-A177-3AD203B41FA5}">
                      <a16:colId xmlns:a16="http://schemas.microsoft.com/office/drawing/2014/main" val="3140242011"/>
                    </a:ext>
                  </a:extLst>
                </a:gridCol>
                <a:gridCol w="831529">
                  <a:extLst>
                    <a:ext uri="{9D8B030D-6E8A-4147-A177-3AD203B41FA5}">
                      <a16:colId xmlns:a16="http://schemas.microsoft.com/office/drawing/2014/main" val="1073537710"/>
                    </a:ext>
                  </a:extLst>
                </a:gridCol>
                <a:gridCol w="1036002">
                  <a:extLst>
                    <a:ext uri="{9D8B030D-6E8A-4147-A177-3AD203B41FA5}">
                      <a16:colId xmlns:a16="http://schemas.microsoft.com/office/drawing/2014/main" val="3437021781"/>
                    </a:ext>
                  </a:extLst>
                </a:gridCol>
                <a:gridCol w="1010194">
                  <a:extLst>
                    <a:ext uri="{9D8B030D-6E8A-4147-A177-3AD203B41FA5}">
                      <a16:colId xmlns:a16="http://schemas.microsoft.com/office/drawing/2014/main" val="801455089"/>
                    </a:ext>
                  </a:extLst>
                </a:gridCol>
                <a:gridCol w="862149">
                  <a:extLst>
                    <a:ext uri="{9D8B030D-6E8A-4147-A177-3AD203B41FA5}">
                      <a16:colId xmlns:a16="http://schemas.microsoft.com/office/drawing/2014/main" val="2025518324"/>
                    </a:ext>
                  </a:extLst>
                </a:gridCol>
                <a:gridCol w="966651">
                  <a:extLst>
                    <a:ext uri="{9D8B030D-6E8A-4147-A177-3AD203B41FA5}">
                      <a16:colId xmlns:a16="http://schemas.microsoft.com/office/drawing/2014/main" val="3761195233"/>
                    </a:ext>
                  </a:extLst>
                </a:gridCol>
                <a:gridCol w="966649">
                  <a:extLst>
                    <a:ext uri="{9D8B030D-6E8A-4147-A177-3AD203B41FA5}">
                      <a16:colId xmlns:a16="http://schemas.microsoft.com/office/drawing/2014/main" val="2336875394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Excelente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0.5%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0.5%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1.4%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0.5%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1097412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Bueno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7537234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endParaRPr lang="es-MX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14%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F75B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6%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F75B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5%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F75B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5%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F75B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11%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F75B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4%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F75B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8%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F75B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19%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F75B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32%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F75B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19%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F75B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7152896"/>
                  </a:ext>
                </a:extLst>
              </a:tr>
              <a:tr h="104775">
                <a:tc>
                  <a:txBody>
                    <a:bodyPr/>
                    <a:lstStyle/>
                    <a:p>
                      <a:pPr algn="l" fontAlgn="b"/>
                      <a:endParaRPr lang="es-MX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072232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Regular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45%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EAA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34%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EAA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17%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EAA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25%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EAA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27%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EAA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27%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EAA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32%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EAA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41%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EAA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35%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EAA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34%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EAAA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3529113"/>
                  </a:ext>
                </a:extLst>
              </a:tr>
              <a:tr h="114300"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2935309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Malo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49%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48%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51%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52%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46%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853233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Muy Malo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2420299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endParaRPr lang="es-MX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41%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8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60%</a:t>
                      </a:r>
                      <a:endParaRPr lang="es-MX" sz="14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8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78%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8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70%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8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61%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8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68%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8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61%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8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40%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8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27%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8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44%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8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7346068"/>
                  </a:ext>
                </a:extLst>
              </a:tr>
              <a:tr h="133350">
                <a:tc>
                  <a:txBody>
                    <a:bodyPr/>
                    <a:lstStyle/>
                    <a:p>
                      <a:pPr algn="l" fontAlgn="b"/>
                      <a:endParaRPr lang="es-MX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3912484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Vacias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0.5%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0.5%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784939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33896386"/>
                  </a:ext>
                </a:extLst>
              </a:tr>
            </a:tbl>
          </a:graphicData>
        </a:graphic>
      </p:graphicFrame>
      <p:graphicFrame>
        <p:nvGraphicFramePr>
          <p:cNvPr id="10" name="2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09365653"/>
              </p:ext>
            </p:extLst>
          </p:nvPr>
        </p:nvGraphicFramePr>
        <p:xfrm>
          <a:off x="1028700" y="676002"/>
          <a:ext cx="9982200" cy="3390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166319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1" descr="C:\Documents and Settings\Administrador\Mis documentos\Downloads\ESCUDO UACH 2016-2022 (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38" y="0"/>
            <a:ext cx="1170687" cy="1153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Resultado de imagen para LOGO FCC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3775" y="121919"/>
            <a:ext cx="958952" cy="1020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3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62636431"/>
              </p:ext>
            </p:extLst>
          </p:nvPr>
        </p:nvGraphicFramePr>
        <p:xfrm>
          <a:off x="914128" y="900814"/>
          <a:ext cx="7341326" cy="451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4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2206260"/>
              </p:ext>
            </p:extLst>
          </p:nvPr>
        </p:nvGraphicFramePr>
        <p:xfrm>
          <a:off x="6162675" y="3257550"/>
          <a:ext cx="5881279" cy="33098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855550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1" descr="C:\Documents and Settings\Administrador\Mis documentos\Downloads\ESCUDO UACH 2016-2022 (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6349"/>
            <a:ext cx="1262062" cy="1243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Resultado de imagen para LOGO FCC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2277" y="121920"/>
            <a:ext cx="1060449" cy="1128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6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26130649"/>
              </p:ext>
            </p:extLst>
          </p:nvPr>
        </p:nvGraphicFramePr>
        <p:xfrm>
          <a:off x="908051" y="1085850"/>
          <a:ext cx="10503001" cy="54102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765036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1" descr="C:\Documents and Settings\Administrador\Mis documentos\Downloads\ESCUDO UACH 2016-2022 (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1410846" cy="139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Resultado de imagen para LOGO FCC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7982" y="157758"/>
            <a:ext cx="874018" cy="930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8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88349292"/>
              </p:ext>
            </p:extLst>
          </p:nvPr>
        </p:nvGraphicFramePr>
        <p:xfrm>
          <a:off x="1317625" y="543900"/>
          <a:ext cx="9722802" cy="3894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3" name="Tabla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4651390"/>
              </p:ext>
            </p:extLst>
          </p:nvPr>
        </p:nvGraphicFramePr>
        <p:xfrm>
          <a:off x="488951" y="4052729"/>
          <a:ext cx="10551475" cy="2287500"/>
        </p:xfrm>
        <a:graphic>
          <a:graphicData uri="http://schemas.openxmlformats.org/drawingml/2006/table">
            <a:tbl>
              <a:tblPr/>
              <a:tblGrid>
                <a:gridCol w="959225">
                  <a:extLst>
                    <a:ext uri="{9D8B030D-6E8A-4147-A177-3AD203B41FA5}">
                      <a16:colId xmlns:a16="http://schemas.microsoft.com/office/drawing/2014/main" val="2311211519"/>
                    </a:ext>
                  </a:extLst>
                </a:gridCol>
                <a:gridCol w="959225">
                  <a:extLst>
                    <a:ext uri="{9D8B030D-6E8A-4147-A177-3AD203B41FA5}">
                      <a16:colId xmlns:a16="http://schemas.microsoft.com/office/drawing/2014/main" val="329023251"/>
                    </a:ext>
                  </a:extLst>
                </a:gridCol>
                <a:gridCol w="959225">
                  <a:extLst>
                    <a:ext uri="{9D8B030D-6E8A-4147-A177-3AD203B41FA5}">
                      <a16:colId xmlns:a16="http://schemas.microsoft.com/office/drawing/2014/main" val="3731209761"/>
                    </a:ext>
                  </a:extLst>
                </a:gridCol>
                <a:gridCol w="959225">
                  <a:extLst>
                    <a:ext uri="{9D8B030D-6E8A-4147-A177-3AD203B41FA5}">
                      <a16:colId xmlns:a16="http://schemas.microsoft.com/office/drawing/2014/main" val="1948203987"/>
                    </a:ext>
                  </a:extLst>
                </a:gridCol>
                <a:gridCol w="959225">
                  <a:extLst>
                    <a:ext uri="{9D8B030D-6E8A-4147-A177-3AD203B41FA5}">
                      <a16:colId xmlns:a16="http://schemas.microsoft.com/office/drawing/2014/main" val="682340749"/>
                    </a:ext>
                  </a:extLst>
                </a:gridCol>
                <a:gridCol w="959225">
                  <a:extLst>
                    <a:ext uri="{9D8B030D-6E8A-4147-A177-3AD203B41FA5}">
                      <a16:colId xmlns:a16="http://schemas.microsoft.com/office/drawing/2014/main" val="3270843016"/>
                    </a:ext>
                  </a:extLst>
                </a:gridCol>
                <a:gridCol w="959225">
                  <a:extLst>
                    <a:ext uri="{9D8B030D-6E8A-4147-A177-3AD203B41FA5}">
                      <a16:colId xmlns:a16="http://schemas.microsoft.com/office/drawing/2014/main" val="1177998422"/>
                    </a:ext>
                  </a:extLst>
                </a:gridCol>
                <a:gridCol w="959225">
                  <a:extLst>
                    <a:ext uri="{9D8B030D-6E8A-4147-A177-3AD203B41FA5}">
                      <a16:colId xmlns:a16="http://schemas.microsoft.com/office/drawing/2014/main" val="2609668683"/>
                    </a:ext>
                  </a:extLst>
                </a:gridCol>
                <a:gridCol w="959225">
                  <a:extLst>
                    <a:ext uri="{9D8B030D-6E8A-4147-A177-3AD203B41FA5}">
                      <a16:colId xmlns:a16="http://schemas.microsoft.com/office/drawing/2014/main" val="2771886081"/>
                    </a:ext>
                  </a:extLst>
                </a:gridCol>
                <a:gridCol w="959225">
                  <a:extLst>
                    <a:ext uri="{9D8B030D-6E8A-4147-A177-3AD203B41FA5}">
                      <a16:colId xmlns:a16="http://schemas.microsoft.com/office/drawing/2014/main" val="916529405"/>
                    </a:ext>
                  </a:extLst>
                </a:gridCol>
                <a:gridCol w="959225">
                  <a:extLst>
                    <a:ext uri="{9D8B030D-6E8A-4147-A177-3AD203B41FA5}">
                      <a16:colId xmlns:a16="http://schemas.microsoft.com/office/drawing/2014/main" val="1226761172"/>
                    </a:ext>
                  </a:extLst>
                </a:gridCol>
              </a:tblGrid>
              <a:tr h="203070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Excelente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303547"/>
                  </a:ext>
                </a:extLst>
              </a:tr>
              <a:tr h="203070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Bueno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941291"/>
                  </a:ext>
                </a:extLst>
              </a:tr>
              <a:tr h="203070">
                <a:tc>
                  <a:txBody>
                    <a:bodyPr/>
                    <a:lstStyle/>
                    <a:p>
                      <a:pPr algn="l" fontAlgn="b"/>
                      <a:endParaRPr lang="es-MX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30%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F75B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13%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F75B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23%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F75B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18%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F75B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20%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F75B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15%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F75B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28%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F75B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30%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F75B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45%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F75B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53%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F75B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1774076"/>
                  </a:ext>
                </a:extLst>
              </a:tr>
              <a:tr h="203070">
                <a:tc>
                  <a:txBody>
                    <a:bodyPr/>
                    <a:lstStyle/>
                    <a:p>
                      <a:pPr algn="l" fontAlgn="b"/>
                      <a:endParaRPr lang="es-MX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306557"/>
                  </a:ext>
                </a:extLst>
              </a:tr>
              <a:tr h="203070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Regular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50%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EAA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38%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EAA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30%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EAA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43%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EAA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43%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EAA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45%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EAA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40%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EAA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45%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EAA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25%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EAA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33%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EAAA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0551408"/>
                  </a:ext>
                </a:extLst>
              </a:tr>
              <a:tr h="203070"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0291556"/>
                  </a:ext>
                </a:extLst>
              </a:tr>
              <a:tr h="203070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Malo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1082809"/>
                  </a:ext>
                </a:extLst>
              </a:tr>
              <a:tr h="203070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Muy Malo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38416174"/>
                  </a:ext>
                </a:extLst>
              </a:tr>
              <a:tr h="203070">
                <a:tc>
                  <a:txBody>
                    <a:bodyPr/>
                    <a:lstStyle/>
                    <a:p>
                      <a:pPr algn="l" fontAlgn="b"/>
                      <a:endParaRPr lang="es-MX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20%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8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50%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8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48%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8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40%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8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35%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8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35%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8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30%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8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23%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8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20%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8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8%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8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3796327"/>
                  </a:ext>
                </a:extLst>
              </a:tr>
              <a:tr h="203070">
                <a:tc>
                  <a:txBody>
                    <a:bodyPr/>
                    <a:lstStyle/>
                    <a:p>
                      <a:pPr algn="l" fontAlgn="b"/>
                      <a:endParaRPr lang="es-MX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2943074"/>
                  </a:ext>
                </a:extLst>
              </a:tr>
              <a:tr h="203070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Vacias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36892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6412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1" descr="C:\Documents and Settings\Administrador\Mis documentos\Downloads\ESCUDO UACH 2016-2022 (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6349"/>
            <a:ext cx="1262062" cy="1243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Resultado de imagen para LOGO FCC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7715" y="83867"/>
            <a:ext cx="919630" cy="978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10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07104783"/>
              </p:ext>
            </p:extLst>
          </p:nvPr>
        </p:nvGraphicFramePr>
        <p:xfrm>
          <a:off x="523876" y="938941"/>
          <a:ext cx="7126060" cy="50141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9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03470583"/>
              </p:ext>
            </p:extLst>
          </p:nvPr>
        </p:nvGraphicFramePr>
        <p:xfrm>
          <a:off x="7200900" y="3314700"/>
          <a:ext cx="4926445" cy="3543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824936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12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62212442"/>
              </p:ext>
            </p:extLst>
          </p:nvPr>
        </p:nvGraphicFramePr>
        <p:xfrm>
          <a:off x="1410790" y="1166949"/>
          <a:ext cx="9490982" cy="53552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" name="Imagen 1" descr="C:\Documents and Settings\Administrador\Mis documentos\Downloads\ESCUDO UACH 2016-2022 (1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6349"/>
            <a:ext cx="1262062" cy="1243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Resultado de imagen para LOGO FCC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7715" y="83867"/>
            <a:ext cx="919630" cy="978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4588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3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48350525"/>
              </p:ext>
            </p:extLst>
          </p:nvPr>
        </p:nvGraphicFramePr>
        <p:xfrm>
          <a:off x="1471749" y="741452"/>
          <a:ext cx="9152708" cy="3476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" name="Imagen 1" descr="C:\Documents and Settings\Administrador\Mis documentos\Downloads\ESCUDO UACH 2016-2022 (1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332411" cy="1313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Resultado de imagen para LOGO FCC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7693" y="83866"/>
            <a:ext cx="1009652" cy="1074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26820"/>
              </p:ext>
            </p:extLst>
          </p:nvPr>
        </p:nvGraphicFramePr>
        <p:xfrm>
          <a:off x="718458" y="3927272"/>
          <a:ext cx="9820117" cy="2125980"/>
        </p:xfrm>
        <a:graphic>
          <a:graphicData uri="http://schemas.openxmlformats.org/drawingml/2006/table">
            <a:tbl>
              <a:tblPr/>
              <a:tblGrid>
                <a:gridCol w="879837">
                  <a:extLst>
                    <a:ext uri="{9D8B030D-6E8A-4147-A177-3AD203B41FA5}">
                      <a16:colId xmlns:a16="http://schemas.microsoft.com/office/drawing/2014/main" val="3227799546"/>
                    </a:ext>
                  </a:extLst>
                </a:gridCol>
                <a:gridCol w="879837">
                  <a:extLst>
                    <a:ext uri="{9D8B030D-6E8A-4147-A177-3AD203B41FA5}">
                      <a16:colId xmlns:a16="http://schemas.microsoft.com/office/drawing/2014/main" val="2452323402"/>
                    </a:ext>
                  </a:extLst>
                </a:gridCol>
                <a:gridCol w="879837">
                  <a:extLst>
                    <a:ext uri="{9D8B030D-6E8A-4147-A177-3AD203B41FA5}">
                      <a16:colId xmlns:a16="http://schemas.microsoft.com/office/drawing/2014/main" val="2184427543"/>
                    </a:ext>
                  </a:extLst>
                </a:gridCol>
                <a:gridCol w="879837">
                  <a:extLst>
                    <a:ext uri="{9D8B030D-6E8A-4147-A177-3AD203B41FA5}">
                      <a16:colId xmlns:a16="http://schemas.microsoft.com/office/drawing/2014/main" val="2860557002"/>
                    </a:ext>
                  </a:extLst>
                </a:gridCol>
                <a:gridCol w="936601">
                  <a:extLst>
                    <a:ext uri="{9D8B030D-6E8A-4147-A177-3AD203B41FA5}">
                      <a16:colId xmlns:a16="http://schemas.microsoft.com/office/drawing/2014/main" val="803158756"/>
                    </a:ext>
                  </a:extLst>
                </a:gridCol>
                <a:gridCol w="879837">
                  <a:extLst>
                    <a:ext uri="{9D8B030D-6E8A-4147-A177-3AD203B41FA5}">
                      <a16:colId xmlns:a16="http://schemas.microsoft.com/office/drawing/2014/main" val="143659648"/>
                    </a:ext>
                  </a:extLst>
                </a:gridCol>
                <a:gridCol w="879837">
                  <a:extLst>
                    <a:ext uri="{9D8B030D-6E8A-4147-A177-3AD203B41FA5}">
                      <a16:colId xmlns:a16="http://schemas.microsoft.com/office/drawing/2014/main" val="1134899166"/>
                    </a:ext>
                  </a:extLst>
                </a:gridCol>
                <a:gridCol w="879837">
                  <a:extLst>
                    <a:ext uri="{9D8B030D-6E8A-4147-A177-3AD203B41FA5}">
                      <a16:colId xmlns:a16="http://schemas.microsoft.com/office/drawing/2014/main" val="2751296283"/>
                    </a:ext>
                  </a:extLst>
                </a:gridCol>
                <a:gridCol w="964983">
                  <a:extLst>
                    <a:ext uri="{9D8B030D-6E8A-4147-A177-3AD203B41FA5}">
                      <a16:colId xmlns:a16="http://schemas.microsoft.com/office/drawing/2014/main" val="1999554193"/>
                    </a:ext>
                  </a:extLst>
                </a:gridCol>
                <a:gridCol w="879837">
                  <a:extLst>
                    <a:ext uri="{9D8B030D-6E8A-4147-A177-3AD203B41FA5}">
                      <a16:colId xmlns:a16="http://schemas.microsoft.com/office/drawing/2014/main" val="2509222675"/>
                    </a:ext>
                  </a:extLst>
                </a:gridCol>
                <a:gridCol w="879837">
                  <a:extLst>
                    <a:ext uri="{9D8B030D-6E8A-4147-A177-3AD203B41FA5}">
                      <a16:colId xmlns:a16="http://schemas.microsoft.com/office/drawing/2014/main" val="1760381078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Excelente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989456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Bueno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50%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37%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43%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37%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9260358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endParaRPr lang="es-MX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27%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F75B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43%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F75B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60%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F75B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50%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F75B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40%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F75B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43%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F75B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40%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F75B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23%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F75B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17%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F75B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13%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F75B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59456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endParaRPr lang="es-MX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9997648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Regular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47%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EAA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43%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EAA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20%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EAA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33%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EAA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20%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EAA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37%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EAA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37%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EAA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13%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EAA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20%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EAA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13%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EAAA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124219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887009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Malo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57%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43%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9601009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Muy Malo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926713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endParaRPr lang="es-MX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27%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8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13%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8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20%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8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17%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8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40%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8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17%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8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23%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8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63%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8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57%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8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67%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8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013868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endParaRPr lang="es-MX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962662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Vacias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3.3%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11843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5340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4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18085921"/>
              </p:ext>
            </p:extLst>
          </p:nvPr>
        </p:nvGraphicFramePr>
        <p:xfrm>
          <a:off x="418013" y="940527"/>
          <a:ext cx="7855131" cy="48332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Imagen 1" descr="C:\Documents and Settings\Administrador\Mis documentos\Downloads\ESCUDO UACH 2016-2022 (1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332411" cy="1313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Resultado de imagen para LOGO FCC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7693" y="83866"/>
            <a:ext cx="1009652" cy="1074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5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00602113"/>
              </p:ext>
            </p:extLst>
          </p:nvPr>
        </p:nvGraphicFramePr>
        <p:xfrm>
          <a:off x="6453050" y="3405050"/>
          <a:ext cx="5738949" cy="34529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511655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1" descr="C:\Documents and Settings\Administrador\Mis documentos\Downloads\ESCUDO UACH 2016-2022 (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332411" cy="1313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Resultado de imagen para LOGO FCC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2277" y="121920"/>
            <a:ext cx="1060449" cy="1128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7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26532554"/>
              </p:ext>
            </p:extLst>
          </p:nvPr>
        </p:nvGraphicFramePr>
        <p:xfrm>
          <a:off x="1567544" y="1071153"/>
          <a:ext cx="8708570" cy="53383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803594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1" descr="C:\Documents and Settings\Administrador\Mis documentos\Downloads\ESCUDO UACH 2016-2022 (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332411" cy="1313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Resultado de imagen para LOGO FCC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2277" y="121920"/>
            <a:ext cx="1060449" cy="1128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Gráfico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05419704"/>
              </p:ext>
            </p:extLst>
          </p:nvPr>
        </p:nvGraphicFramePr>
        <p:xfrm>
          <a:off x="1332410" y="418011"/>
          <a:ext cx="9364980" cy="40821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7862241"/>
              </p:ext>
            </p:extLst>
          </p:nvPr>
        </p:nvGraphicFramePr>
        <p:xfrm>
          <a:off x="515258" y="4183629"/>
          <a:ext cx="9969861" cy="2118360"/>
        </p:xfrm>
        <a:graphic>
          <a:graphicData uri="http://schemas.openxmlformats.org/drawingml/2006/table">
            <a:tbl>
              <a:tblPr/>
              <a:tblGrid>
                <a:gridCol w="1104907">
                  <a:extLst>
                    <a:ext uri="{9D8B030D-6E8A-4147-A177-3AD203B41FA5}">
                      <a16:colId xmlns:a16="http://schemas.microsoft.com/office/drawing/2014/main" val="2705417228"/>
                    </a:ext>
                  </a:extLst>
                </a:gridCol>
                <a:gridCol w="635355">
                  <a:extLst>
                    <a:ext uri="{9D8B030D-6E8A-4147-A177-3AD203B41FA5}">
                      <a16:colId xmlns:a16="http://schemas.microsoft.com/office/drawing/2014/main" val="987958976"/>
                    </a:ext>
                  </a:extLst>
                </a:gridCol>
                <a:gridCol w="1045029">
                  <a:extLst>
                    <a:ext uri="{9D8B030D-6E8A-4147-A177-3AD203B41FA5}">
                      <a16:colId xmlns:a16="http://schemas.microsoft.com/office/drawing/2014/main" val="783906625"/>
                    </a:ext>
                  </a:extLst>
                </a:gridCol>
                <a:gridCol w="953407">
                  <a:extLst>
                    <a:ext uri="{9D8B030D-6E8A-4147-A177-3AD203B41FA5}">
                      <a16:colId xmlns:a16="http://schemas.microsoft.com/office/drawing/2014/main" val="3979268080"/>
                    </a:ext>
                  </a:extLst>
                </a:gridCol>
                <a:gridCol w="892810">
                  <a:extLst>
                    <a:ext uri="{9D8B030D-6E8A-4147-A177-3AD203B41FA5}">
                      <a16:colId xmlns:a16="http://schemas.microsoft.com/office/drawing/2014/main" val="1290926466"/>
                    </a:ext>
                  </a:extLst>
                </a:gridCol>
                <a:gridCol w="896983">
                  <a:extLst>
                    <a:ext uri="{9D8B030D-6E8A-4147-A177-3AD203B41FA5}">
                      <a16:colId xmlns:a16="http://schemas.microsoft.com/office/drawing/2014/main" val="3131893789"/>
                    </a:ext>
                  </a:extLst>
                </a:gridCol>
                <a:gridCol w="940525">
                  <a:extLst>
                    <a:ext uri="{9D8B030D-6E8A-4147-A177-3AD203B41FA5}">
                      <a16:colId xmlns:a16="http://schemas.microsoft.com/office/drawing/2014/main" val="1166372914"/>
                    </a:ext>
                  </a:extLst>
                </a:gridCol>
                <a:gridCol w="975360">
                  <a:extLst>
                    <a:ext uri="{9D8B030D-6E8A-4147-A177-3AD203B41FA5}">
                      <a16:colId xmlns:a16="http://schemas.microsoft.com/office/drawing/2014/main" val="3592188792"/>
                    </a:ext>
                  </a:extLst>
                </a:gridCol>
                <a:gridCol w="714103">
                  <a:extLst>
                    <a:ext uri="{9D8B030D-6E8A-4147-A177-3AD203B41FA5}">
                      <a16:colId xmlns:a16="http://schemas.microsoft.com/office/drawing/2014/main" val="3141803027"/>
                    </a:ext>
                  </a:extLst>
                </a:gridCol>
                <a:gridCol w="1014821">
                  <a:extLst>
                    <a:ext uri="{9D8B030D-6E8A-4147-A177-3AD203B41FA5}">
                      <a16:colId xmlns:a16="http://schemas.microsoft.com/office/drawing/2014/main" val="1495285442"/>
                    </a:ext>
                  </a:extLst>
                </a:gridCol>
                <a:gridCol w="796561">
                  <a:extLst>
                    <a:ext uri="{9D8B030D-6E8A-4147-A177-3AD203B41FA5}">
                      <a16:colId xmlns:a16="http://schemas.microsoft.com/office/drawing/2014/main" val="480834640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Excelente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0.4%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9415591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Bueno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315866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endParaRPr lang="es-MX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18%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F75B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11%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F75B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13%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F75B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11%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F75B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15%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F75B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10%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F75B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13%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F75B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21%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F75B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32%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F75B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23%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F75B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9241069"/>
                  </a:ext>
                </a:extLst>
              </a:tr>
              <a:tr h="114300">
                <a:tc>
                  <a:txBody>
                    <a:bodyPr/>
                    <a:lstStyle/>
                    <a:p>
                      <a:pPr algn="l" fontAlgn="b"/>
                      <a:endParaRPr lang="es-MX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8563133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Regular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46%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EAA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35%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EAA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19%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EAA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29%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EAA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29%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EAA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30%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EAA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34%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EAA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39%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EAA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32%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EAA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31%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EAAA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278195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283282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Malo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37%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44%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43%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46%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45%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5814993"/>
                  </a:ext>
                </a:extLst>
              </a:tr>
              <a:tr h="133350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Muy Malo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484693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endParaRPr lang="es-MX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36%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8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54%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8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68%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8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60%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8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55%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8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58%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8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53%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8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40%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8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29%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8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41%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8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541425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endParaRPr lang="es-MX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638200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Vacias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0.7%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2.1%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0.4%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0.4%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45600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2311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24940" y="1405606"/>
            <a:ext cx="9202783" cy="540566"/>
          </a:xfrm>
        </p:spPr>
        <p:txBody>
          <a:bodyPr>
            <a:normAutofit fontScale="90000"/>
          </a:bodyPr>
          <a:lstStyle/>
          <a:p>
            <a:pPr algn="ctr"/>
            <a:r>
              <a:rPr lang="es-MX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Las 4 sugerencias mas mencionadas en orden de repetición</a:t>
            </a:r>
            <a:endParaRPr lang="es-MX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685903" y="2905488"/>
            <a:ext cx="5536474" cy="2807335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s-MX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Mejorar Precios </a:t>
            </a:r>
          </a:p>
          <a:p>
            <a:pPr marL="514350" indent="-514350">
              <a:buFont typeface="+mj-lt"/>
              <a:buAutoNum type="arabicPeriod"/>
            </a:pPr>
            <a:r>
              <a:rPr lang="es-MX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Mejorar Calidad de los Alimentos</a:t>
            </a:r>
          </a:p>
          <a:p>
            <a:pPr marL="514350" indent="-514350">
              <a:buFont typeface="+mj-lt"/>
              <a:buAutoNum type="arabicPeriod"/>
            </a:pPr>
            <a:r>
              <a:rPr lang="es-MX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Mejorar el Menú</a:t>
            </a:r>
          </a:p>
          <a:p>
            <a:pPr marL="514350" indent="-514350">
              <a:buFont typeface="+mj-lt"/>
              <a:buAutoNum type="arabicPeriod"/>
            </a:pPr>
            <a:r>
              <a:rPr lang="es-MX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Ampliar el horario</a:t>
            </a:r>
          </a:p>
          <a:p>
            <a:endParaRPr lang="es-MX" dirty="0"/>
          </a:p>
        </p:txBody>
      </p:sp>
      <p:pic>
        <p:nvPicPr>
          <p:cNvPr id="4" name="Imagen 1" descr="C:\Documents and Settings\Administrador\Mis documentos\Downloads\ESCUDO UACH 2016-2022 (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332411" cy="1313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Resultado de imagen para LOGO FCC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2277" y="121920"/>
            <a:ext cx="1060449" cy="1128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482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917768" y="1105375"/>
            <a:ext cx="3629025" cy="415925"/>
          </a:xfrm>
        </p:spPr>
        <p:txBody>
          <a:bodyPr>
            <a:normAutofit fontScale="90000"/>
          </a:bodyPr>
          <a:lstStyle/>
          <a:p>
            <a:pPr algn="ctr"/>
            <a:r>
              <a:rPr lang="es-MX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Conclusión</a:t>
            </a:r>
            <a:endParaRPr lang="es-MX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>
          <a:xfrm>
            <a:off x="1500052" y="2226220"/>
            <a:ext cx="9246326" cy="2937964"/>
          </a:xfrm>
        </p:spPr>
        <p:txBody>
          <a:bodyPr/>
          <a:lstStyle/>
          <a:p>
            <a:pPr marL="0" indent="0" algn="just">
              <a:lnSpc>
                <a:spcPct val="150000"/>
              </a:lnSpc>
              <a:buNone/>
            </a:pPr>
            <a:r>
              <a:rPr lang="es-MX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 necesario mejorar los precios de los productos para que toda la comunidad tenga acceso a ellos, mejorar la calidad e higiene en la preparación de alimentos y en el servicio, así como considerar ampliar el horario en el turno vespertino.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es-MX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Imagen 1" descr="C:\Documents and Settings\Administrador\Mis documentos\Downloads\ESCUDO UACH 2016-2022 (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1475452" cy="1454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Resultado de imagen para LOGO FCC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5383" y="121920"/>
            <a:ext cx="1157343" cy="1231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8011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715</TotalTime>
  <Words>850</Words>
  <Application>Microsoft Office PowerPoint</Application>
  <PresentationFormat>Panorámica</PresentationFormat>
  <Paragraphs>418</Paragraphs>
  <Slides>14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Times New Roman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Las 4 sugerencias mas mencionadas en orden de repetición</vt:lpstr>
      <vt:lpstr>Conclusión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lastModifiedBy>Usuario</cp:lastModifiedBy>
  <cp:revision>59</cp:revision>
  <dcterms:created xsi:type="dcterms:W3CDTF">2018-05-01T23:27:22Z</dcterms:created>
  <dcterms:modified xsi:type="dcterms:W3CDTF">2018-05-06T18:20:04Z</dcterms:modified>
</cp:coreProperties>
</file>