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94" r:id="rId2"/>
    <p:sldId id="295" r:id="rId3"/>
    <p:sldId id="296" r:id="rId4"/>
    <p:sldId id="297" r:id="rId5"/>
    <p:sldId id="298" r:id="rId6"/>
    <p:sldId id="299" r:id="rId7"/>
    <p:sldId id="300" r:id="rId8"/>
    <p:sldId id="301" r:id="rId9"/>
    <p:sldId id="302" r:id="rId10"/>
    <p:sldId id="303" r:id="rId11"/>
    <p:sldId id="304" r:id="rId12"/>
    <p:sldId id="259" r:id="rId13"/>
    <p:sldId id="261" r:id="rId14"/>
    <p:sldId id="262" r:id="rId15"/>
    <p:sldId id="263" r:id="rId16"/>
    <p:sldId id="286" r:id="rId17"/>
    <p:sldId id="284" r:id="rId18"/>
    <p:sldId id="285" r:id="rId19"/>
    <p:sldId id="287" r:id="rId20"/>
    <p:sldId id="266" r:id="rId21"/>
    <p:sldId id="267" r:id="rId22"/>
    <p:sldId id="268" r:id="rId23"/>
    <p:sldId id="269" r:id="rId24"/>
    <p:sldId id="280" r:id="rId25"/>
    <p:sldId id="273" r:id="rId26"/>
    <p:sldId id="274" r:id="rId27"/>
    <p:sldId id="276" r:id="rId28"/>
    <p:sldId id="277" r:id="rId29"/>
    <p:sldId id="283" r:id="rId30"/>
    <p:sldId id="289" r:id="rId31"/>
    <p:sldId id="292" r:id="rId32"/>
    <p:sldId id="291" r:id="rId33"/>
    <p:sldId id="264" r:id="rId34"/>
    <p:sldId id="279" r:id="rId35"/>
    <p:sldId id="288" r:id="rId36"/>
    <p:sldId id="305" r:id="rId37"/>
    <p:sldId id="306" r:id="rId38"/>
    <p:sldId id="307" r:id="rId39"/>
    <p:sldId id="308" r:id="rId40"/>
    <p:sldId id="309" r:id="rId41"/>
    <p:sldId id="310" r:id="rId42"/>
    <p:sldId id="311" r:id="rId43"/>
    <p:sldId id="312" r:id="rId4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023" autoAdjust="0"/>
    <p:restoredTop sz="90000" autoAdjust="0"/>
  </p:normalViewPr>
  <p:slideViewPr>
    <p:cSldViewPr snapToGrid="0">
      <p:cViewPr varScale="1">
        <p:scale>
          <a:sx n="68" d="100"/>
          <a:sy n="68" d="100"/>
        </p:scale>
        <p:origin x="660" y="78"/>
      </p:cViewPr>
      <p:guideLst/>
    </p:cSldViewPr>
  </p:slideViewPr>
  <p:notesTextViewPr>
    <p:cViewPr>
      <p:scale>
        <a:sx n="1" d="1"/>
        <a:sy n="1" d="1"/>
      </p:scale>
      <p:origin x="0" y="0"/>
    </p:cViewPr>
  </p:notesTextViewPr>
  <p:sorterViewPr>
    <p:cViewPr>
      <p:scale>
        <a:sx n="100" d="100"/>
        <a:sy n="100" d="100"/>
      </p:scale>
      <p:origin x="0" y="-176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CA99E1-57B0-4FE2-BCDE-F0266AD923AC}" type="doc">
      <dgm:prSet loTypeId="urn:microsoft.com/office/officeart/2005/8/layout/hierarchy1" loCatId="hierarchy" qsTypeId="urn:microsoft.com/office/officeart/2005/8/quickstyle/3d1" qsCatId="3D" csTypeId="urn:microsoft.com/office/officeart/2005/8/colors/colorful3" csCatId="colorful" phldr="1"/>
      <dgm:spPr/>
      <dgm:t>
        <a:bodyPr/>
        <a:lstStyle/>
        <a:p>
          <a:endParaRPr lang="es-MX"/>
        </a:p>
      </dgm:t>
    </dgm:pt>
    <dgm:pt modelId="{B1172F00-30EE-49BA-A0A5-E626AC6B8F4A}">
      <dgm:prSet phldrT="[Texto]" custT="1">
        <dgm:style>
          <a:lnRef idx="2">
            <a:schemeClr val="accent4"/>
          </a:lnRef>
          <a:fillRef idx="1">
            <a:schemeClr val="lt1"/>
          </a:fillRef>
          <a:effectRef idx="0">
            <a:schemeClr val="accent4"/>
          </a:effectRef>
          <a:fontRef idx="minor">
            <a:schemeClr val="dk1"/>
          </a:fontRef>
        </dgm:style>
      </dgm:prSet>
      <dgm:spPr/>
      <dgm:t>
        <a:bodyPr/>
        <a:lstStyle/>
        <a:p>
          <a:r>
            <a:rPr lang="es-MX" sz="3600" dirty="0" smtClean="0">
              <a:ln>
                <a:solidFill>
                  <a:srgbClr val="00B0F0"/>
                </a:solidFill>
              </a:ln>
              <a:solidFill>
                <a:schemeClr val="tx1"/>
              </a:solidFill>
            </a:rPr>
            <a:t>OMS</a:t>
          </a:r>
          <a:endParaRPr lang="es-MX" sz="3600" dirty="0">
            <a:ln>
              <a:solidFill>
                <a:srgbClr val="00B0F0"/>
              </a:solidFill>
            </a:ln>
            <a:solidFill>
              <a:schemeClr val="tx1"/>
            </a:solidFill>
          </a:endParaRPr>
        </a:p>
      </dgm:t>
    </dgm:pt>
    <dgm:pt modelId="{9F34A07A-C47B-4C2B-8897-F07A518186F3}" type="parTrans" cxnId="{92081027-6F3B-4816-85C3-B306A918632A}">
      <dgm:prSet/>
      <dgm:spPr/>
      <dgm:t>
        <a:bodyPr/>
        <a:lstStyle/>
        <a:p>
          <a:endParaRPr lang="es-MX"/>
        </a:p>
      </dgm:t>
    </dgm:pt>
    <dgm:pt modelId="{77320F0A-092C-4F6F-8CE9-B1314B4ED23D}" type="sibTrans" cxnId="{92081027-6F3B-4816-85C3-B306A918632A}">
      <dgm:prSet/>
      <dgm:spPr/>
      <dgm:t>
        <a:bodyPr/>
        <a:lstStyle/>
        <a:p>
          <a:endParaRPr lang="es-MX"/>
        </a:p>
      </dgm:t>
    </dgm:pt>
    <dgm:pt modelId="{1E99C7B6-9117-45E6-984D-AC963AAD439F}">
      <dgm:prSet>
        <dgm:style>
          <a:lnRef idx="2">
            <a:schemeClr val="accent2"/>
          </a:lnRef>
          <a:fillRef idx="1">
            <a:schemeClr val="lt1"/>
          </a:fillRef>
          <a:effectRef idx="0">
            <a:schemeClr val="accent2"/>
          </a:effectRef>
          <a:fontRef idx="minor">
            <a:schemeClr val="dk1"/>
          </a:fontRef>
        </dgm:style>
      </dgm:prSet>
      <dgm:spPr>
        <a:solidFill>
          <a:schemeClr val="accent2">
            <a:lumMod val="40000"/>
            <a:lumOff val="60000"/>
          </a:schemeClr>
        </a:solidFill>
      </dgm:spPr>
      <dgm:t>
        <a:bodyPr/>
        <a:lstStyle/>
        <a:p>
          <a:r>
            <a:rPr lang="es-ES_tradnl" dirty="0" smtClean="0"/>
            <a:t>Debido al </a:t>
          </a:r>
          <a:r>
            <a:rPr lang="es-ES_tradnl" b="1" dirty="0" smtClean="0"/>
            <a:t>aumento de la esperanza de vida </a:t>
          </a:r>
          <a:r>
            <a:rPr lang="es-ES_tradnl" dirty="0" smtClean="0"/>
            <a:t>y a la disminución de la tasa de fecundidad, la proporción de personas mayores de 60 años está aumentando más rápidamente que cualquier otro grupo de edad en casi todos los países.</a:t>
          </a:r>
          <a:endParaRPr lang="es-ES_tradnl" dirty="0"/>
        </a:p>
      </dgm:t>
    </dgm:pt>
    <dgm:pt modelId="{1A83AD8C-28B5-4F64-A819-59D4F7FDD15A}" type="sibTrans" cxnId="{41A9F8BF-F1E1-4C3E-884D-A2DD03BE713D}">
      <dgm:prSet/>
      <dgm:spPr/>
      <dgm:t>
        <a:bodyPr/>
        <a:lstStyle/>
        <a:p>
          <a:endParaRPr lang="es-MX"/>
        </a:p>
      </dgm:t>
    </dgm:pt>
    <dgm:pt modelId="{FD47883A-F7A1-4919-8256-B9D9579498CB}" type="parTrans" cxnId="{41A9F8BF-F1E1-4C3E-884D-A2DD03BE713D}">
      <dgm:prSet/>
      <dgm:spPr/>
      <dgm:t>
        <a:bodyPr/>
        <a:lstStyle/>
        <a:p>
          <a:endParaRPr lang="es-MX"/>
        </a:p>
      </dgm:t>
    </dgm:pt>
    <dgm:pt modelId="{2A241043-5944-4885-8123-F10C62E3FEBF}">
      <dgm:prSet>
        <dgm:style>
          <a:lnRef idx="2">
            <a:schemeClr val="accent2"/>
          </a:lnRef>
          <a:fillRef idx="1">
            <a:schemeClr val="lt1"/>
          </a:fillRef>
          <a:effectRef idx="0">
            <a:schemeClr val="accent2"/>
          </a:effectRef>
          <a:fontRef idx="minor">
            <a:schemeClr val="dk1"/>
          </a:fontRef>
        </dgm:style>
      </dgm:prSet>
      <dgm:spPr>
        <a:solidFill>
          <a:schemeClr val="accent2">
            <a:lumMod val="40000"/>
            <a:lumOff val="60000"/>
          </a:schemeClr>
        </a:solidFill>
      </dgm:spPr>
      <dgm:t>
        <a:bodyPr/>
        <a:lstStyle/>
        <a:p>
          <a:r>
            <a:rPr lang="es-ES_tradnl" dirty="0" smtClean="0"/>
            <a:t>También constituye un </a:t>
          </a:r>
          <a:r>
            <a:rPr lang="es-ES_tradnl" b="1" u="sng" dirty="0" smtClean="0"/>
            <a:t>reto </a:t>
          </a:r>
          <a:r>
            <a:rPr lang="es-ES_tradnl" dirty="0" smtClean="0"/>
            <a:t>para la sociedad, que debe adaptarse a ello para </a:t>
          </a:r>
          <a:r>
            <a:rPr lang="es-ES_tradnl" b="1" u="sng" dirty="0" smtClean="0"/>
            <a:t>mejorar</a:t>
          </a:r>
          <a:r>
            <a:rPr lang="es-ES_tradnl" dirty="0" smtClean="0"/>
            <a:t> al máximo la salud y la capacidad funcional de las personas mayores, así como su participación social y su seguridad.</a:t>
          </a:r>
          <a:endParaRPr lang="es-ES_tradnl" dirty="0"/>
        </a:p>
      </dgm:t>
    </dgm:pt>
    <dgm:pt modelId="{B80E294A-3EED-4D6C-80B8-21D334CAC69B}" type="parTrans" cxnId="{1ACB6C4D-AA7B-4D64-9B53-C3DEDE510972}">
      <dgm:prSet/>
      <dgm:spPr/>
      <dgm:t>
        <a:bodyPr/>
        <a:lstStyle/>
        <a:p>
          <a:endParaRPr lang="es-MX"/>
        </a:p>
      </dgm:t>
    </dgm:pt>
    <dgm:pt modelId="{7107C39D-4D5D-4857-A2C0-6F20341318F2}" type="sibTrans" cxnId="{1ACB6C4D-AA7B-4D64-9B53-C3DEDE510972}">
      <dgm:prSet/>
      <dgm:spPr/>
      <dgm:t>
        <a:bodyPr/>
        <a:lstStyle/>
        <a:p>
          <a:endParaRPr lang="es-MX"/>
        </a:p>
      </dgm:t>
    </dgm:pt>
    <dgm:pt modelId="{98801C88-1BB8-4D19-9C9C-FEA7F7B923CE}">
      <dgm:prSet>
        <dgm:style>
          <a:lnRef idx="2">
            <a:schemeClr val="accent2"/>
          </a:lnRef>
          <a:fillRef idx="1">
            <a:schemeClr val="lt1"/>
          </a:fillRef>
          <a:effectRef idx="0">
            <a:schemeClr val="accent2"/>
          </a:effectRef>
          <a:fontRef idx="minor">
            <a:schemeClr val="dk1"/>
          </a:fontRef>
        </dgm:style>
      </dgm:prSet>
      <dgm:spPr>
        <a:solidFill>
          <a:schemeClr val="accent2">
            <a:lumMod val="40000"/>
            <a:lumOff val="60000"/>
          </a:schemeClr>
        </a:solidFill>
      </dgm:spPr>
      <dgm:t>
        <a:bodyPr/>
        <a:lstStyle/>
        <a:p>
          <a:r>
            <a:rPr lang="es-ES_tradnl" dirty="0" smtClean="0"/>
            <a:t>El envejecimiento de la población puede considerarse un éxito de las políticas de salud pública y el desarrollo socioeconómico.</a:t>
          </a:r>
          <a:endParaRPr lang="es-MX" dirty="0"/>
        </a:p>
      </dgm:t>
    </dgm:pt>
    <dgm:pt modelId="{3987A289-697A-4036-B343-40B39C505FAB}" type="parTrans" cxnId="{E742E8D8-21EC-4433-B6BE-6ABDEFDFB22E}">
      <dgm:prSet/>
      <dgm:spPr/>
      <dgm:t>
        <a:bodyPr/>
        <a:lstStyle/>
        <a:p>
          <a:endParaRPr lang="es-MX"/>
        </a:p>
      </dgm:t>
    </dgm:pt>
    <dgm:pt modelId="{1E728D80-A476-4F8A-80BC-EE0272DCB53D}" type="sibTrans" cxnId="{E742E8D8-21EC-4433-B6BE-6ABDEFDFB22E}">
      <dgm:prSet/>
      <dgm:spPr/>
      <dgm:t>
        <a:bodyPr/>
        <a:lstStyle/>
        <a:p>
          <a:endParaRPr lang="es-MX"/>
        </a:p>
      </dgm:t>
    </dgm:pt>
    <dgm:pt modelId="{0ED43E01-1473-430A-8960-24145A735B34}" type="pres">
      <dgm:prSet presAssocID="{CDCA99E1-57B0-4FE2-BCDE-F0266AD923AC}" presName="hierChild1" presStyleCnt="0">
        <dgm:presLayoutVars>
          <dgm:chPref val="1"/>
          <dgm:dir/>
          <dgm:animOne val="branch"/>
          <dgm:animLvl val="lvl"/>
          <dgm:resizeHandles/>
        </dgm:presLayoutVars>
      </dgm:prSet>
      <dgm:spPr/>
      <dgm:t>
        <a:bodyPr/>
        <a:lstStyle/>
        <a:p>
          <a:endParaRPr lang="es-MX"/>
        </a:p>
      </dgm:t>
    </dgm:pt>
    <dgm:pt modelId="{9D8C170E-1568-498F-803C-2E45A5F584F0}" type="pres">
      <dgm:prSet presAssocID="{B1172F00-30EE-49BA-A0A5-E626AC6B8F4A}" presName="hierRoot1" presStyleCnt="0"/>
      <dgm:spPr/>
    </dgm:pt>
    <dgm:pt modelId="{B60957F4-3F78-4935-8D57-5963CB0EED46}" type="pres">
      <dgm:prSet presAssocID="{B1172F00-30EE-49BA-A0A5-E626AC6B8F4A}" presName="composite" presStyleCnt="0"/>
      <dgm:spPr/>
    </dgm:pt>
    <dgm:pt modelId="{D4961F1C-E2BA-4D4E-BFBF-E0C85C35C37A}" type="pres">
      <dgm:prSet presAssocID="{B1172F00-30EE-49BA-A0A5-E626AC6B8F4A}" presName="background" presStyleLbl="node0" presStyleIdx="0" presStyleCnt="1"/>
      <dgm:spPr>
        <a:effectLst>
          <a:outerShdw blurRad="50800" dist="38100" dir="18900000" algn="bl" rotWithShape="0">
            <a:prstClr val="black">
              <a:alpha val="40000"/>
            </a:prstClr>
          </a:outerShdw>
        </a:effectLst>
      </dgm:spPr>
    </dgm:pt>
    <dgm:pt modelId="{7E9548BB-668C-4B2E-AD49-FFE076E55489}" type="pres">
      <dgm:prSet presAssocID="{B1172F00-30EE-49BA-A0A5-E626AC6B8F4A}" presName="text" presStyleLbl="fgAcc0" presStyleIdx="0" presStyleCnt="1" custScaleX="147127" custScaleY="65303" custLinFactNeighborX="13710" custLinFactNeighborY="-22815">
        <dgm:presLayoutVars>
          <dgm:chPref val="3"/>
        </dgm:presLayoutVars>
      </dgm:prSet>
      <dgm:spPr/>
      <dgm:t>
        <a:bodyPr/>
        <a:lstStyle/>
        <a:p>
          <a:endParaRPr lang="es-MX"/>
        </a:p>
      </dgm:t>
    </dgm:pt>
    <dgm:pt modelId="{3514A4F9-A136-4E3E-9FE7-821D76D8D5DE}" type="pres">
      <dgm:prSet presAssocID="{B1172F00-30EE-49BA-A0A5-E626AC6B8F4A}" presName="hierChild2" presStyleCnt="0"/>
      <dgm:spPr/>
    </dgm:pt>
    <dgm:pt modelId="{E834D0C6-38A5-4E2E-9BE4-84B8B705AB92}" type="pres">
      <dgm:prSet presAssocID="{FD47883A-F7A1-4919-8256-B9D9579498CB}" presName="Name10" presStyleLbl="parChTrans1D2" presStyleIdx="0" presStyleCnt="3"/>
      <dgm:spPr/>
      <dgm:t>
        <a:bodyPr/>
        <a:lstStyle/>
        <a:p>
          <a:endParaRPr lang="es-MX"/>
        </a:p>
      </dgm:t>
    </dgm:pt>
    <dgm:pt modelId="{E1892DD1-A370-4088-9A62-45757614C189}" type="pres">
      <dgm:prSet presAssocID="{1E99C7B6-9117-45E6-984D-AC963AAD439F}" presName="hierRoot2" presStyleCnt="0"/>
      <dgm:spPr/>
    </dgm:pt>
    <dgm:pt modelId="{FCE4BBB2-6696-4C1F-A304-F46EE4154A97}" type="pres">
      <dgm:prSet presAssocID="{1E99C7B6-9117-45E6-984D-AC963AAD439F}" presName="composite2" presStyleCnt="0"/>
      <dgm:spPr/>
    </dgm:pt>
    <dgm:pt modelId="{6609F328-B929-402D-8FC6-1009D6AE79C9}" type="pres">
      <dgm:prSet presAssocID="{1E99C7B6-9117-45E6-984D-AC963AAD439F}" presName="background2" presStyleLbl="node2" presStyleIdx="0" presStyleCnt="3"/>
      <dgm:spPr/>
      <dgm:t>
        <a:bodyPr/>
        <a:lstStyle/>
        <a:p>
          <a:endParaRPr lang="es-MX"/>
        </a:p>
      </dgm:t>
    </dgm:pt>
    <dgm:pt modelId="{99EFF79E-0D86-474E-8682-79C2532C0831}" type="pres">
      <dgm:prSet presAssocID="{1E99C7B6-9117-45E6-984D-AC963AAD439F}" presName="text2" presStyleLbl="fgAcc2" presStyleIdx="0" presStyleCnt="3" custScaleX="99933" custScaleY="365614" custLinFactNeighborX="1254">
        <dgm:presLayoutVars>
          <dgm:chPref val="3"/>
        </dgm:presLayoutVars>
      </dgm:prSet>
      <dgm:spPr/>
      <dgm:t>
        <a:bodyPr/>
        <a:lstStyle/>
        <a:p>
          <a:endParaRPr lang="es-MX"/>
        </a:p>
      </dgm:t>
    </dgm:pt>
    <dgm:pt modelId="{EC765947-6A0D-4B63-9298-A31E9387797E}" type="pres">
      <dgm:prSet presAssocID="{1E99C7B6-9117-45E6-984D-AC963AAD439F}" presName="hierChild3" presStyleCnt="0"/>
      <dgm:spPr/>
    </dgm:pt>
    <dgm:pt modelId="{F3B9AA45-A5C6-463F-B334-DB0812E87417}" type="pres">
      <dgm:prSet presAssocID="{B80E294A-3EED-4D6C-80B8-21D334CAC69B}" presName="Name10" presStyleLbl="parChTrans1D2" presStyleIdx="1" presStyleCnt="3"/>
      <dgm:spPr/>
      <dgm:t>
        <a:bodyPr/>
        <a:lstStyle/>
        <a:p>
          <a:endParaRPr lang="es-MX"/>
        </a:p>
      </dgm:t>
    </dgm:pt>
    <dgm:pt modelId="{23F0CF49-0EE6-4149-8ADD-889548C32D37}" type="pres">
      <dgm:prSet presAssocID="{2A241043-5944-4885-8123-F10C62E3FEBF}" presName="hierRoot2" presStyleCnt="0"/>
      <dgm:spPr/>
    </dgm:pt>
    <dgm:pt modelId="{90DE3244-3152-4F32-97B4-BDB4AAD81A48}" type="pres">
      <dgm:prSet presAssocID="{2A241043-5944-4885-8123-F10C62E3FEBF}" presName="composite2" presStyleCnt="0"/>
      <dgm:spPr/>
    </dgm:pt>
    <dgm:pt modelId="{60FB56BC-D54E-4232-93D9-31D7A32AA491}" type="pres">
      <dgm:prSet presAssocID="{2A241043-5944-4885-8123-F10C62E3FEBF}" presName="background2" presStyleLbl="node2" presStyleIdx="1" presStyleCnt="3"/>
      <dgm:spPr/>
    </dgm:pt>
    <dgm:pt modelId="{34EDCF92-66CC-47C7-BC6D-C0EDF01C34B2}" type="pres">
      <dgm:prSet presAssocID="{2A241043-5944-4885-8123-F10C62E3FEBF}" presName="text2" presStyleLbl="fgAcc2" presStyleIdx="1" presStyleCnt="3" custScaleY="369814">
        <dgm:presLayoutVars>
          <dgm:chPref val="3"/>
        </dgm:presLayoutVars>
      </dgm:prSet>
      <dgm:spPr/>
      <dgm:t>
        <a:bodyPr/>
        <a:lstStyle/>
        <a:p>
          <a:endParaRPr lang="es-MX"/>
        </a:p>
      </dgm:t>
    </dgm:pt>
    <dgm:pt modelId="{0797E5AE-5B1D-4255-9B9E-8806CB212591}" type="pres">
      <dgm:prSet presAssocID="{2A241043-5944-4885-8123-F10C62E3FEBF}" presName="hierChild3" presStyleCnt="0"/>
      <dgm:spPr/>
    </dgm:pt>
    <dgm:pt modelId="{6F96209A-D918-4C1F-94E8-C7F7917B8C78}" type="pres">
      <dgm:prSet presAssocID="{3987A289-697A-4036-B343-40B39C505FAB}" presName="Name10" presStyleLbl="parChTrans1D2" presStyleIdx="2" presStyleCnt="3"/>
      <dgm:spPr/>
      <dgm:t>
        <a:bodyPr/>
        <a:lstStyle/>
        <a:p>
          <a:endParaRPr lang="es-MX"/>
        </a:p>
      </dgm:t>
    </dgm:pt>
    <dgm:pt modelId="{2C10DCA0-56BD-4A81-BCAF-7BA2020E6D53}" type="pres">
      <dgm:prSet presAssocID="{98801C88-1BB8-4D19-9C9C-FEA7F7B923CE}" presName="hierRoot2" presStyleCnt="0"/>
      <dgm:spPr/>
    </dgm:pt>
    <dgm:pt modelId="{A31142C7-4420-436B-A569-A34838E8698F}" type="pres">
      <dgm:prSet presAssocID="{98801C88-1BB8-4D19-9C9C-FEA7F7B923CE}" presName="composite2" presStyleCnt="0"/>
      <dgm:spPr/>
    </dgm:pt>
    <dgm:pt modelId="{AD004CD2-85AC-438E-9558-42BC453BEB4C}" type="pres">
      <dgm:prSet presAssocID="{98801C88-1BB8-4D19-9C9C-FEA7F7B923CE}" presName="background2" presStyleLbl="node2" presStyleIdx="2" presStyleCnt="3"/>
      <dgm:spPr/>
    </dgm:pt>
    <dgm:pt modelId="{0481610E-9FB1-4078-92DB-8E7E46489C50}" type="pres">
      <dgm:prSet presAssocID="{98801C88-1BB8-4D19-9C9C-FEA7F7B923CE}" presName="text2" presStyleLbl="fgAcc2" presStyleIdx="2" presStyleCnt="3" custScaleY="365458">
        <dgm:presLayoutVars>
          <dgm:chPref val="3"/>
        </dgm:presLayoutVars>
      </dgm:prSet>
      <dgm:spPr/>
      <dgm:t>
        <a:bodyPr/>
        <a:lstStyle/>
        <a:p>
          <a:endParaRPr lang="es-MX"/>
        </a:p>
      </dgm:t>
    </dgm:pt>
    <dgm:pt modelId="{3A12251B-79A8-4A14-B16F-7BF84768D70C}" type="pres">
      <dgm:prSet presAssocID="{98801C88-1BB8-4D19-9C9C-FEA7F7B923CE}" presName="hierChild3" presStyleCnt="0"/>
      <dgm:spPr/>
    </dgm:pt>
  </dgm:ptLst>
  <dgm:cxnLst>
    <dgm:cxn modelId="{A0A74616-6B26-472D-AC9B-3877C6FFCEFE}" type="presOf" srcId="{FD47883A-F7A1-4919-8256-B9D9579498CB}" destId="{E834D0C6-38A5-4E2E-9BE4-84B8B705AB92}" srcOrd="0" destOrd="0" presId="urn:microsoft.com/office/officeart/2005/8/layout/hierarchy1"/>
    <dgm:cxn modelId="{CDE443AF-B82D-4FB5-8420-D38BC960E6B6}" type="presOf" srcId="{2A241043-5944-4885-8123-F10C62E3FEBF}" destId="{34EDCF92-66CC-47C7-BC6D-C0EDF01C34B2}" srcOrd="0" destOrd="0" presId="urn:microsoft.com/office/officeart/2005/8/layout/hierarchy1"/>
    <dgm:cxn modelId="{C7E6452D-2CF8-4801-8ABB-C50D79EF4215}" type="presOf" srcId="{98801C88-1BB8-4D19-9C9C-FEA7F7B923CE}" destId="{0481610E-9FB1-4078-92DB-8E7E46489C50}" srcOrd="0" destOrd="0" presId="urn:microsoft.com/office/officeart/2005/8/layout/hierarchy1"/>
    <dgm:cxn modelId="{CD500C96-081F-4AC4-A4B2-C9D85F7C5093}" type="presOf" srcId="{3987A289-697A-4036-B343-40B39C505FAB}" destId="{6F96209A-D918-4C1F-94E8-C7F7917B8C78}" srcOrd="0" destOrd="0" presId="urn:microsoft.com/office/officeart/2005/8/layout/hierarchy1"/>
    <dgm:cxn modelId="{E742E8D8-21EC-4433-B6BE-6ABDEFDFB22E}" srcId="{B1172F00-30EE-49BA-A0A5-E626AC6B8F4A}" destId="{98801C88-1BB8-4D19-9C9C-FEA7F7B923CE}" srcOrd="2" destOrd="0" parTransId="{3987A289-697A-4036-B343-40B39C505FAB}" sibTransId="{1E728D80-A476-4F8A-80BC-EE0272DCB53D}"/>
    <dgm:cxn modelId="{F669F4A2-050F-4F4E-B484-043D78681949}" type="presOf" srcId="{CDCA99E1-57B0-4FE2-BCDE-F0266AD923AC}" destId="{0ED43E01-1473-430A-8960-24145A735B34}" srcOrd="0" destOrd="0" presId="urn:microsoft.com/office/officeart/2005/8/layout/hierarchy1"/>
    <dgm:cxn modelId="{B24D75FA-B7A8-4B28-B4B8-4B8358B9DBE0}" type="presOf" srcId="{B1172F00-30EE-49BA-A0A5-E626AC6B8F4A}" destId="{7E9548BB-668C-4B2E-AD49-FFE076E55489}" srcOrd="0" destOrd="0" presId="urn:microsoft.com/office/officeart/2005/8/layout/hierarchy1"/>
    <dgm:cxn modelId="{41A9F8BF-F1E1-4C3E-884D-A2DD03BE713D}" srcId="{B1172F00-30EE-49BA-A0A5-E626AC6B8F4A}" destId="{1E99C7B6-9117-45E6-984D-AC963AAD439F}" srcOrd="0" destOrd="0" parTransId="{FD47883A-F7A1-4919-8256-B9D9579498CB}" sibTransId="{1A83AD8C-28B5-4F64-A819-59D4F7FDD15A}"/>
    <dgm:cxn modelId="{EC036452-11FF-4967-BED9-E07CC320CCFC}" type="presOf" srcId="{1E99C7B6-9117-45E6-984D-AC963AAD439F}" destId="{99EFF79E-0D86-474E-8682-79C2532C0831}" srcOrd="0" destOrd="0" presId="urn:microsoft.com/office/officeart/2005/8/layout/hierarchy1"/>
    <dgm:cxn modelId="{92081027-6F3B-4816-85C3-B306A918632A}" srcId="{CDCA99E1-57B0-4FE2-BCDE-F0266AD923AC}" destId="{B1172F00-30EE-49BA-A0A5-E626AC6B8F4A}" srcOrd="0" destOrd="0" parTransId="{9F34A07A-C47B-4C2B-8897-F07A518186F3}" sibTransId="{77320F0A-092C-4F6F-8CE9-B1314B4ED23D}"/>
    <dgm:cxn modelId="{1ACB6C4D-AA7B-4D64-9B53-C3DEDE510972}" srcId="{B1172F00-30EE-49BA-A0A5-E626AC6B8F4A}" destId="{2A241043-5944-4885-8123-F10C62E3FEBF}" srcOrd="1" destOrd="0" parTransId="{B80E294A-3EED-4D6C-80B8-21D334CAC69B}" sibTransId="{7107C39D-4D5D-4857-A2C0-6F20341318F2}"/>
    <dgm:cxn modelId="{1E0667CA-99BF-4BFD-AB8B-3C7A4375D965}" type="presOf" srcId="{B80E294A-3EED-4D6C-80B8-21D334CAC69B}" destId="{F3B9AA45-A5C6-463F-B334-DB0812E87417}" srcOrd="0" destOrd="0" presId="urn:microsoft.com/office/officeart/2005/8/layout/hierarchy1"/>
    <dgm:cxn modelId="{38C99DEA-A37D-4B12-A24E-4A29DBFA9444}" type="presParOf" srcId="{0ED43E01-1473-430A-8960-24145A735B34}" destId="{9D8C170E-1568-498F-803C-2E45A5F584F0}" srcOrd="0" destOrd="0" presId="urn:microsoft.com/office/officeart/2005/8/layout/hierarchy1"/>
    <dgm:cxn modelId="{B82FE21B-F709-45A5-986F-C5F747587FE3}" type="presParOf" srcId="{9D8C170E-1568-498F-803C-2E45A5F584F0}" destId="{B60957F4-3F78-4935-8D57-5963CB0EED46}" srcOrd="0" destOrd="0" presId="urn:microsoft.com/office/officeart/2005/8/layout/hierarchy1"/>
    <dgm:cxn modelId="{79973AD0-0BAA-4F71-9BC6-465E63BA618C}" type="presParOf" srcId="{B60957F4-3F78-4935-8D57-5963CB0EED46}" destId="{D4961F1C-E2BA-4D4E-BFBF-E0C85C35C37A}" srcOrd="0" destOrd="0" presId="urn:microsoft.com/office/officeart/2005/8/layout/hierarchy1"/>
    <dgm:cxn modelId="{8972B71E-1B38-44AD-8255-8F814CD76D00}" type="presParOf" srcId="{B60957F4-3F78-4935-8D57-5963CB0EED46}" destId="{7E9548BB-668C-4B2E-AD49-FFE076E55489}" srcOrd="1" destOrd="0" presId="urn:microsoft.com/office/officeart/2005/8/layout/hierarchy1"/>
    <dgm:cxn modelId="{0725B2EE-0E75-4CA0-899F-08C97FD4F469}" type="presParOf" srcId="{9D8C170E-1568-498F-803C-2E45A5F584F0}" destId="{3514A4F9-A136-4E3E-9FE7-821D76D8D5DE}" srcOrd="1" destOrd="0" presId="urn:microsoft.com/office/officeart/2005/8/layout/hierarchy1"/>
    <dgm:cxn modelId="{61C385E9-EF59-4AEF-AE94-2101A5EA8A00}" type="presParOf" srcId="{3514A4F9-A136-4E3E-9FE7-821D76D8D5DE}" destId="{E834D0C6-38A5-4E2E-9BE4-84B8B705AB92}" srcOrd="0" destOrd="0" presId="urn:microsoft.com/office/officeart/2005/8/layout/hierarchy1"/>
    <dgm:cxn modelId="{0B58D78D-48FA-4CF5-953A-7FE96DDFEA37}" type="presParOf" srcId="{3514A4F9-A136-4E3E-9FE7-821D76D8D5DE}" destId="{E1892DD1-A370-4088-9A62-45757614C189}" srcOrd="1" destOrd="0" presId="urn:microsoft.com/office/officeart/2005/8/layout/hierarchy1"/>
    <dgm:cxn modelId="{0C24D641-72DB-431E-B903-AD19D2233EE0}" type="presParOf" srcId="{E1892DD1-A370-4088-9A62-45757614C189}" destId="{FCE4BBB2-6696-4C1F-A304-F46EE4154A97}" srcOrd="0" destOrd="0" presId="urn:microsoft.com/office/officeart/2005/8/layout/hierarchy1"/>
    <dgm:cxn modelId="{4C8411BB-56F3-4936-94B3-02FC58823FDC}" type="presParOf" srcId="{FCE4BBB2-6696-4C1F-A304-F46EE4154A97}" destId="{6609F328-B929-402D-8FC6-1009D6AE79C9}" srcOrd="0" destOrd="0" presId="urn:microsoft.com/office/officeart/2005/8/layout/hierarchy1"/>
    <dgm:cxn modelId="{97159B1F-3F8D-4D2A-88B7-B05FA0739619}" type="presParOf" srcId="{FCE4BBB2-6696-4C1F-A304-F46EE4154A97}" destId="{99EFF79E-0D86-474E-8682-79C2532C0831}" srcOrd="1" destOrd="0" presId="urn:microsoft.com/office/officeart/2005/8/layout/hierarchy1"/>
    <dgm:cxn modelId="{3F8C4786-9C66-41A4-B2EF-4250A771394B}" type="presParOf" srcId="{E1892DD1-A370-4088-9A62-45757614C189}" destId="{EC765947-6A0D-4B63-9298-A31E9387797E}" srcOrd="1" destOrd="0" presId="urn:microsoft.com/office/officeart/2005/8/layout/hierarchy1"/>
    <dgm:cxn modelId="{1A940886-2512-4C57-8B5D-C6EDFA7C364E}" type="presParOf" srcId="{3514A4F9-A136-4E3E-9FE7-821D76D8D5DE}" destId="{F3B9AA45-A5C6-463F-B334-DB0812E87417}" srcOrd="2" destOrd="0" presId="urn:microsoft.com/office/officeart/2005/8/layout/hierarchy1"/>
    <dgm:cxn modelId="{815BC7FE-D30E-453A-8B23-1968AA8F7C03}" type="presParOf" srcId="{3514A4F9-A136-4E3E-9FE7-821D76D8D5DE}" destId="{23F0CF49-0EE6-4149-8ADD-889548C32D37}" srcOrd="3" destOrd="0" presId="urn:microsoft.com/office/officeart/2005/8/layout/hierarchy1"/>
    <dgm:cxn modelId="{CE599024-21B1-4750-9484-6F5EFD8D72E5}" type="presParOf" srcId="{23F0CF49-0EE6-4149-8ADD-889548C32D37}" destId="{90DE3244-3152-4F32-97B4-BDB4AAD81A48}" srcOrd="0" destOrd="0" presId="urn:microsoft.com/office/officeart/2005/8/layout/hierarchy1"/>
    <dgm:cxn modelId="{7EA94996-265D-4781-A5B0-64D82DBF69DE}" type="presParOf" srcId="{90DE3244-3152-4F32-97B4-BDB4AAD81A48}" destId="{60FB56BC-D54E-4232-93D9-31D7A32AA491}" srcOrd="0" destOrd="0" presId="urn:microsoft.com/office/officeart/2005/8/layout/hierarchy1"/>
    <dgm:cxn modelId="{F5F18546-67E3-4C6B-A447-E2AA5F3B28FF}" type="presParOf" srcId="{90DE3244-3152-4F32-97B4-BDB4AAD81A48}" destId="{34EDCF92-66CC-47C7-BC6D-C0EDF01C34B2}" srcOrd="1" destOrd="0" presId="urn:microsoft.com/office/officeart/2005/8/layout/hierarchy1"/>
    <dgm:cxn modelId="{03C5C8E5-43BE-4D01-AB81-0F834E82616A}" type="presParOf" srcId="{23F0CF49-0EE6-4149-8ADD-889548C32D37}" destId="{0797E5AE-5B1D-4255-9B9E-8806CB212591}" srcOrd="1" destOrd="0" presId="urn:microsoft.com/office/officeart/2005/8/layout/hierarchy1"/>
    <dgm:cxn modelId="{0AFCAF19-FF30-4C0C-A16A-42ECB20ACF49}" type="presParOf" srcId="{3514A4F9-A136-4E3E-9FE7-821D76D8D5DE}" destId="{6F96209A-D918-4C1F-94E8-C7F7917B8C78}" srcOrd="4" destOrd="0" presId="urn:microsoft.com/office/officeart/2005/8/layout/hierarchy1"/>
    <dgm:cxn modelId="{548B1E95-DC61-4BED-8497-720FD523C4B4}" type="presParOf" srcId="{3514A4F9-A136-4E3E-9FE7-821D76D8D5DE}" destId="{2C10DCA0-56BD-4A81-BCAF-7BA2020E6D53}" srcOrd="5" destOrd="0" presId="urn:microsoft.com/office/officeart/2005/8/layout/hierarchy1"/>
    <dgm:cxn modelId="{145E05DB-F07B-4A4E-87D6-A11315C582FB}" type="presParOf" srcId="{2C10DCA0-56BD-4A81-BCAF-7BA2020E6D53}" destId="{A31142C7-4420-436B-A569-A34838E8698F}" srcOrd="0" destOrd="0" presId="urn:microsoft.com/office/officeart/2005/8/layout/hierarchy1"/>
    <dgm:cxn modelId="{F6EC8BFD-06D4-4868-A0C1-66ACCBDC52A1}" type="presParOf" srcId="{A31142C7-4420-436B-A569-A34838E8698F}" destId="{AD004CD2-85AC-438E-9558-42BC453BEB4C}" srcOrd="0" destOrd="0" presId="urn:microsoft.com/office/officeart/2005/8/layout/hierarchy1"/>
    <dgm:cxn modelId="{81E1E521-2512-4BA9-B0C0-052006CF166E}" type="presParOf" srcId="{A31142C7-4420-436B-A569-A34838E8698F}" destId="{0481610E-9FB1-4078-92DB-8E7E46489C50}" srcOrd="1" destOrd="0" presId="urn:microsoft.com/office/officeart/2005/8/layout/hierarchy1"/>
    <dgm:cxn modelId="{DB91724E-4E11-485B-AE59-B92ACE9F1BC0}" type="presParOf" srcId="{2C10DCA0-56BD-4A81-BCAF-7BA2020E6D53}" destId="{3A12251B-79A8-4A14-B16F-7BF84768D70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36E804-FAD7-4152-87BF-09828586C6AE}" type="doc">
      <dgm:prSet loTypeId="urn:microsoft.com/office/officeart/2005/8/layout/radial5" loCatId="cycle" qsTypeId="urn:microsoft.com/office/officeart/2005/8/quickstyle/3d1" qsCatId="3D" csTypeId="urn:microsoft.com/office/officeart/2005/8/colors/colorful3" csCatId="colorful" phldr="1"/>
      <dgm:spPr/>
      <dgm:t>
        <a:bodyPr/>
        <a:lstStyle/>
        <a:p>
          <a:endParaRPr lang="es-MX"/>
        </a:p>
      </dgm:t>
    </dgm:pt>
    <dgm:pt modelId="{DEEC220A-111F-43A4-9109-4805F353C434}" type="pres">
      <dgm:prSet presAssocID="{9536E804-FAD7-4152-87BF-09828586C6AE}" presName="Name0" presStyleCnt="0">
        <dgm:presLayoutVars>
          <dgm:chMax val="1"/>
          <dgm:dir/>
          <dgm:animLvl val="ctr"/>
          <dgm:resizeHandles val="exact"/>
        </dgm:presLayoutVars>
      </dgm:prSet>
      <dgm:spPr/>
      <dgm:t>
        <a:bodyPr/>
        <a:lstStyle/>
        <a:p>
          <a:endParaRPr lang="es-MX"/>
        </a:p>
      </dgm:t>
    </dgm:pt>
  </dgm:ptLst>
  <dgm:cxnLst>
    <dgm:cxn modelId="{4F5077AA-7870-4C19-8AC8-439839E607E4}" type="presOf" srcId="{9536E804-FAD7-4152-87BF-09828586C6AE}" destId="{DEEC220A-111F-43A4-9109-4805F353C434}" srcOrd="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B97205-D1D5-4A37-A152-C14B66AAF33F}" type="doc">
      <dgm:prSet loTypeId="urn:microsoft.com/office/officeart/2005/8/layout/radial4" loCatId="relationship" qsTypeId="urn:microsoft.com/office/officeart/2005/8/quickstyle/3d3" qsCatId="3D" csTypeId="urn:microsoft.com/office/officeart/2005/8/colors/colorful1" csCatId="colorful" phldr="1"/>
      <dgm:spPr/>
      <dgm:t>
        <a:bodyPr/>
        <a:lstStyle/>
        <a:p>
          <a:endParaRPr lang="es-MX"/>
        </a:p>
      </dgm:t>
    </dgm:pt>
    <dgm:pt modelId="{39C594D2-6EEA-4D2B-B9DA-2B275ADBD8B5}">
      <dgm:prSet phldrT="[Texto]" custT="1"/>
      <dgm:spPr/>
      <dgm:t>
        <a:bodyPr/>
        <a:lstStyle/>
        <a:p>
          <a:r>
            <a:rPr lang="es-MX" sz="2400" b="1" i="1" dirty="0" smtClean="0">
              <a:solidFill>
                <a:schemeClr val="tx1"/>
              </a:solidFill>
            </a:rPr>
            <a:t>Conceptos</a:t>
          </a:r>
          <a:endParaRPr lang="es-MX" sz="2400" b="1" i="1" dirty="0">
            <a:solidFill>
              <a:schemeClr val="tx1"/>
            </a:solidFill>
          </a:endParaRPr>
        </a:p>
      </dgm:t>
    </dgm:pt>
    <dgm:pt modelId="{1B492F24-C9C6-46C9-900D-C97CC2AC8993}" type="parTrans" cxnId="{6A3FB2A1-4D6E-4DFC-974B-28B15B90351F}">
      <dgm:prSet/>
      <dgm:spPr/>
      <dgm:t>
        <a:bodyPr/>
        <a:lstStyle/>
        <a:p>
          <a:endParaRPr lang="es-MX"/>
        </a:p>
      </dgm:t>
    </dgm:pt>
    <dgm:pt modelId="{436BCBCC-92E5-4AA3-805B-6FFA61C5DDE0}" type="sibTrans" cxnId="{6A3FB2A1-4D6E-4DFC-974B-28B15B90351F}">
      <dgm:prSet/>
      <dgm:spPr/>
      <dgm:t>
        <a:bodyPr/>
        <a:lstStyle/>
        <a:p>
          <a:endParaRPr lang="es-MX"/>
        </a:p>
      </dgm:t>
    </dgm:pt>
    <dgm:pt modelId="{5FD63156-4BEE-4665-8192-8B9C1BF2CF96}">
      <dgm:prSet phldrT="[Texto]" custT="1"/>
      <dgm:spPr/>
      <dgm:t>
        <a:bodyPr/>
        <a:lstStyle/>
        <a:p>
          <a:r>
            <a:rPr lang="es-MX" sz="1500" b="1" dirty="0" smtClean="0">
              <a:solidFill>
                <a:schemeClr val="tx1"/>
              </a:solidFill>
            </a:rPr>
            <a:t>Esperanza de vida</a:t>
          </a:r>
          <a:endParaRPr lang="es-MX" sz="1500" b="1" dirty="0">
            <a:solidFill>
              <a:schemeClr val="tx1"/>
            </a:solidFill>
          </a:endParaRPr>
        </a:p>
      </dgm:t>
    </dgm:pt>
    <dgm:pt modelId="{867F34A5-2C68-4A2A-B156-09D2F9FE0A02}" type="parTrans" cxnId="{156DD542-A84A-485C-83CC-040F006EF2D0}">
      <dgm:prSet/>
      <dgm:spPr/>
      <dgm:t>
        <a:bodyPr/>
        <a:lstStyle/>
        <a:p>
          <a:endParaRPr lang="es-MX"/>
        </a:p>
      </dgm:t>
    </dgm:pt>
    <dgm:pt modelId="{096F375A-9A7F-4F4D-A14E-43BD18C0896F}" type="sibTrans" cxnId="{156DD542-A84A-485C-83CC-040F006EF2D0}">
      <dgm:prSet/>
      <dgm:spPr/>
      <dgm:t>
        <a:bodyPr/>
        <a:lstStyle/>
        <a:p>
          <a:endParaRPr lang="es-MX"/>
        </a:p>
      </dgm:t>
    </dgm:pt>
    <dgm:pt modelId="{72197B41-6FDF-4880-B5A6-F5FDF0D1A90D}">
      <dgm:prSet phldrT="[Texto]" custT="1"/>
      <dgm:spPr/>
      <dgm:t>
        <a:bodyPr/>
        <a:lstStyle/>
        <a:p>
          <a:r>
            <a:rPr lang="es-MX" sz="1500" b="1" dirty="0" smtClean="0">
              <a:solidFill>
                <a:schemeClr val="tx1"/>
              </a:solidFill>
            </a:rPr>
            <a:t>Calidad de Vida</a:t>
          </a:r>
          <a:endParaRPr lang="es-MX" sz="1500" b="1" dirty="0">
            <a:solidFill>
              <a:schemeClr val="tx1"/>
            </a:solidFill>
          </a:endParaRPr>
        </a:p>
      </dgm:t>
    </dgm:pt>
    <dgm:pt modelId="{DD61DB77-CD0E-4C59-820C-91D10EFABF16}" type="parTrans" cxnId="{FFBE2529-CD65-49EA-968C-F657E392BBBB}">
      <dgm:prSet/>
      <dgm:spPr/>
      <dgm:t>
        <a:bodyPr/>
        <a:lstStyle/>
        <a:p>
          <a:endParaRPr lang="es-MX"/>
        </a:p>
      </dgm:t>
    </dgm:pt>
    <dgm:pt modelId="{2B543A69-75ED-48A3-9786-424B75EBD113}" type="sibTrans" cxnId="{FFBE2529-CD65-49EA-968C-F657E392BBBB}">
      <dgm:prSet/>
      <dgm:spPr/>
      <dgm:t>
        <a:bodyPr/>
        <a:lstStyle/>
        <a:p>
          <a:endParaRPr lang="es-MX"/>
        </a:p>
      </dgm:t>
    </dgm:pt>
    <dgm:pt modelId="{F25BA0C9-5B40-419D-AE1D-6913CE165906}">
      <dgm:prSet phldrT="[Texto]" custT="1"/>
      <dgm:spPr/>
      <dgm:t>
        <a:bodyPr/>
        <a:lstStyle/>
        <a:p>
          <a:r>
            <a:rPr lang="es-MX" sz="1500" b="1" dirty="0" smtClean="0">
              <a:solidFill>
                <a:schemeClr val="tx1"/>
              </a:solidFill>
            </a:rPr>
            <a:t>Independencia</a:t>
          </a:r>
          <a:endParaRPr lang="es-MX" sz="1500" b="1" dirty="0">
            <a:solidFill>
              <a:schemeClr val="tx1"/>
            </a:solidFill>
          </a:endParaRPr>
        </a:p>
      </dgm:t>
    </dgm:pt>
    <dgm:pt modelId="{E751EEB0-B657-48CE-BA9B-14BB78107A52}" type="parTrans" cxnId="{334A613B-2896-4D70-A409-376A9F10F020}">
      <dgm:prSet/>
      <dgm:spPr/>
      <dgm:t>
        <a:bodyPr/>
        <a:lstStyle/>
        <a:p>
          <a:endParaRPr lang="es-MX"/>
        </a:p>
      </dgm:t>
    </dgm:pt>
    <dgm:pt modelId="{9407C243-27A1-4813-8AEF-1E601557A464}" type="sibTrans" cxnId="{334A613B-2896-4D70-A409-376A9F10F020}">
      <dgm:prSet/>
      <dgm:spPr/>
      <dgm:t>
        <a:bodyPr/>
        <a:lstStyle/>
        <a:p>
          <a:endParaRPr lang="es-MX"/>
        </a:p>
      </dgm:t>
    </dgm:pt>
    <dgm:pt modelId="{10F28C55-860C-4594-8BBC-CB6AA6B78D23}">
      <dgm:prSet phldrT="[Texto]" custT="1"/>
      <dgm:spPr/>
      <dgm:t>
        <a:bodyPr/>
        <a:lstStyle/>
        <a:p>
          <a:r>
            <a:rPr lang="es-MX" sz="1500" b="1" dirty="0" smtClean="0">
              <a:solidFill>
                <a:schemeClr val="tx1"/>
              </a:solidFill>
            </a:rPr>
            <a:t>Capacidad Atenuada</a:t>
          </a:r>
        </a:p>
        <a:p>
          <a:endParaRPr lang="es-MX" sz="1500" b="1" dirty="0">
            <a:solidFill>
              <a:schemeClr val="tx1"/>
            </a:solidFill>
          </a:endParaRPr>
        </a:p>
      </dgm:t>
    </dgm:pt>
    <dgm:pt modelId="{9B3A9C8D-E42E-4BBF-8187-08C0A3F67738}" type="parTrans" cxnId="{791A3F50-1E8A-4C55-818C-FC30EE6632E4}">
      <dgm:prSet/>
      <dgm:spPr/>
      <dgm:t>
        <a:bodyPr/>
        <a:lstStyle/>
        <a:p>
          <a:endParaRPr lang="es-MX"/>
        </a:p>
      </dgm:t>
    </dgm:pt>
    <dgm:pt modelId="{067510E1-2C84-4ED0-9EF2-9F98B9555261}" type="sibTrans" cxnId="{791A3F50-1E8A-4C55-818C-FC30EE6632E4}">
      <dgm:prSet/>
      <dgm:spPr/>
      <dgm:t>
        <a:bodyPr/>
        <a:lstStyle/>
        <a:p>
          <a:endParaRPr lang="es-MX"/>
        </a:p>
      </dgm:t>
    </dgm:pt>
    <dgm:pt modelId="{B02CF9B0-BBD7-40DA-B4ED-D90389F9838F}">
      <dgm:prSet phldrT="[Texto]" custT="1"/>
      <dgm:spPr/>
      <dgm:t>
        <a:bodyPr/>
        <a:lstStyle/>
        <a:p>
          <a:r>
            <a:rPr lang="es-MX" sz="1500" b="1" dirty="0" smtClean="0">
              <a:solidFill>
                <a:schemeClr val="tx1"/>
              </a:solidFill>
            </a:rPr>
            <a:t>Actividad Física</a:t>
          </a:r>
          <a:endParaRPr lang="es-MX" sz="1500" b="1" dirty="0">
            <a:solidFill>
              <a:schemeClr val="tx1"/>
            </a:solidFill>
          </a:endParaRPr>
        </a:p>
      </dgm:t>
    </dgm:pt>
    <dgm:pt modelId="{B3B24326-908D-4FEC-BC70-05101A4BE399}" type="parTrans" cxnId="{DEBB2FA3-5C97-48D2-9179-C0AF64FCE50A}">
      <dgm:prSet/>
      <dgm:spPr/>
      <dgm:t>
        <a:bodyPr/>
        <a:lstStyle/>
        <a:p>
          <a:endParaRPr lang="es-MX"/>
        </a:p>
      </dgm:t>
    </dgm:pt>
    <dgm:pt modelId="{10A6C1FA-2B4A-42D4-80AE-CABE1700B811}" type="sibTrans" cxnId="{DEBB2FA3-5C97-48D2-9179-C0AF64FCE50A}">
      <dgm:prSet/>
      <dgm:spPr/>
      <dgm:t>
        <a:bodyPr/>
        <a:lstStyle/>
        <a:p>
          <a:endParaRPr lang="es-MX"/>
        </a:p>
      </dgm:t>
    </dgm:pt>
    <dgm:pt modelId="{492B6C85-536C-4951-95F0-0CC43EE3C319}">
      <dgm:prSet phldrT="[Texto]" custT="1"/>
      <dgm:spPr/>
      <dgm:t>
        <a:bodyPr/>
        <a:lstStyle/>
        <a:p>
          <a:r>
            <a:rPr lang="es-MX" sz="1500" b="1" dirty="0" smtClean="0">
              <a:solidFill>
                <a:schemeClr val="tx1"/>
              </a:solidFill>
            </a:rPr>
            <a:t>Morbilidad</a:t>
          </a:r>
          <a:endParaRPr lang="es-MX" sz="1500" b="1" dirty="0">
            <a:solidFill>
              <a:schemeClr val="tx1"/>
            </a:solidFill>
          </a:endParaRPr>
        </a:p>
      </dgm:t>
    </dgm:pt>
    <dgm:pt modelId="{E52B5AA6-3E31-4A5E-8A15-2F3133E619C8}" type="parTrans" cxnId="{CB9A25A1-FD75-49E8-B600-DE915F39BAF4}">
      <dgm:prSet/>
      <dgm:spPr/>
      <dgm:t>
        <a:bodyPr/>
        <a:lstStyle/>
        <a:p>
          <a:endParaRPr lang="es-MX"/>
        </a:p>
      </dgm:t>
    </dgm:pt>
    <dgm:pt modelId="{1E841BB3-D396-413C-B4E9-F889168C486B}" type="sibTrans" cxnId="{CB9A25A1-FD75-49E8-B600-DE915F39BAF4}">
      <dgm:prSet/>
      <dgm:spPr/>
      <dgm:t>
        <a:bodyPr/>
        <a:lstStyle/>
        <a:p>
          <a:endParaRPr lang="es-MX"/>
        </a:p>
      </dgm:t>
    </dgm:pt>
    <dgm:pt modelId="{F23A15B0-766B-474D-84DA-B2C35FC81E9D}">
      <dgm:prSet phldrT="[Texto]" custT="1"/>
      <dgm:spPr/>
      <dgm:t>
        <a:bodyPr/>
        <a:lstStyle/>
        <a:p>
          <a:r>
            <a:rPr lang="es-MX" sz="1500" b="1" dirty="0" smtClean="0">
              <a:solidFill>
                <a:schemeClr val="tx1"/>
              </a:solidFill>
            </a:rPr>
            <a:t>Mortalidad</a:t>
          </a:r>
          <a:endParaRPr lang="es-MX" sz="1500" b="1" dirty="0">
            <a:solidFill>
              <a:schemeClr val="tx1"/>
            </a:solidFill>
          </a:endParaRPr>
        </a:p>
      </dgm:t>
    </dgm:pt>
    <dgm:pt modelId="{F41909BD-A725-423C-A941-D15A5E1D80A8}" type="parTrans" cxnId="{33D6F24C-1743-467C-A1FD-349DF0B47C51}">
      <dgm:prSet/>
      <dgm:spPr/>
      <dgm:t>
        <a:bodyPr/>
        <a:lstStyle/>
        <a:p>
          <a:endParaRPr lang="es-MX"/>
        </a:p>
      </dgm:t>
    </dgm:pt>
    <dgm:pt modelId="{8F9CD924-BC89-4752-B17E-154D522756A7}" type="sibTrans" cxnId="{33D6F24C-1743-467C-A1FD-349DF0B47C51}">
      <dgm:prSet/>
      <dgm:spPr/>
      <dgm:t>
        <a:bodyPr/>
        <a:lstStyle/>
        <a:p>
          <a:endParaRPr lang="es-MX"/>
        </a:p>
      </dgm:t>
    </dgm:pt>
    <dgm:pt modelId="{3EEBABA9-32D9-49CC-BDCF-B704CFD77562}">
      <dgm:prSet phldrT="[Texto]" custT="1"/>
      <dgm:spPr/>
      <dgm:t>
        <a:bodyPr/>
        <a:lstStyle/>
        <a:p>
          <a:r>
            <a:rPr lang="es-MX" sz="1500" b="1" dirty="0" smtClean="0">
              <a:solidFill>
                <a:schemeClr val="tx1"/>
              </a:solidFill>
            </a:rPr>
            <a:t>Envejecimiento Demográfico</a:t>
          </a:r>
          <a:endParaRPr lang="es-MX" sz="1500" b="1" dirty="0">
            <a:solidFill>
              <a:schemeClr val="tx1"/>
            </a:solidFill>
          </a:endParaRPr>
        </a:p>
      </dgm:t>
    </dgm:pt>
    <dgm:pt modelId="{C72816EA-FB55-47AC-8C8D-911C4B3CAC30}" type="parTrans" cxnId="{3FA25C7A-5C0B-4A5F-8137-F783A5EF746D}">
      <dgm:prSet/>
      <dgm:spPr/>
      <dgm:t>
        <a:bodyPr/>
        <a:lstStyle/>
        <a:p>
          <a:endParaRPr lang="es-MX"/>
        </a:p>
      </dgm:t>
    </dgm:pt>
    <dgm:pt modelId="{F4066250-4E91-487E-815C-4B93040C4E88}" type="sibTrans" cxnId="{3FA25C7A-5C0B-4A5F-8137-F783A5EF746D}">
      <dgm:prSet/>
      <dgm:spPr/>
      <dgm:t>
        <a:bodyPr/>
        <a:lstStyle/>
        <a:p>
          <a:endParaRPr lang="es-MX"/>
        </a:p>
      </dgm:t>
    </dgm:pt>
    <dgm:pt modelId="{7CD95490-9D9D-4FB1-820C-265876F4F919}">
      <dgm:prSet phldrT="[Texto]" custT="1"/>
      <dgm:spPr/>
      <dgm:t>
        <a:bodyPr/>
        <a:lstStyle/>
        <a:p>
          <a:r>
            <a:rPr lang="es-MX" sz="1500" b="1" dirty="0" smtClean="0">
              <a:solidFill>
                <a:schemeClr val="tx1"/>
              </a:solidFill>
            </a:rPr>
            <a:t>Asilos</a:t>
          </a:r>
          <a:endParaRPr lang="es-MX" sz="1500" b="1" dirty="0">
            <a:solidFill>
              <a:schemeClr val="tx1"/>
            </a:solidFill>
          </a:endParaRPr>
        </a:p>
      </dgm:t>
    </dgm:pt>
    <dgm:pt modelId="{2A76E1DC-3D9F-4B82-8855-1C24923617BA}" type="parTrans" cxnId="{5392F713-3400-40DF-BD3C-32706AD57F4F}">
      <dgm:prSet/>
      <dgm:spPr/>
      <dgm:t>
        <a:bodyPr/>
        <a:lstStyle/>
        <a:p>
          <a:endParaRPr lang="es-MX"/>
        </a:p>
      </dgm:t>
    </dgm:pt>
    <dgm:pt modelId="{3D286F59-A0B3-4140-9A34-77BCB45A2EE8}" type="sibTrans" cxnId="{5392F713-3400-40DF-BD3C-32706AD57F4F}">
      <dgm:prSet/>
      <dgm:spPr/>
      <dgm:t>
        <a:bodyPr/>
        <a:lstStyle/>
        <a:p>
          <a:endParaRPr lang="es-MX"/>
        </a:p>
      </dgm:t>
    </dgm:pt>
    <dgm:pt modelId="{38D617BF-EE99-44E2-A166-639C52B7DC65}">
      <dgm:prSet phldrT="[Texto]" custT="1"/>
      <dgm:spPr/>
      <dgm:t>
        <a:bodyPr/>
        <a:lstStyle/>
        <a:p>
          <a:endParaRPr lang="es-MX" sz="1500" dirty="0"/>
        </a:p>
      </dgm:t>
    </dgm:pt>
    <dgm:pt modelId="{15632A03-E8B3-411B-8F57-D8B5A6995044}" type="parTrans" cxnId="{36EB97D9-C051-47AD-A453-E9541B8284BD}">
      <dgm:prSet/>
      <dgm:spPr/>
      <dgm:t>
        <a:bodyPr/>
        <a:lstStyle/>
        <a:p>
          <a:endParaRPr lang="es-MX"/>
        </a:p>
      </dgm:t>
    </dgm:pt>
    <dgm:pt modelId="{F9D42856-5739-485D-8E8E-F67B93D5A428}" type="sibTrans" cxnId="{36EB97D9-C051-47AD-A453-E9541B8284BD}">
      <dgm:prSet/>
      <dgm:spPr/>
      <dgm:t>
        <a:bodyPr/>
        <a:lstStyle/>
        <a:p>
          <a:endParaRPr lang="es-MX"/>
        </a:p>
      </dgm:t>
    </dgm:pt>
    <dgm:pt modelId="{08EB806E-A914-438D-AAD8-D4847DE53E93}" type="pres">
      <dgm:prSet presAssocID="{D7B97205-D1D5-4A37-A152-C14B66AAF33F}" presName="cycle" presStyleCnt="0">
        <dgm:presLayoutVars>
          <dgm:chMax val="1"/>
          <dgm:dir/>
          <dgm:animLvl val="ctr"/>
          <dgm:resizeHandles val="exact"/>
        </dgm:presLayoutVars>
      </dgm:prSet>
      <dgm:spPr/>
      <dgm:t>
        <a:bodyPr/>
        <a:lstStyle/>
        <a:p>
          <a:endParaRPr lang="es-MX"/>
        </a:p>
      </dgm:t>
    </dgm:pt>
    <dgm:pt modelId="{8C8EC242-7822-40F3-BABB-5BD084B6483E}" type="pres">
      <dgm:prSet presAssocID="{39C594D2-6EEA-4D2B-B9DA-2B275ADBD8B5}" presName="centerShape" presStyleLbl="node0" presStyleIdx="0" presStyleCnt="1" custScaleX="174553" custScaleY="45242" custLinFactNeighborX="0" custLinFactNeighborY="-962"/>
      <dgm:spPr/>
      <dgm:t>
        <a:bodyPr/>
        <a:lstStyle/>
        <a:p>
          <a:endParaRPr lang="es-MX"/>
        </a:p>
      </dgm:t>
    </dgm:pt>
    <dgm:pt modelId="{23A13A3C-20A3-4F83-ACBD-BC00D09A330D}" type="pres">
      <dgm:prSet presAssocID="{867F34A5-2C68-4A2A-B156-09D2F9FE0A02}" presName="parTrans" presStyleLbl="bgSibTrans2D1" presStyleIdx="0" presStyleCnt="9"/>
      <dgm:spPr/>
      <dgm:t>
        <a:bodyPr/>
        <a:lstStyle/>
        <a:p>
          <a:endParaRPr lang="es-MX"/>
        </a:p>
      </dgm:t>
    </dgm:pt>
    <dgm:pt modelId="{93C7A02E-19C8-4824-80B8-B2D26FA639B1}" type="pres">
      <dgm:prSet presAssocID="{5FD63156-4BEE-4665-8192-8B9C1BF2CF96}" presName="node" presStyleLbl="node1" presStyleIdx="0" presStyleCnt="9">
        <dgm:presLayoutVars>
          <dgm:bulletEnabled val="1"/>
        </dgm:presLayoutVars>
      </dgm:prSet>
      <dgm:spPr/>
      <dgm:t>
        <a:bodyPr/>
        <a:lstStyle/>
        <a:p>
          <a:endParaRPr lang="es-MX"/>
        </a:p>
      </dgm:t>
    </dgm:pt>
    <dgm:pt modelId="{C83FFA66-C8D4-4995-B679-A2CFDB24CB3B}" type="pres">
      <dgm:prSet presAssocID="{DD61DB77-CD0E-4C59-820C-91D10EFABF16}" presName="parTrans" presStyleLbl="bgSibTrans2D1" presStyleIdx="1" presStyleCnt="9"/>
      <dgm:spPr/>
      <dgm:t>
        <a:bodyPr/>
        <a:lstStyle/>
        <a:p>
          <a:endParaRPr lang="es-MX"/>
        </a:p>
      </dgm:t>
    </dgm:pt>
    <dgm:pt modelId="{9D84D4A7-274A-4ECE-A775-03C56F9D491E}" type="pres">
      <dgm:prSet presAssocID="{72197B41-6FDF-4880-B5A6-F5FDF0D1A90D}" presName="node" presStyleLbl="node1" presStyleIdx="1" presStyleCnt="9">
        <dgm:presLayoutVars>
          <dgm:bulletEnabled val="1"/>
        </dgm:presLayoutVars>
      </dgm:prSet>
      <dgm:spPr/>
      <dgm:t>
        <a:bodyPr/>
        <a:lstStyle/>
        <a:p>
          <a:endParaRPr lang="es-MX"/>
        </a:p>
      </dgm:t>
    </dgm:pt>
    <dgm:pt modelId="{6449E000-0C27-4856-941C-989BCB6AA81E}" type="pres">
      <dgm:prSet presAssocID="{E751EEB0-B657-48CE-BA9B-14BB78107A52}" presName="parTrans" presStyleLbl="bgSibTrans2D1" presStyleIdx="2" presStyleCnt="9"/>
      <dgm:spPr/>
      <dgm:t>
        <a:bodyPr/>
        <a:lstStyle/>
        <a:p>
          <a:endParaRPr lang="es-MX"/>
        </a:p>
      </dgm:t>
    </dgm:pt>
    <dgm:pt modelId="{CC1DABDE-9CAC-4F29-BD50-0B9676FB17CE}" type="pres">
      <dgm:prSet presAssocID="{F25BA0C9-5B40-419D-AE1D-6913CE165906}" presName="node" presStyleLbl="node1" presStyleIdx="2" presStyleCnt="9" custScaleX="139744">
        <dgm:presLayoutVars>
          <dgm:bulletEnabled val="1"/>
        </dgm:presLayoutVars>
      </dgm:prSet>
      <dgm:spPr/>
      <dgm:t>
        <a:bodyPr/>
        <a:lstStyle/>
        <a:p>
          <a:endParaRPr lang="es-MX"/>
        </a:p>
      </dgm:t>
    </dgm:pt>
    <dgm:pt modelId="{E4BC79BC-BDC3-420A-A23D-2B182681D0C3}" type="pres">
      <dgm:prSet presAssocID="{9B3A9C8D-E42E-4BBF-8187-08C0A3F67738}" presName="parTrans" presStyleLbl="bgSibTrans2D1" presStyleIdx="3" presStyleCnt="9"/>
      <dgm:spPr/>
      <dgm:t>
        <a:bodyPr/>
        <a:lstStyle/>
        <a:p>
          <a:endParaRPr lang="es-MX"/>
        </a:p>
      </dgm:t>
    </dgm:pt>
    <dgm:pt modelId="{DB6F1B78-810D-45B7-BE69-D89EEA397819}" type="pres">
      <dgm:prSet presAssocID="{10F28C55-860C-4594-8BBC-CB6AA6B78D23}" presName="node" presStyleLbl="node1" presStyleIdx="3" presStyleCnt="9">
        <dgm:presLayoutVars>
          <dgm:bulletEnabled val="1"/>
        </dgm:presLayoutVars>
      </dgm:prSet>
      <dgm:spPr/>
      <dgm:t>
        <a:bodyPr/>
        <a:lstStyle/>
        <a:p>
          <a:endParaRPr lang="es-MX"/>
        </a:p>
      </dgm:t>
    </dgm:pt>
    <dgm:pt modelId="{BC664BBE-CB5B-4F20-BB65-853FA28C9BDA}" type="pres">
      <dgm:prSet presAssocID="{B3B24326-908D-4FEC-BC70-05101A4BE399}" presName="parTrans" presStyleLbl="bgSibTrans2D1" presStyleIdx="4" presStyleCnt="9"/>
      <dgm:spPr/>
      <dgm:t>
        <a:bodyPr/>
        <a:lstStyle/>
        <a:p>
          <a:endParaRPr lang="es-MX"/>
        </a:p>
      </dgm:t>
    </dgm:pt>
    <dgm:pt modelId="{6FE8B546-BE98-4C3B-87EB-1367774F940D}" type="pres">
      <dgm:prSet presAssocID="{B02CF9B0-BBD7-40DA-B4ED-D90389F9838F}" presName="node" presStyleLbl="node1" presStyleIdx="4" presStyleCnt="9">
        <dgm:presLayoutVars>
          <dgm:bulletEnabled val="1"/>
        </dgm:presLayoutVars>
      </dgm:prSet>
      <dgm:spPr/>
      <dgm:t>
        <a:bodyPr/>
        <a:lstStyle/>
        <a:p>
          <a:endParaRPr lang="es-MX"/>
        </a:p>
      </dgm:t>
    </dgm:pt>
    <dgm:pt modelId="{D85314A5-2869-4495-93FB-AB232E5ED129}" type="pres">
      <dgm:prSet presAssocID="{E52B5AA6-3E31-4A5E-8A15-2F3133E619C8}" presName="parTrans" presStyleLbl="bgSibTrans2D1" presStyleIdx="5" presStyleCnt="9"/>
      <dgm:spPr/>
      <dgm:t>
        <a:bodyPr/>
        <a:lstStyle/>
        <a:p>
          <a:endParaRPr lang="es-MX"/>
        </a:p>
      </dgm:t>
    </dgm:pt>
    <dgm:pt modelId="{AADFADF3-B356-4F71-BFBB-BB23920E64A3}" type="pres">
      <dgm:prSet presAssocID="{492B6C85-536C-4951-95F0-0CC43EE3C319}" presName="node" presStyleLbl="node1" presStyleIdx="5" presStyleCnt="9" custScaleX="114727">
        <dgm:presLayoutVars>
          <dgm:bulletEnabled val="1"/>
        </dgm:presLayoutVars>
      </dgm:prSet>
      <dgm:spPr/>
      <dgm:t>
        <a:bodyPr/>
        <a:lstStyle/>
        <a:p>
          <a:endParaRPr lang="es-MX"/>
        </a:p>
      </dgm:t>
    </dgm:pt>
    <dgm:pt modelId="{6C1DED95-ECA1-40DB-882D-914F289785D4}" type="pres">
      <dgm:prSet presAssocID="{F41909BD-A725-423C-A941-D15A5E1D80A8}" presName="parTrans" presStyleLbl="bgSibTrans2D1" presStyleIdx="6" presStyleCnt="9"/>
      <dgm:spPr/>
      <dgm:t>
        <a:bodyPr/>
        <a:lstStyle/>
        <a:p>
          <a:endParaRPr lang="es-MX"/>
        </a:p>
      </dgm:t>
    </dgm:pt>
    <dgm:pt modelId="{7811E712-78FB-49AD-BF9F-A961F684DFA1}" type="pres">
      <dgm:prSet presAssocID="{F23A15B0-766B-474D-84DA-B2C35FC81E9D}" presName="node" presStyleLbl="node1" presStyleIdx="6" presStyleCnt="9" custScaleX="118094">
        <dgm:presLayoutVars>
          <dgm:bulletEnabled val="1"/>
        </dgm:presLayoutVars>
      </dgm:prSet>
      <dgm:spPr/>
      <dgm:t>
        <a:bodyPr/>
        <a:lstStyle/>
        <a:p>
          <a:endParaRPr lang="es-MX"/>
        </a:p>
      </dgm:t>
    </dgm:pt>
    <dgm:pt modelId="{11277833-C86E-41B7-8CB5-6238AFD26D66}" type="pres">
      <dgm:prSet presAssocID="{C72816EA-FB55-47AC-8C8D-911C4B3CAC30}" presName="parTrans" presStyleLbl="bgSibTrans2D1" presStyleIdx="7" presStyleCnt="9"/>
      <dgm:spPr/>
      <dgm:t>
        <a:bodyPr/>
        <a:lstStyle/>
        <a:p>
          <a:endParaRPr lang="es-MX"/>
        </a:p>
      </dgm:t>
    </dgm:pt>
    <dgm:pt modelId="{9732CAC0-94C9-4DAE-AADB-20C15F0EA52E}" type="pres">
      <dgm:prSet presAssocID="{3EEBABA9-32D9-49CC-BDCF-B704CFD77562}" presName="node" presStyleLbl="node1" presStyleIdx="7" presStyleCnt="9" custScaleX="154000">
        <dgm:presLayoutVars>
          <dgm:bulletEnabled val="1"/>
        </dgm:presLayoutVars>
      </dgm:prSet>
      <dgm:spPr/>
      <dgm:t>
        <a:bodyPr/>
        <a:lstStyle/>
        <a:p>
          <a:endParaRPr lang="es-MX"/>
        </a:p>
      </dgm:t>
    </dgm:pt>
    <dgm:pt modelId="{01A7A1CC-BF50-4CE8-8C4E-B8AED883C37A}" type="pres">
      <dgm:prSet presAssocID="{2A76E1DC-3D9F-4B82-8855-1C24923617BA}" presName="parTrans" presStyleLbl="bgSibTrans2D1" presStyleIdx="8" presStyleCnt="9"/>
      <dgm:spPr/>
      <dgm:t>
        <a:bodyPr/>
        <a:lstStyle/>
        <a:p>
          <a:endParaRPr lang="es-MX"/>
        </a:p>
      </dgm:t>
    </dgm:pt>
    <dgm:pt modelId="{A4C7C28C-9C24-4032-A8FF-195B07371B72}" type="pres">
      <dgm:prSet presAssocID="{7CD95490-9D9D-4FB1-820C-265876F4F919}" presName="node" presStyleLbl="node1" presStyleIdx="8" presStyleCnt="9">
        <dgm:presLayoutVars>
          <dgm:bulletEnabled val="1"/>
        </dgm:presLayoutVars>
      </dgm:prSet>
      <dgm:spPr/>
      <dgm:t>
        <a:bodyPr/>
        <a:lstStyle/>
        <a:p>
          <a:endParaRPr lang="es-MX"/>
        </a:p>
      </dgm:t>
    </dgm:pt>
  </dgm:ptLst>
  <dgm:cxnLst>
    <dgm:cxn modelId="{CB9A25A1-FD75-49E8-B600-DE915F39BAF4}" srcId="{39C594D2-6EEA-4D2B-B9DA-2B275ADBD8B5}" destId="{492B6C85-536C-4951-95F0-0CC43EE3C319}" srcOrd="5" destOrd="0" parTransId="{E52B5AA6-3E31-4A5E-8A15-2F3133E619C8}" sibTransId="{1E841BB3-D396-413C-B4E9-F889168C486B}"/>
    <dgm:cxn modelId="{DEBB2FA3-5C97-48D2-9179-C0AF64FCE50A}" srcId="{39C594D2-6EEA-4D2B-B9DA-2B275ADBD8B5}" destId="{B02CF9B0-BBD7-40DA-B4ED-D90389F9838F}" srcOrd="4" destOrd="0" parTransId="{B3B24326-908D-4FEC-BC70-05101A4BE399}" sibTransId="{10A6C1FA-2B4A-42D4-80AE-CABE1700B811}"/>
    <dgm:cxn modelId="{CE6E71BD-973F-474D-9C8C-7B8BF39FE986}" type="presOf" srcId="{5FD63156-4BEE-4665-8192-8B9C1BF2CF96}" destId="{93C7A02E-19C8-4824-80B8-B2D26FA639B1}" srcOrd="0" destOrd="0" presId="urn:microsoft.com/office/officeart/2005/8/layout/radial4"/>
    <dgm:cxn modelId="{E4D988F0-D130-4000-8A81-094E10EC208E}" type="presOf" srcId="{E751EEB0-B657-48CE-BA9B-14BB78107A52}" destId="{6449E000-0C27-4856-941C-989BCB6AA81E}" srcOrd="0" destOrd="0" presId="urn:microsoft.com/office/officeart/2005/8/layout/radial4"/>
    <dgm:cxn modelId="{791A3F50-1E8A-4C55-818C-FC30EE6632E4}" srcId="{39C594D2-6EEA-4D2B-B9DA-2B275ADBD8B5}" destId="{10F28C55-860C-4594-8BBC-CB6AA6B78D23}" srcOrd="3" destOrd="0" parTransId="{9B3A9C8D-E42E-4BBF-8187-08C0A3F67738}" sibTransId="{067510E1-2C84-4ED0-9EF2-9F98B9555261}"/>
    <dgm:cxn modelId="{E79E0304-7D70-4236-9BDE-04B6F3B601BA}" type="presOf" srcId="{D7B97205-D1D5-4A37-A152-C14B66AAF33F}" destId="{08EB806E-A914-438D-AAD8-D4847DE53E93}" srcOrd="0" destOrd="0" presId="urn:microsoft.com/office/officeart/2005/8/layout/radial4"/>
    <dgm:cxn modelId="{FFBE2529-CD65-49EA-968C-F657E392BBBB}" srcId="{39C594D2-6EEA-4D2B-B9DA-2B275ADBD8B5}" destId="{72197B41-6FDF-4880-B5A6-F5FDF0D1A90D}" srcOrd="1" destOrd="0" parTransId="{DD61DB77-CD0E-4C59-820C-91D10EFABF16}" sibTransId="{2B543A69-75ED-48A3-9786-424B75EBD113}"/>
    <dgm:cxn modelId="{6A3FB2A1-4D6E-4DFC-974B-28B15B90351F}" srcId="{D7B97205-D1D5-4A37-A152-C14B66AAF33F}" destId="{39C594D2-6EEA-4D2B-B9DA-2B275ADBD8B5}" srcOrd="0" destOrd="0" parTransId="{1B492F24-C9C6-46C9-900D-C97CC2AC8993}" sibTransId="{436BCBCC-92E5-4AA3-805B-6FFA61C5DDE0}"/>
    <dgm:cxn modelId="{33D6F24C-1743-467C-A1FD-349DF0B47C51}" srcId="{39C594D2-6EEA-4D2B-B9DA-2B275ADBD8B5}" destId="{F23A15B0-766B-474D-84DA-B2C35FC81E9D}" srcOrd="6" destOrd="0" parTransId="{F41909BD-A725-423C-A941-D15A5E1D80A8}" sibTransId="{8F9CD924-BC89-4752-B17E-154D522756A7}"/>
    <dgm:cxn modelId="{334A613B-2896-4D70-A409-376A9F10F020}" srcId="{39C594D2-6EEA-4D2B-B9DA-2B275ADBD8B5}" destId="{F25BA0C9-5B40-419D-AE1D-6913CE165906}" srcOrd="2" destOrd="0" parTransId="{E751EEB0-B657-48CE-BA9B-14BB78107A52}" sibTransId="{9407C243-27A1-4813-8AEF-1E601557A464}"/>
    <dgm:cxn modelId="{799ABCE1-F783-4B1A-A3D1-C8F6D0D4027A}" type="presOf" srcId="{72197B41-6FDF-4880-B5A6-F5FDF0D1A90D}" destId="{9D84D4A7-274A-4ECE-A775-03C56F9D491E}" srcOrd="0" destOrd="0" presId="urn:microsoft.com/office/officeart/2005/8/layout/radial4"/>
    <dgm:cxn modelId="{CC6FE684-D90E-4531-BBE5-DA45F460BD70}" type="presOf" srcId="{E52B5AA6-3E31-4A5E-8A15-2F3133E619C8}" destId="{D85314A5-2869-4495-93FB-AB232E5ED129}" srcOrd="0" destOrd="0" presId="urn:microsoft.com/office/officeart/2005/8/layout/radial4"/>
    <dgm:cxn modelId="{E1044CB5-BF03-43AC-8EFD-1787B26DC480}" type="presOf" srcId="{B02CF9B0-BBD7-40DA-B4ED-D90389F9838F}" destId="{6FE8B546-BE98-4C3B-87EB-1367774F940D}" srcOrd="0" destOrd="0" presId="urn:microsoft.com/office/officeart/2005/8/layout/radial4"/>
    <dgm:cxn modelId="{36EB97D9-C051-47AD-A453-E9541B8284BD}" srcId="{D7B97205-D1D5-4A37-A152-C14B66AAF33F}" destId="{38D617BF-EE99-44E2-A166-639C52B7DC65}" srcOrd="1" destOrd="0" parTransId="{15632A03-E8B3-411B-8F57-D8B5A6995044}" sibTransId="{F9D42856-5739-485D-8E8E-F67B93D5A428}"/>
    <dgm:cxn modelId="{4A3C056F-B6F8-4C27-B307-46B184A435C5}" type="presOf" srcId="{C72816EA-FB55-47AC-8C8D-911C4B3CAC30}" destId="{11277833-C86E-41B7-8CB5-6238AFD26D66}" srcOrd="0" destOrd="0" presId="urn:microsoft.com/office/officeart/2005/8/layout/radial4"/>
    <dgm:cxn modelId="{76F779B0-D58D-4B6C-B924-DAB0CBCD1BEB}" type="presOf" srcId="{F23A15B0-766B-474D-84DA-B2C35FC81E9D}" destId="{7811E712-78FB-49AD-BF9F-A961F684DFA1}" srcOrd="0" destOrd="0" presId="urn:microsoft.com/office/officeart/2005/8/layout/radial4"/>
    <dgm:cxn modelId="{9729AB45-0CF6-4580-999F-1D2A8A4F4157}" type="presOf" srcId="{3EEBABA9-32D9-49CC-BDCF-B704CFD77562}" destId="{9732CAC0-94C9-4DAE-AADB-20C15F0EA52E}" srcOrd="0" destOrd="0" presId="urn:microsoft.com/office/officeart/2005/8/layout/radial4"/>
    <dgm:cxn modelId="{DD699066-CA48-42F2-A012-F1FB0F74CDB0}" type="presOf" srcId="{2A76E1DC-3D9F-4B82-8855-1C24923617BA}" destId="{01A7A1CC-BF50-4CE8-8C4E-B8AED883C37A}" srcOrd="0" destOrd="0" presId="urn:microsoft.com/office/officeart/2005/8/layout/radial4"/>
    <dgm:cxn modelId="{15818C59-3680-4A5E-AFC4-09356F576A85}" type="presOf" srcId="{7CD95490-9D9D-4FB1-820C-265876F4F919}" destId="{A4C7C28C-9C24-4032-A8FF-195B07371B72}" srcOrd="0" destOrd="0" presId="urn:microsoft.com/office/officeart/2005/8/layout/radial4"/>
    <dgm:cxn modelId="{A6AFC8B4-A1B3-4494-A905-28DFC3A82757}" type="presOf" srcId="{39C594D2-6EEA-4D2B-B9DA-2B275ADBD8B5}" destId="{8C8EC242-7822-40F3-BABB-5BD084B6483E}" srcOrd="0" destOrd="0" presId="urn:microsoft.com/office/officeart/2005/8/layout/radial4"/>
    <dgm:cxn modelId="{28AD1471-C392-4E87-98A4-5C65F686A0D7}" type="presOf" srcId="{F25BA0C9-5B40-419D-AE1D-6913CE165906}" destId="{CC1DABDE-9CAC-4F29-BD50-0B9676FB17CE}" srcOrd="0" destOrd="0" presId="urn:microsoft.com/office/officeart/2005/8/layout/radial4"/>
    <dgm:cxn modelId="{156DD542-A84A-485C-83CC-040F006EF2D0}" srcId="{39C594D2-6EEA-4D2B-B9DA-2B275ADBD8B5}" destId="{5FD63156-4BEE-4665-8192-8B9C1BF2CF96}" srcOrd="0" destOrd="0" parTransId="{867F34A5-2C68-4A2A-B156-09D2F9FE0A02}" sibTransId="{096F375A-9A7F-4F4D-A14E-43BD18C0896F}"/>
    <dgm:cxn modelId="{1EE07968-29BA-4F9F-86A1-0583B014DADE}" type="presOf" srcId="{F41909BD-A725-423C-A941-D15A5E1D80A8}" destId="{6C1DED95-ECA1-40DB-882D-914F289785D4}" srcOrd="0" destOrd="0" presId="urn:microsoft.com/office/officeart/2005/8/layout/radial4"/>
    <dgm:cxn modelId="{F6DC7CA8-E1EE-4FDD-A67E-5AB2FAB3DB2B}" type="presOf" srcId="{492B6C85-536C-4951-95F0-0CC43EE3C319}" destId="{AADFADF3-B356-4F71-BFBB-BB23920E64A3}" srcOrd="0" destOrd="0" presId="urn:microsoft.com/office/officeart/2005/8/layout/radial4"/>
    <dgm:cxn modelId="{3FA25C7A-5C0B-4A5F-8137-F783A5EF746D}" srcId="{39C594D2-6EEA-4D2B-B9DA-2B275ADBD8B5}" destId="{3EEBABA9-32D9-49CC-BDCF-B704CFD77562}" srcOrd="7" destOrd="0" parTransId="{C72816EA-FB55-47AC-8C8D-911C4B3CAC30}" sibTransId="{F4066250-4E91-487E-815C-4B93040C4E88}"/>
    <dgm:cxn modelId="{CB3AD5F7-D848-4193-82A8-2DCC7331BAB6}" type="presOf" srcId="{867F34A5-2C68-4A2A-B156-09D2F9FE0A02}" destId="{23A13A3C-20A3-4F83-ACBD-BC00D09A330D}" srcOrd="0" destOrd="0" presId="urn:microsoft.com/office/officeart/2005/8/layout/radial4"/>
    <dgm:cxn modelId="{5392F713-3400-40DF-BD3C-32706AD57F4F}" srcId="{39C594D2-6EEA-4D2B-B9DA-2B275ADBD8B5}" destId="{7CD95490-9D9D-4FB1-820C-265876F4F919}" srcOrd="8" destOrd="0" parTransId="{2A76E1DC-3D9F-4B82-8855-1C24923617BA}" sibTransId="{3D286F59-A0B3-4140-9A34-77BCB45A2EE8}"/>
    <dgm:cxn modelId="{B286D88E-E16D-42AA-933F-A6A2B3D537B7}" type="presOf" srcId="{10F28C55-860C-4594-8BBC-CB6AA6B78D23}" destId="{DB6F1B78-810D-45B7-BE69-D89EEA397819}" srcOrd="0" destOrd="0" presId="urn:microsoft.com/office/officeart/2005/8/layout/radial4"/>
    <dgm:cxn modelId="{21A2EED3-F16A-4CF4-AF47-FA2AB907097E}" type="presOf" srcId="{DD61DB77-CD0E-4C59-820C-91D10EFABF16}" destId="{C83FFA66-C8D4-4995-B679-A2CFDB24CB3B}" srcOrd="0" destOrd="0" presId="urn:microsoft.com/office/officeart/2005/8/layout/radial4"/>
    <dgm:cxn modelId="{F543084F-DA91-4F5B-8E06-72905847DD8F}" type="presOf" srcId="{B3B24326-908D-4FEC-BC70-05101A4BE399}" destId="{BC664BBE-CB5B-4F20-BB65-853FA28C9BDA}" srcOrd="0" destOrd="0" presId="urn:microsoft.com/office/officeart/2005/8/layout/radial4"/>
    <dgm:cxn modelId="{1EF5FCAF-772B-4D58-9E4E-3343C0F62680}" type="presOf" srcId="{9B3A9C8D-E42E-4BBF-8187-08C0A3F67738}" destId="{E4BC79BC-BDC3-420A-A23D-2B182681D0C3}" srcOrd="0" destOrd="0" presId="urn:microsoft.com/office/officeart/2005/8/layout/radial4"/>
    <dgm:cxn modelId="{489FD23C-EC99-4363-AFB8-2CEAD11B1463}" type="presParOf" srcId="{08EB806E-A914-438D-AAD8-D4847DE53E93}" destId="{8C8EC242-7822-40F3-BABB-5BD084B6483E}" srcOrd="0" destOrd="0" presId="urn:microsoft.com/office/officeart/2005/8/layout/radial4"/>
    <dgm:cxn modelId="{53975C0F-FEE9-4BE9-8355-729A91118F17}" type="presParOf" srcId="{08EB806E-A914-438D-AAD8-D4847DE53E93}" destId="{23A13A3C-20A3-4F83-ACBD-BC00D09A330D}" srcOrd="1" destOrd="0" presId="urn:microsoft.com/office/officeart/2005/8/layout/radial4"/>
    <dgm:cxn modelId="{19A9C0A3-C326-4734-A3CC-0630052C8D73}" type="presParOf" srcId="{08EB806E-A914-438D-AAD8-D4847DE53E93}" destId="{93C7A02E-19C8-4824-80B8-B2D26FA639B1}" srcOrd="2" destOrd="0" presId="urn:microsoft.com/office/officeart/2005/8/layout/radial4"/>
    <dgm:cxn modelId="{6385B71D-2841-440C-9928-A8D8B6D980DB}" type="presParOf" srcId="{08EB806E-A914-438D-AAD8-D4847DE53E93}" destId="{C83FFA66-C8D4-4995-B679-A2CFDB24CB3B}" srcOrd="3" destOrd="0" presId="urn:microsoft.com/office/officeart/2005/8/layout/radial4"/>
    <dgm:cxn modelId="{1317A44E-F7E3-4724-807F-12A580A2F036}" type="presParOf" srcId="{08EB806E-A914-438D-AAD8-D4847DE53E93}" destId="{9D84D4A7-274A-4ECE-A775-03C56F9D491E}" srcOrd="4" destOrd="0" presId="urn:microsoft.com/office/officeart/2005/8/layout/radial4"/>
    <dgm:cxn modelId="{D3289C0D-5773-4505-9D70-E6315DD14C91}" type="presParOf" srcId="{08EB806E-A914-438D-AAD8-D4847DE53E93}" destId="{6449E000-0C27-4856-941C-989BCB6AA81E}" srcOrd="5" destOrd="0" presId="urn:microsoft.com/office/officeart/2005/8/layout/radial4"/>
    <dgm:cxn modelId="{3E612AA7-C007-462D-B85E-E02C966AD364}" type="presParOf" srcId="{08EB806E-A914-438D-AAD8-D4847DE53E93}" destId="{CC1DABDE-9CAC-4F29-BD50-0B9676FB17CE}" srcOrd="6" destOrd="0" presId="urn:microsoft.com/office/officeart/2005/8/layout/radial4"/>
    <dgm:cxn modelId="{FEE8622E-79B4-4D36-8E6D-934785B647B2}" type="presParOf" srcId="{08EB806E-A914-438D-AAD8-D4847DE53E93}" destId="{E4BC79BC-BDC3-420A-A23D-2B182681D0C3}" srcOrd="7" destOrd="0" presId="urn:microsoft.com/office/officeart/2005/8/layout/radial4"/>
    <dgm:cxn modelId="{011B6864-E4EC-4BBE-AABA-ED97ECBD1D75}" type="presParOf" srcId="{08EB806E-A914-438D-AAD8-D4847DE53E93}" destId="{DB6F1B78-810D-45B7-BE69-D89EEA397819}" srcOrd="8" destOrd="0" presId="urn:microsoft.com/office/officeart/2005/8/layout/radial4"/>
    <dgm:cxn modelId="{24B31099-A245-4DBC-AD5E-8C7A6426E4E9}" type="presParOf" srcId="{08EB806E-A914-438D-AAD8-D4847DE53E93}" destId="{BC664BBE-CB5B-4F20-BB65-853FA28C9BDA}" srcOrd="9" destOrd="0" presId="urn:microsoft.com/office/officeart/2005/8/layout/radial4"/>
    <dgm:cxn modelId="{2247328D-E8A0-4E41-B937-722092925B93}" type="presParOf" srcId="{08EB806E-A914-438D-AAD8-D4847DE53E93}" destId="{6FE8B546-BE98-4C3B-87EB-1367774F940D}" srcOrd="10" destOrd="0" presId="urn:microsoft.com/office/officeart/2005/8/layout/radial4"/>
    <dgm:cxn modelId="{04B7FB7B-1015-49A2-836F-67B4B2D7B4F2}" type="presParOf" srcId="{08EB806E-A914-438D-AAD8-D4847DE53E93}" destId="{D85314A5-2869-4495-93FB-AB232E5ED129}" srcOrd="11" destOrd="0" presId="urn:microsoft.com/office/officeart/2005/8/layout/radial4"/>
    <dgm:cxn modelId="{5AC35CEF-391D-4FD0-B8C1-8AC790F9B8A1}" type="presParOf" srcId="{08EB806E-A914-438D-AAD8-D4847DE53E93}" destId="{AADFADF3-B356-4F71-BFBB-BB23920E64A3}" srcOrd="12" destOrd="0" presId="urn:microsoft.com/office/officeart/2005/8/layout/radial4"/>
    <dgm:cxn modelId="{244D5530-B635-465B-88BD-E579861212F5}" type="presParOf" srcId="{08EB806E-A914-438D-AAD8-D4847DE53E93}" destId="{6C1DED95-ECA1-40DB-882D-914F289785D4}" srcOrd="13" destOrd="0" presId="urn:microsoft.com/office/officeart/2005/8/layout/radial4"/>
    <dgm:cxn modelId="{3829EE87-DA6E-493B-AA79-9E154265E9B2}" type="presParOf" srcId="{08EB806E-A914-438D-AAD8-D4847DE53E93}" destId="{7811E712-78FB-49AD-BF9F-A961F684DFA1}" srcOrd="14" destOrd="0" presId="urn:microsoft.com/office/officeart/2005/8/layout/radial4"/>
    <dgm:cxn modelId="{29C1B2A3-2AA6-462D-B262-8D80A2100F45}" type="presParOf" srcId="{08EB806E-A914-438D-AAD8-D4847DE53E93}" destId="{11277833-C86E-41B7-8CB5-6238AFD26D66}" srcOrd="15" destOrd="0" presId="urn:microsoft.com/office/officeart/2005/8/layout/radial4"/>
    <dgm:cxn modelId="{ADF68AEB-A92C-4C45-AB1C-C8EC97B2544C}" type="presParOf" srcId="{08EB806E-A914-438D-AAD8-D4847DE53E93}" destId="{9732CAC0-94C9-4DAE-AADB-20C15F0EA52E}" srcOrd="16" destOrd="0" presId="urn:microsoft.com/office/officeart/2005/8/layout/radial4"/>
    <dgm:cxn modelId="{EA3D0645-1A18-4463-963B-5296640015D9}" type="presParOf" srcId="{08EB806E-A914-438D-AAD8-D4847DE53E93}" destId="{01A7A1CC-BF50-4CE8-8C4E-B8AED883C37A}" srcOrd="17" destOrd="0" presId="urn:microsoft.com/office/officeart/2005/8/layout/radial4"/>
    <dgm:cxn modelId="{0CE260D1-DF4C-42BF-A021-90381CECB957}" type="presParOf" srcId="{08EB806E-A914-438D-AAD8-D4847DE53E93}" destId="{A4C7C28C-9C24-4032-A8FF-195B07371B72}" srcOrd="1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96209A-D918-4C1F-94E8-C7F7917B8C78}">
      <dsp:nvSpPr>
        <dsp:cNvPr id="0" name=""/>
        <dsp:cNvSpPr/>
      </dsp:nvSpPr>
      <dsp:spPr>
        <a:xfrm>
          <a:off x="4672387" y="584311"/>
          <a:ext cx="2050520" cy="751593"/>
        </a:xfrm>
        <a:custGeom>
          <a:avLst/>
          <a:gdLst/>
          <a:ahLst/>
          <a:cxnLst/>
          <a:rect l="0" t="0" r="0" b="0"/>
          <a:pathLst>
            <a:path>
              <a:moveTo>
                <a:pt x="0" y="0"/>
              </a:moveTo>
              <a:lnTo>
                <a:pt x="0" y="576482"/>
              </a:lnTo>
              <a:lnTo>
                <a:pt x="2050520" y="576482"/>
              </a:lnTo>
              <a:lnTo>
                <a:pt x="2050520" y="751593"/>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3B9AA45-A5C6-463F-B334-DB0812E87417}">
      <dsp:nvSpPr>
        <dsp:cNvPr id="0" name=""/>
        <dsp:cNvSpPr/>
      </dsp:nvSpPr>
      <dsp:spPr>
        <a:xfrm>
          <a:off x="4412600" y="584311"/>
          <a:ext cx="259786" cy="751593"/>
        </a:xfrm>
        <a:custGeom>
          <a:avLst/>
          <a:gdLst/>
          <a:ahLst/>
          <a:cxnLst/>
          <a:rect l="0" t="0" r="0" b="0"/>
          <a:pathLst>
            <a:path>
              <a:moveTo>
                <a:pt x="259786" y="0"/>
              </a:moveTo>
              <a:lnTo>
                <a:pt x="259786" y="576482"/>
              </a:lnTo>
              <a:lnTo>
                <a:pt x="0" y="576482"/>
              </a:lnTo>
              <a:lnTo>
                <a:pt x="0" y="751593"/>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834D0C6-38A5-4E2E-9BE4-84B8B705AB92}">
      <dsp:nvSpPr>
        <dsp:cNvPr id="0" name=""/>
        <dsp:cNvSpPr/>
      </dsp:nvSpPr>
      <dsp:spPr>
        <a:xfrm>
          <a:off x="2126630" y="584311"/>
          <a:ext cx="2545756" cy="751593"/>
        </a:xfrm>
        <a:custGeom>
          <a:avLst/>
          <a:gdLst/>
          <a:ahLst/>
          <a:cxnLst/>
          <a:rect l="0" t="0" r="0" b="0"/>
          <a:pathLst>
            <a:path>
              <a:moveTo>
                <a:pt x="2545756" y="0"/>
              </a:moveTo>
              <a:lnTo>
                <a:pt x="2545756" y="576482"/>
              </a:lnTo>
              <a:lnTo>
                <a:pt x="0" y="576482"/>
              </a:lnTo>
              <a:lnTo>
                <a:pt x="0" y="751593"/>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4961F1C-E2BA-4D4E-BFBF-E0C85C35C37A}">
      <dsp:nvSpPr>
        <dsp:cNvPr id="0" name=""/>
        <dsp:cNvSpPr/>
      </dsp:nvSpPr>
      <dsp:spPr>
        <a:xfrm>
          <a:off x="3281852" y="-199526"/>
          <a:ext cx="2781070" cy="783838"/>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0800" dist="38100" dir="18900000" algn="b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E9548BB-668C-4B2E-AD49-FFE076E55489}">
      <dsp:nvSpPr>
        <dsp:cNvPr id="0" name=""/>
        <dsp:cNvSpPr/>
      </dsp:nvSpPr>
      <dsp:spPr>
        <a:xfrm>
          <a:off x="3491880" y="0"/>
          <a:ext cx="2781070" cy="783838"/>
        </a:xfrm>
        <a:prstGeom prst="roundRect">
          <a:avLst>
            <a:gd name="adj" fmla="val 10000"/>
          </a:avLst>
        </a:prstGeom>
        <a:solidFill>
          <a:schemeClr val="lt1"/>
        </a:solidFill>
        <a:ln w="12700" cap="flat" cmpd="sng" algn="ctr">
          <a:solidFill>
            <a:schemeClr val="accent4"/>
          </a:solidFill>
          <a:prstDash val="solid"/>
          <a:miter lim="800000"/>
        </a:ln>
        <a:effectLst/>
        <a:scene3d>
          <a:camera prst="orthographicFront"/>
          <a:lightRig rig="flat" dir="t"/>
        </a:scene3d>
        <a:sp3d z="190500" extrusionH="12700"/>
      </dsp:spPr>
      <dsp:style>
        <a:lnRef idx="2">
          <a:schemeClr val="accent4"/>
        </a:lnRef>
        <a:fillRef idx="1">
          <a:schemeClr val="lt1"/>
        </a:fillRef>
        <a:effectRef idx="0">
          <a:schemeClr val="accent4"/>
        </a:effectRef>
        <a:fontRef idx="minor">
          <a:schemeClr val="dk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MX" sz="3600" kern="1200" dirty="0" smtClean="0">
              <a:ln>
                <a:solidFill>
                  <a:srgbClr val="00B0F0"/>
                </a:solidFill>
              </a:ln>
              <a:solidFill>
                <a:schemeClr val="tx1"/>
              </a:solidFill>
            </a:rPr>
            <a:t>OMS</a:t>
          </a:r>
          <a:endParaRPr lang="es-MX" sz="3600" kern="1200" dirty="0">
            <a:ln>
              <a:solidFill>
                <a:srgbClr val="00B0F0"/>
              </a:solidFill>
            </a:ln>
            <a:solidFill>
              <a:schemeClr val="tx1"/>
            </a:solidFill>
          </a:endParaRPr>
        </a:p>
      </dsp:txBody>
      <dsp:txXfrm>
        <a:off x="3514838" y="22958"/>
        <a:ext cx="2735154" cy="737922"/>
      </dsp:txXfrm>
    </dsp:sp>
    <dsp:sp modelId="{6609F328-B929-402D-8FC6-1009D6AE79C9}">
      <dsp:nvSpPr>
        <dsp:cNvPr id="0" name=""/>
        <dsp:cNvSpPr/>
      </dsp:nvSpPr>
      <dsp:spPr>
        <a:xfrm>
          <a:off x="1182138" y="1335905"/>
          <a:ext cx="1888984" cy="4388500"/>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99EFF79E-0D86-474E-8682-79C2532C0831}">
      <dsp:nvSpPr>
        <dsp:cNvPr id="0" name=""/>
        <dsp:cNvSpPr/>
      </dsp:nvSpPr>
      <dsp:spPr>
        <a:xfrm>
          <a:off x="1392165" y="1535431"/>
          <a:ext cx="1888984" cy="4388500"/>
        </a:xfrm>
        <a:prstGeom prst="roundRect">
          <a:avLst>
            <a:gd name="adj" fmla="val 10000"/>
          </a:avLst>
        </a:prstGeom>
        <a:solidFill>
          <a:schemeClr val="accent2">
            <a:lumMod val="40000"/>
            <a:lumOff val="60000"/>
          </a:schemeClr>
        </a:solidFill>
        <a:ln w="12700" cap="flat" cmpd="sng" algn="ctr">
          <a:solidFill>
            <a:schemeClr val="accent2"/>
          </a:solidFill>
          <a:prstDash val="solid"/>
          <a:miter lim="800000"/>
        </a:ln>
        <a:effectLst/>
        <a:scene3d>
          <a:camera prst="orthographicFront"/>
          <a:lightRig rig="flat" dir="t"/>
        </a:scene3d>
        <a:sp3d z="190500" extrusionH="12700"/>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Debido al </a:t>
          </a:r>
          <a:r>
            <a:rPr lang="es-ES_tradnl" sz="1700" b="1" kern="1200" dirty="0" smtClean="0"/>
            <a:t>aumento de la esperanza de vida </a:t>
          </a:r>
          <a:r>
            <a:rPr lang="es-ES_tradnl" sz="1700" kern="1200" dirty="0" smtClean="0"/>
            <a:t>y a la disminución de la tasa de fecundidad, la proporción de personas mayores de 60 años está aumentando más rápidamente que cualquier otro grupo de edad en casi todos los países.</a:t>
          </a:r>
          <a:endParaRPr lang="es-ES_tradnl" sz="1700" kern="1200" dirty="0"/>
        </a:p>
      </dsp:txBody>
      <dsp:txXfrm>
        <a:off x="1447491" y="1590757"/>
        <a:ext cx="1778332" cy="4277848"/>
      </dsp:txXfrm>
    </dsp:sp>
    <dsp:sp modelId="{60FB56BC-D54E-4232-93D9-31D7A32AA491}">
      <dsp:nvSpPr>
        <dsp:cNvPr id="0" name=""/>
        <dsp:cNvSpPr/>
      </dsp:nvSpPr>
      <dsp:spPr>
        <a:xfrm>
          <a:off x="3467475" y="1335905"/>
          <a:ext cx="1890251" cy="4438913"/>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34EDCF92-66CC-47C7-BC6D-C0EDF01C34B2}">
      <dsp:nvSpPr>
        <dsp:cNvPr id="0" name=""/>
        <dsp:cNvSpPr/>
      </dsp:nvSpPr>
      <dsp:spPr>
        <a:xfrm>
          <a:off x="3677503" y="1535431"/>
          <a:ext cx="1890251" cy="4438913"/>
        </a:xfrm>
        <a:prstGeom prst="roundRect">
          <a:avLst>
            <a:gd name="adj" fmla="val 10000"/>
          </a:avLst>
        </a:prstGeom>
        <a:solidFill>
          <a:schemeClr val="accent2">
            <a:lumMod val="40000"/>
            <a:lumOff val="60000"/>
          </a:schemeClr>
        </a:solidFill>
        <a:ln w="12700" cap="flat" cmpd="sng" algn="ctr">
          <a:solidFill>
            <a:schemeClr val="accent2"/>
          </a:solidFill>
          <a:prstDash val="solid"/>
          <a:miter lim="800000"/>
        </a:ln>
        <a:effectLst/>
        <a:scene3d>
          <a:camera prst="orthographicFront"/>
          <a:lightRig rig="flat" dir="t"/>
        </a:scene3d>
        <a:sp3d z="190500" extrusionH="12700"/>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También constituye un </a:t>
          </a:r>
          <a:r>
            <a:rPr lang="es-ES_tradnl" sz="1700" b="1" u="sng" kern="1200" dirty="0" smtClean="0"/>
            <a:t>reto </a:t>
          </a:r>
          <a:r>
            <a:rPr lang="es-ES_tradnl" sz="1700" kern="1200" dirty="0" smtClean="0"/>
            <a:t>para la sociedad, que debe adaptarse a ello para </a:t>
          </a:r>
          <a:r>
            <a:rPr lang="es-ES_tradnl" sz="1700" b="1" u="sng" kern="1200" dirty="0" smtClean="0"/>
            <a:t>mejorar</a:t>
          </a:r>
          <a:r>
            <a:rPr lang="es-ES_tradnl" sz="1700" kern="1200" dirty="0" smtClean="0"/>
            <a:t> al máximo la salud y la capacidad funcional de las personas mayores, así como su participación social y su seguridad.</a:t>
          </a:r>
          <a:endParaRPr lang="es-ES_tradnl" sz="1700" kern="1200" dirty="0"/>
        </a:p>
      </dsp:txBody>
      <dsp:txXfrm>
        <a:off x="3732867" y="1590795"/>
        <a:ext cx="1779523" cy="4328185"/>
      </dsp:txXfrm>
    </dsp:sp>
    <dsp:sp modelId="{AD004CD2-85AC-438E-9558-42BC453BEB4C}">
      <dsp:nvSpPr>
        <dsp:cNvPr id="0" name=""/>
        <dsp:cNvSpPr/>
      </dsp:nvSpPr>
      <dsp:spPr>
        <a:xfrm>
          <a:off x="5777782" y="1335905"/>
          <a:ext cx="1890251" cy="438662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0481610E-9FB1-4078-92DB-8E7E46489C50}">
      <dsp:nvSpPr>
        <dsp:cNvPr id="0" name=""/>
        <dsp:cNvSpPr/>
      </dsp:nvSpPr>
      <dsp:spPr>
        <a:xfrm>
          <a:off x="5987810" y="1535431"/>
          <a:ext cx="1890251" cy="4386627"/>
        </a:xfrm>
        <a:prstGeom prst="roundRect">
          <a:avLst>
            <a:gd name="adj" fmla="val 10000"/>
          </a:avLst>
        </a:prstGeom>
        <a:solidFill>
          <a:schemeClr val="accent2">
            <a:lumMod val="40000"/>
            <a:lumOff val="60000"/>
          </a:schemeClr>
        </a:solidFill>
        <a:ln w="12700" cap="flat" cmpd="sng" algn="ctr">
          <a:solidFill>
            <a:schemeClr val="accent2"/>
          </a:solidFill>
          <a:prstDash val="solid"/>
          <a:miter lim="800000"/>
        </a:ln>
        <a:effectLst/>
        <a:scene3d>
          <a:camera prst="orthographicFront"/>
          <a:lightRig rig="flat" dir="t"/>
        </a:scene3d>
        <a:sp3d z="190500" extrusionH="12700"/>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El envejecimiento de la población puede considerarse un éxito de las políticas de salud pública y el desarrollo socioeconómico.</a:t>
          </a:r>
          <a:endParaRPr lang="es-MX" sz="1700" kern="1200" dirty="0"/>
        </a:p>
      </dsp:txBody>
      <dsp:txXfrm>
        <a:off x="6043174" y="1590795"/>
        <a:ext cx="1779523" cy="42758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8EC242-7822-40F3-BABB-5BD084B6483E}">
      <dsp:nvSpPr>
        <dsp:cNvPr id="0" name=""/>
        <dsp:cNvSpPr/>
      </dsp:nvSpPr>
      <dsp:spPr>
        <a:xfrm>
          <a:off x="2961135" y="4574828"/>
          <a:ext cx="2847070" cy="737925"/>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MX" sz="2400" b="1" i="1" kern="1200" dirty="0" smtClean="0">
              <a:solidFill>
                <a:schemeClr val="tx1"/>
              </a:solidFill>
            </a:rPr>
            <a:t>Conceptos</a:t>
          </a:r>
          <a:endParaRPr lang="es-MX" sz="2400" b="1" i="1" kern="1200" dirty="0">
            <a:solidFill>
              <a:schemeClr val="tx1"/>
            </a:solidFill>
          </a:endParaRPr>
        </a:p>
      </dsp:txBody>
      <dsp:txXfrm>
        <a:off x="3378079" y="4682895"/>
        <a:ext cx="2013182" cy="521791"/>
      </dsp:txXfrm>
    </dsp:sp>
    <dsp:sp modelId="{23A13A3C-20A3-4F83-ACBD-BC00D09A330D}">
      <dsp:nvSpPr>
        <dsp:cNvPr id="0" name=""/>
        <dsp:cNvSpPr/>
      </dsp:nvSpPr>
      <dsp:spPr>
        <a:xfrm rot="10733866">
          <a:off x="565011" y="4763034"/>
          <a:ext cx="2268250" cy="464853"/>
        </a:xfrm>
        <a:prstGeom prst="lef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93C7A02E-19C8-4824-80B8-B2D26FA639B1}">
      <dsp:nvSpPr>
        <dsp:cNvPr id="0" name=""/>
        <dsp:cNvSpPr/>
      </dsp:nvSpPr>
      <dsp:spPr>
        <a:xfrm>
          <a:off x="-5651" y="4560580"/>
          <a:ext cx="1141744" cy="913395"/>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1500" b="1" kern="1200" dirty="0" smtClean="0">
              <a:solidFill>
                <a:schemeClr val="tx1"/>
              </a:solidFill>
            </a:rPr>
            <a:t>Esperanza de vida</a:t>
          </a:r>
          <a:endParaRPr lang="es-MX" sz="1500" b="1" kern="1200" dirty="0">
            <a:solidFill>
              <a:schemeClr val="tx1"/>
            </a:solidFill>
          </a:endParaRPr>
        </a:p>
      </dsp:txBody>
      <dsp:txXfrm>
        <a:off x="21101" y="4587332"/>
        <a:ext cx="1088240" cy="859891"/>
      </dsp:txXfrm>
    </dsp:sp>
    <dsp:sp modelId="{C83FFA66-C8D4-4995-B679-A2CFDB24CB3B}">
      <dsp:nvSpPr>
        <dsp:cNvPr id="0" name=""/>
        <dsp:cNvSpPr/>
      </dsp:nvSpPr>
      <dsp:spPr>
        <a:xfrm rot="12088446">
          <a:off x="759190" y="3833536"/>
          <a:ext cx="2788046" cy="464853"/>
        </a:xfrm>
        <a:prstGeom prst="lef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9D84D4A7-274A-4ECE-A775-03C56F9D491E}">
      <dsp:nvSpPr>
        <dsp:cNvPr id="0" name=""/>
        <dsp:cNvSpPr/>
      </dsp:nvSpPr>
      <dsp:spPr>
        <a:xfrm>
          <a:off x="285086" y="3098939"/>
          <a:ext cx="1141744" cy="913395"/>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1500" b="1" kern="1200" dirty="0" smtClean="0">
              <a:solidFill>
                <a:schemeClr val="tx1"/>
              </a:solidFill>
            </a:rPr>
            <a:t>Calidad de Vida</a:t>
          </a:r>
          <a:endParaRPr lang="es-MX" sz="1500" b="1" kern="1200" dirty="0">
            <a:solidFill>
              <a:schemeClr val="tx1"/>
            </a:solidFill>
          </a:endParaRPr>
        </a:p>
      </dsp:txBody>
      <dsp:txXfrm>
        <a:off x="311838" y="3125691"/>
        <a:ext cx="1088240" cy="859891"/>
      </dsp:txXfrm>
    </dsp:sp>
    <dsp:sp modelId="{6449E000-0C27-4856-941C-989BCB6AA81E}">
      <dsp:nvSpPr>
        <dsp:cNvPr id="0" name=""/>
        <dsp:cNvSpPr/>
      </dsp:nvSpPr>
      <dsp:spPr>
        <a:xfrm rot="13452588">
          <a:off x="1248133" y="3157020"/>
          <a:ext cx="3077432" cy="464853"/>
        </a:xfrm>
        <a:prstGeom prst="leftArrow">
          <a:avLst>
            <a:gd name="adj1" fmla="val 60000"/>
            <a:gd name="adj2" fmla="val 5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CC1DABDE-9CAC-4F29-BD50-0B9676FB17CE}">
      <dsp:nvSpPr>
        <dsp:cNvPr id="0" name=""/>
        <dsp:cNvSpPr/>
      </dsp:nvSpPr>
      <dsp:spPr>
        <a:xfrm>
          <a:off x="886152" y="1859821"/>
          <a:ext cx="1595519" cy="913395"/>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1500" b="1" kern="1200" dirty="0" smtClean="0">
              <a:solidFill>
                <a:schemeClr val="tx1"/>
              </a:solidFill>
            </a:rPr>
            <a:t>Independencia</a:t>
          </a:r>
          <a:endParaRPr lang="es-MX" sz="1500" b="1" kern="1200" dirty="0">
            <a:solidFill>
              <a:schemeClr val="tx1"/>
            </a:solidFill>
          </a:endParaRPr>
        </a:p>
      </dsp:txBody>
      <dsp:txXfrm>
        <a:off x="912904" y="1886573"/>
        <a:ext cx="1542015" cy="859891"/>
      </dsp:txXfrm>
    </dsp:sp>
    <dsp:sp modelId="{E4BC79BC-BDC3-420A-A23D-2B182681D0C3}">
      <dsp:nvSpPr>
        <dsp:cNvPr id="0" name=""/>
        <dsp:cNvSpPr/>
      </dsp:nvSpPr>
      <dsp:spPr>
        <a:xfrm rot="14824231">
          <a:off x="1955850" y="2715437"/>
          <a:ext cx="3168992" cy="464853"/>
        </a:xfrm>
        <a:prstGeom prst="lef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DB6F1B78-810D-45B7-BE69-D89EEA397819}">
      <dsp:nvSpPr>
        <dsp:cNvPr id="0" name=""/>
        <dsp:cNvSpPr/>
      </dsp:nvSpPr>
      <dsp:spPr>
        <a:xfrm>
          <a:off x="2352158" y="1031868"/>
          <a:ext cx="1141744" cy="913395"/>
        </a:xfrm>
        <a:prstGeom prst="roundRect">
          <a:avLst>
            <a:gd name="adj" fmla="val 1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1500" b="1" kern="1200" dirty="0" smtClean="0">
              <a:solidFill>
                <a:schemeClr val="tx1"/>
              </a:solidFill>
            </a:rPr>
            <a:t>Capacidad Atenuada</a:t>
          </a:r>
        </a:p>
        <a:p>
          <a:pPr lvl="0" algn="ctr" defTabSz="666750">
            <a:lnSpc>
              <a:spcPct val="90000"/>
            </a:lnSpc>
            <a:spcBef>
              <a:spcPct val="0"/>
            </a:spcBef>
            <a:spcAft>
              <a:spcPct val="35000"/>
            </a:spcAft>
          </a:pPr>
          <a:endParaRPr lang="es-MX" sz="1500" b="1" kern="1200" dirty="0">
            <a:solidFill>
              <a:schemeClr val="tx1"/>
            </a:solidFill>
          </a:endParaRPr>
        </a:p>
      </dsp:txBody>
      <dsp:txXfrm>
        <a:off x="2378910" y="1058620"/>
        <a:ext cx="1088240" cy="859891"/>
      </dsp:txXfrm>
    </dsp:sp>
    <dsp:sp modelId="{BC664BBE-CB5B-4F20-BB65-853FA28C9BDA}">
      <dsp:nvSpPr>
        <dsp:cNvPr id="0" name=""/>
        <dsp:cNvSpPr/>
      </dsp:nvSpPr>
      <dsp:spPr>
        <a:xfrm rot="16200000">
          <a:off x="2789037" y="2561034"/>
          <a:ext cx="3191265" cy="464853"/>
        </a:xfrm>
        <a:prstGeom prst="leftArrow">
          <a:avLst>
            <a:gd name="adj1" fmla="val 60000"/>
            <a:gd name="adj2" fmla="val 50000"/>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6FE8B546-BE98-4C3B-87EB-1367774F940D}">
      <dsp:nvSpPr>
        <dsp:cNvPr id="0" name=""/>
        <dsp:cNvSpPr/>
      </dsp:nvSpPr>
      <dsp:spPr>
        <a:xfrm>
          <a:off x="3813798" y="741130"/>
          <a:ext cx="1141744" cy="913395"/>
        </a:xfrm>
        <a:prstGeom prst="roundRect">
          <a:avLst>
            <a:gd name="adj" fmla="val 10000"/>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1500" b="1" kern="1200" dirty="0" smtClean="0">
              <a:solidFill>
                <a:schemeClr val="tx1"/>
              </a:solidFill>
            </a:rPr>
            <a:t>Actividad Física</a:t>
          </a:r>
          <a:endParaRPr lang="es-MX" sz="1500" b="1" kern="1200" dirty="0">
            <a:solidFill>
              <a:schemeClr val="tx1"/>
            </a:solidFill>
          </a:endParaRPr>
        </a:p>
      </dsp:txBody>
      <dsp:txXfrm>
        <a:off x="3840550" y="767882"/>
        <a:ext cx="1088240" cy="859891"/>
      </dsp:txXfrm>
    </dsp:sp>
    <dsp:sp modelId="{D85314A5-2869-4495-93FB-AB232E5ED129}">
      <dsp:nvSpPr>
        <dsp:cNvPr id="0" name=""/>
        <dsp:cNvSpPr/>
      </dsp:nvSpPr>
      <dsp:spPr>
        <a:xfrm rot="17575769">
          <a:off x="3644497" y="2715437"/>
          <a:ext cx="3168992" cy="464853"/>
        </a:xfrm>
        <a:prstGeom prst="lef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AADFADF3-B356-4F71-BFBB-BB23920E64A3}">
      <dsp:nvSpPr>
        <dsp:cNvPr id="0" name=""/>
        <dsp:cNvSpPr/>
      </dsp:nvSpPr>
      <dsp:spPr>
        <a:xfrm>
          <a:off x="5191366" y="1031868"/>
          <a:ext cx="1309889" cy="913395"/>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1500" b="1" kern="1200" dirty="0" smtClean="0">
              <a:solidFill>
                <a:schemeClr val="tx1"/>
              </a:solidFill>
            </a:rPr>
            <a:t>Morbilidad</a:t>
          </a:r>
          <a:endParaRPr lang="es-MX" sz="1500" b="1" kern="1200" dirty="0">
            <a:solidFill>
              <a:schemeClr val="tx1"/>
            </a:solidFill>
          </a:endParaRPr>
        </a:p>
      </dsp:txBody>
      <dsp:txXfrm>
        <a:off x="5218118" y="1058620"/>
        <a:ext cx="1256385" cy="859891"/>
      </dsp:txXfrm>
    </dsp:sp>
    <dsp:sp modelId="{6C1DED95-ECA1-40DB-882D-914F289785D4}">
      <dsp:nvSpPr>
        <dsp:cNvPr id="0" name=""/>
        <dsp:cNvSpPr/>
      </dsp:nvSpPr>
      <dsp:spPr>
        <a:xfrm rot="18947412">
          <a:off x="4443774" y="3157020"/>
          <a:ext cx="3077432" cy="464853"/>
        </a:xfrm>
        <a:prstGeom prst="lef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7811E712-78FB-49AD-BF9F-A961F684DFA1}">
      <dsp:nvSpPr>
        <dsp:cNvPr id="0" name=""/>
        <dsp:cNvSpPr/>
      </dsp:nvSpPr>
      <dsp:spPr>
        <a:xfrm>
          <a:off x="6411263" y="1859821"/>
          <a:ext cx="1348331" cy="913395"/>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1500" b="1" kern="1200" dirty="0" smtClean="0">
              <a:solidFill>
                <a:schemeClr val="tx1"/>
              </a:solidFill>
            </a:rPr>
            <a:t>Mortalidad</a:t>
          </a:r>
          <a:endParaRPr lang="es-MX" sz="1500" b="1" kern="1200" dirty="0">
            <a:solidFill>
              <a:schemeClr val="tx1"/>
            </a:solidFill>
          </a:endParaRPr>
        </a:p>
      </dsp:txBody>
      <dsp:txXfrm>
        <a:off x="6438015" y="1886573"/>
        <a:ext cx="1294827" cy="859891"/>
      </dsp:txXfrm>
    </dsp:sp>
    <dsp:sp modelId="{11277833-C86E-41B7-8CB5-6238AFD26D66}">
      <dsp:nvSpPr>
        <dsp:cNvPr id="0" name=""/>
        <dsp:cNvSpPr/>
      </dsp:nvSpPr>
      <dsp:spPr>
        <a:xfrm rot="20311554">
          <a:off x="5222103" y="3833536"/>
          <a:ext cx="2788046" cy="464853"/>
        </a:xfrm>
        <a:prstGeom prst="leftArrow">
          <a:avLst>
            <a:gd name="adj1" fmla="val 60000"/>
            <a:gd name="adj2" fmla="val 5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9732CAC0-94C9-4DAE-AADB-20C15F0EA52E}">
      <dsp:nvSpPr>
        <dsp:cNvPr id="0" name=""/>
        <dsp:cNvSpPr/>
      </dsp:nvSpPr>
      <dsp:spPr>
        <a:xfrm>
          <a:off x="7034238" y="3098939"/>
          <a:ext cx="1758286" cy="913395"/>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1500" b="1" kern="1200" dirty="0" smtClean="0">
              <a:solidFill>
                <a:schemeClr val="tx1"/>
              </a:solidFill>
            </a:rPr>
            <a:t>Envejecimiento Demográfico</a:t>
          </a:r>
          <a:endParaRPr lang="es-MX" sz="1500" b="1" kern="1200" dirty="0">
            <a:solidFill>
              <a:schemeClr val="tx1"/>
            </a:solidFill>
          </a:endParaRPr>
        </a:p>
      </dsp:txBody>
      <dsp:txXfrm>
        <a:off x="7060990" y="3125691"/>
        <a:ext cx="1704782" cy="859891"/>
      </dsp:txXfrm>
    </dsp:sp>
    <dsp:sp modelId="{01A7A1CC-BF50-4CE8-8C4E-B8AED883C37A}">
      <dsp:nvSpPr>
        <dsp:cNvPr id="0" name=""/>
        <dsp:cNvSpPr/>
      </dsp:nvSpPr>
      <dsp:spPr>
        <a:xfrm rot="66134">
          <a:off x="5936080" y="4763034"/>
          <a:ext cx="2268250" cy="464853"/>
        </a:xfrm>
        <a:prstGeom prst="lef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A4C7C28C-9C24-4032-A8FF-195B07371B72}">
      <dsp:nvSpPr>
        <dsp:cNvPr id="0" name=""/>
        <dsp:cNvSpPr/>
      </dsp:nvSpPr>
      <dsp:spPr>
        <a:xfrm>
          <a:off x="7633248" y="4560580"/>
          <a:ext cx="1141744" cy="913395"/>
        </a:xfrm>
        <a:prstGeom prst="roundRect">
          <a:avLst>
            <a:gd name="adj" fmla="val 1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1500" b="1" kern="1200" dirty="0" smtClean="0">
              <a:solidFill>
                <a:schemeClr val="tx1"/>
              </a:solidFill>
            </a:rPr>
            <a:t>Asilos</a:t>
          </a:r>
          <a:endParaRPr lang="es-MX" sz="1500" b="1" kern="1200" dirty="0">
            <a:solidFill>
              <a:schemeClr val="tx1"/>
            </a:solidFill>
          </a:endParaRPr>
        </a:p>
      </dsp:txBody>
      <dsp:txXfrm>
        <a:off x="7660000" y="4587332"/>
        <a:ext cx="1088240" cy="85989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EAA325-2127-4EFB-BF64-294CA02EAA97}" type="datetimeFigureOut">
              <a:rPr lang="es-MX" smtClean="0"/>
              <a:t>13/03/2018</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5ABF7A-54B7-4EF2-BB79-FE6E21A93114}" type="slidenum">
              <a:rPr lang="es-MX" smtClean="0"/>
              <a:t>‹Nº›</a:t>
            </a:fld>
            <a:endParaRPr lang="es-MX"/>
          </a:p>
        </p:txBody>
      </p:sp>
    </p:spTree>
    <p:extLst>
      <p:ext uri="{BB962C8B-B14F-4D97-AF65-F5344CB8AC3E}">
        <p14:creationId xmlns:p14="http://schemas.microsoft.com/office/powerpoint/2010/main" val="2112709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image.slidesharecdn.com/estadisticasdecasualidaddistribucionyfrecuenciadelamortalidadymorbilidadensalud-141031002651-conversion-gate01/95/estadisticas-de-casualidad-distribucion-y-frecuencia-de-la-mortalidad-y-morbilidad-en-salud-3-638.jpg?cb=1414715359"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MX" dirty="0" smtClean="0"/>
              <a:t>El envejecimiento es un proceso con una gran variabilidad individual y, por tanto, no debemos esperar encontrar en nuestros mayores las mismas características en todos. Además, el envejecimiento no es un proceso sincrónico o uniforme en un mismo organismo, es decir, no todos nuestros órganos o sistemas envejecen al mismo ritmo y, por consiguiente, en una misma persona, no aparecerán todas estas características de forma conjunta</a:t>
            </a:r>
            <a:endParaRPr lang="es-MX" dirty="0"/>
          </a:p>
        </p:txBody>
      </p:sp>
      <p:sp>
        <p:nvSpPr>
          <p:cNvPr id="4" name="Marcador de número de diapositiva 3"/>
          <p:cNvSpPr>
            <a:spLocks noGrp="1"/>
          </p:cNvSpPr>
          <p:nvPr>
            <p:ph type="sldNum" sz="quarter" idx="10"/>
          </p:nvPr>
        </p:nvSpPr>
        <p:spPr/>
        <p:txBody>
          <a:bodyPr/>
          <a:lstStyle/>
          <a:p>
            <a:fld id="{0E0DF156-6282-EB4F-A575-FEB059BA348D}" type="slidenum">
              <a:rPr lang="en-US" smtClean="0"/>
              <a:t>5</a:t>
            </a:fld>
            <a:endParaRPr lang="en-US"/>
          </a:p>
        </p:txBody>
      </p:sp>
    </p:spTree>
    <p:extLst>
      <p:ext uri="{BB962C8B-B14F-4D97-AF65-F5344CB8AC3E}">
        <p14:creationId xmlns:p14="http://schemas.microsoft.com/office/powerpoint/2010/main" val="4101393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fontAlgn="base"/>
            <a:r>
              <a:rPr lang="es-MX" sz="1200" b="1" i="0" kern="1200" dirty="0" smtClean="0">
                <a:solidFill>
                  <a:schemeClr val="tx1"/>
                </a:solidFill>
                <a:effectLst/>
                <a:latin typeface="+mn-lt"/>
                <a:ea typeface="+mn-ea"/>
                <a:cs typeface="+mn-cs"/>
              </a:rPr>
              <a:t>¿Por qué está envejeciendo la población?</a:t>
            </a:r>
          </a:p>
          <a:p>
            <a:pPr fontAlgn="base"/>
            <a:r>
              <a:rPr lang="es-MX" sz="1200" b="0" i="0" kern="1200" dirty="0" smtClean="0">
                <a:solidFill>
                  <a:schemeClr val="tx1"/>
                </a:solidFill>
                <a:effectLst/>
                <a:latin typeface="+mn-lt"/>
                <a:ea typeface="+mn-ea"/>
                <a:cs typeface="+mn-cs"/>
              </a:rPr>
              <a:t>El envejecimiento de la población es el resultado de una tendencia persistente de disminución de las tasas de fecundidad y aumento de la esperanza de vida. Este cambio demográfico se ha traducido en un número y porcentaje crecientes de personas de más de 60 años. Como consecuencia de ello, se aproxima rápidamente el momento en que, por primera vez en la historia, el número de personas mayores superará al de jóvenes.</a:t>
            </a:r>
          </a:p>
          <a:p>
            <a:endParaRPr lang="es-MX" dirty="0"/>
          </a:p>
        </p:txBody>
      </p:sp>
      <p:sp>
        <p:nvSpPr>
          <p:cNvPr id="4" name="Marcador de número de diapositiva 3"/>
          <p:cNvSpPr>
            <a:spLocks noGrp="1"/>
          </p:cNvSpPr>
          <p:nvPr>
            <p:ph type="sldNum" sz="quarter" idx="10"/>
          </p:nvPr>
        </p:nvSpPr>
        <p:spPr/>
        <p:txBody>
          <a:bodyPr/>
          <a:lstStyle/>
          <a:p>
            <a:fld id="{0E0DF156-6282-EB4F-A575-FEB059BA348D}" type="slidenum">
              <a:rPr lang="en-US" smtClean="0"/>
              <a:t>9</a:t>
            </a:fld>
            <a:endParaRPr lang="en-US"/>
          </a:p>
        </p:txBody>
      </p:sp>
    </p:spTree>
    <p:extLst>
      <p:ext uri="{BB962C8B-B14F-4D97-AF65-F5344CB8AC3E}">
        <p14:creationId xmlns:p14="http://schemas.microsoft.com/office/powerpoint/2010/main" val="2778944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0" i="0" dirty="0" smtClean="0">
                <a:solidFill>
                  <a:srgbClr val="000000"/>
                </a:solidFill>
                <a:effectLst/>
                <a:latin typeface="Verdana" panose="020B0604030504040204" pitchFamily="34" charset="0"/>
              </a:rPr>
              <a:t>Para calcular este dato se utiliza la </a:t>
            </a:r>
          </a:p>
          <a:p>
            <a:endParaRPr lang="es-MX" b="0" i="0" dirty="0" smtClean="0">
              <a:solidFill>
                <a:srgbClr val="000000"/>
              </a:solidFill>
              <a:effectLst/>
              <a:latin typeface="Verdana" panose="020B0604030504040204" pitchFamily="34" charset="0"/>
            </a:endParaRPr>
          </a:p>
          <a:p>
            <a:r>
              <a:rPr lang="es-MX" sz="1200" b="0" i="0" kern="1200" dirty="0" smtClean="0">
                <a:solidFill>
                  <a:schemeClr val="tx1"/>
                </a:solidFill>
                <a:effectLst/>
                <a:latin typeface="+mn-lt"/>
                <a:ea typeface="+mn-ea"/>
                <a:cs typeface="+mn-cs"/>
              </a:rPr>
              <a:t>La </a:t>
            </a:r>
            <a:r>
              <a:rPr lang="es-MX" sz="1200" b="1" i="0" kern="1200" dirty="0" smtClean="0">
                <a:solidFill>
                  <a:schemeClr val="tx1"/>
                </a:solidFill>
                <a:effectLst/>
                <a:latin typeface="+mn-lt"/>
                <a:ea typeface="+mn-ea"/>
                <a:cs typeface="+mn-cs"/>
              </a:rPr>
              <a:t>esperanza de vida</a:t>
            </a:r>
            <a:r>
              <a:rPr lang="es-MX" sz="1200" b="0" i="0" kern="1200" dirty="0" smtClean="0">
                <a:solidFill>
                  <a:schemeClr val="tx1"/>
                </a:solidFill>
                <a:effectLst/>
                <a:latin typeface="+mn-lt"/>
                <a:ea typeface="+mn-ea"/>
                <a:cs typeface="+mn-cs"/>
              </a:rPr>
              <a:t> al nacer es una estimación del promedio de años que viviría un grupo de personas nacidas el mismo año si los movimientos en la tasa de mortalidad de la región evaluada se mantuvieran constantes.</a:t>
            </a:r>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12</a:t>
            </a:fld>
            <a:endParaRPr lang="es-MX"/>
          </a:p>
        </p:txBody>
      </p:sp>
    </p:spTree>
    <p:extLst>
      <p:ext uri="{BB962C8B-B14F-4D97-AF65-F5344CB8AC3E}">
        <p14:creationId xmlns:p14="http://schemas.microsoft.com/office/powerpoint/2010/main" val="2908156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i="0" kern="1200" dirty="0" smtClean="0">
                <a:solidFill>
                  <a:schemeClr val="tx1"/>
                </a:solidFill>
                <a:effectLst/>
                <a:latin typeface="+mn-lt"/>
                <a:ea typeface="+mn-ea"/>
                <a:cs typeface="+mn-cs"/>
              </a:rPr>
              <a:t>En México, la esperanza de vida ha aumentado considerablemente; en 1930 las personas vivían en promedio 34 años; 40 años después en 1970 este indicador se ubicó en 61; en el 2000 fue de 74 y en 2014 es de casi 75 años.</a:t>
            </a:r>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13</a:t>
            </a:fld>
            <a:endParaRPr lang="es-MX"/>
          </a:p>
        </p:txBody>
      </p:sp>
    </p:spTree>
    <p:extLst>
      <p:ext uri="{BB962C8B-B14F-4D97-AF65-F5344CB8AC3E}">
        <p14:creationId xmlns:p14="http://schemas.microsoft.com/office/powerpoint/2010/main" val="2860428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ctr"/>
            <a:endParaRPr lang="es-MX" b="1" i="0" dirty="0" smtClean="0">
              <a:solidFill>
                <a:srgbClr val="000000"/>
              </a:solidFill>
              <a:effectLst/>
              <a:latin typeface="Verdana" panose="020B0604030504040204" pitchFamily="34" charset="0"/>
            </a:endParaRPr>
          </a:p>
          <a:p>
            <a:r>
              <a:rPr lang="es-MX" b="0" i="0" dirty="0" smtClean="0">
                <a:solidFill>
                  <a:srgbClr val="000000"/>
                </a:solidFill>
                <a:effectLst/>
                <a:latin typeface="Verdana" panose="020B0604030504040204" pitchFamily="34" charset="0"/>
              </a:rPr>
              <a:t>Las</a:t>
            </a:r>
            <a:r>
              <a:rPr lang="es-MX" b="1" i="0" dirty="0" smtClean="0">
                <a:solidFill>
                  <a:srgbClr val="000000"/>
                </a:solidFill>
                <a:effectLst/>
                <a:latin typeface="Verdana" panose="020B0604030504040204" pitchFamily="34" charset="0"/>
              </a:rPr>
              <a:t> mujeres viven en promedio más años que los hombres</a:t>
            </a:r>
            <a:r>
              <a:rPr lang="es-MX" b="0" i="0" dirty="0" smtClean="0">
                <a:solidFill>
                  <a:srgbClr val="000000"/>
                </a:solidFill>
                <a:effectLst/>
                <a:latin typeface="Verdana" panose="020B0604030504040204" pitchFamily="34" charset="0"/>
              </a:rPr>
              <a:t>, en 1930, la esperanza de vida para las personas de sexo femenino era de 35 años y para el masculino de 33.</a:t>
            </a:r>
            <a:r>
              <a:rPr lang="es-MX" b="0" i="0" baseline="0" dirty="0" smtClean="0">
                <a:solidFill>
                  <a:srgbClr val="000000"/>
                </a:solidFill>
                <a:effectLst/>
                <a:latin typeface="Verdana" panose="020B0604030504040204" pitchFamily="34" charset="0"/>
              </a:rPr>
              <a:t> </a:t>
            </a:r>
            <a:r>
              <a:rPr lang="es-MX" b="0" i="0" dirty="0" smtClean="0">
                <a:solidFill>
                  <a:srgbClr val="000000"/>
                </a:solidFill>
                <a:effectLst/>
                <a:latin typeface="Verdana" panose="020B0604030504040204" pitchFamily="34" charset="0"/>
              </a:rPr>
              <a:t>Al 2010 este indicador fue de 77 años para mujeres y 71 para los hombres, en 2014, permaneció casi igual para las mujeres, pero se ubicó en 72 años para los hombres.</a:t>
            </a:r>
          </a:p>
          <a:p>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14</a:t>
            </a:fld>
            <a:endParaRPr lang="es-MX"/>
          </a:p>
        </p:txBody>
      </p:sp>
    </p:spTree>
    <p:extLst>
      <p:ext uri="{BB962C8B-B14F-4D97-AF65-F5344CB8AC3E}">
        <p14:creationId xmlns:p14="http://schemas.microsoft.com/office/powerpoint/2010/main" val="714805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kern="1200" dirty="0" smtClean="0">
                <a:solidFill>
                  <a:schemeClr val="tx1"/>
                </a:solidFill>
                <a:effectLst/>
                <a:latin typeface="+mn-lt"/>
                <a:ea typeface="+mn-ea"/>
                <a:cs typeface="+mn-cs"/>
              </a:rPr>
              <a:t>Por entidad federativa, Nuevo León y la Ciudad de México presentan la mayor esperanza de vida con 76 años; en caso contrario se encuentra Chihuahua con 72, así como Chiapas y Guerrero con 73 años.</a:t>
            </a:r>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15</a:t>
            </a:fld>
            <a:endParaRPr lang="es-MX"/>
          </a:p>
        </p:txBody>
      </p:sp>
    </p:spTree>
    <p:extLst>
      <p:ext uri="{BB962C8B-B14F-4D97-AF65-F5344CB8AC3E}">
        <p14:creationId xmlns:p14="http://schemas.microsoft.com/office/powerpoint/2010/main" val="1740131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16</a:t>
            </a:fld>
            <a:endParaRPr lang="es-MX"/>
          </a:p>
        </p:txBody>
      </p:sp>
    </p:spTree>
    <p:extLst>
      <p:ext uri="{BB962C8B-B14F-4D97-AF65-F5344CB8AC3E}">
        <p14:creationId xmlns:p14="http://schemas.microsoft.com/office/powerpoint/2010/main" val="3860625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17</a:t>
            </a:fld>
            <a:endParaRPr lang="es-MX"/>
          </a:p>
        </p:txBody>
      </p:sp>
    </p:spTree>
    <p:extLst>
      <p:ext uri="{BB962C8B-B14F-4D97-AF65-F5344CB8AC3E}">
        <p14:creationId xmlns:p14="http://schemas.microsoft.com/office/powerpoint/2010/main" val="2047239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MX" dirty="0" smtClean="0"/>
              <a:t>construido por la experiencia de cada persona al considerar el contexto de la cultura y el sistema de valores en los que esté inmersa. </a:t>
            </a:r>
          </a:p>
          <a:p>
            <a:pPr>
              <a:buFont typeface="Wingdings 2" panose="05020102010507070707" pitchFamily="18" charset="2"/>
              <a:buNone/>
            </a:pPr>
            <a:r>
              <a:rPr lang="es-ES" b="1" dirty="0" smtClean="0"/>
              <a:t>“Percepción personal de un individuo de su situación en la vida, dentro del contexto cultural y de valores en que vive, en relación con sus objetivos, expectativas, valores e intereses”</a:t>
            </a:r>
          </a:p>
          <a:p>
            <a:pPr>
              <a:buFont typeface="Wingdings 2" panose="05020102010507070707" pitchFamily="18" charset="2"/>
              <a:buNone/>
            </a:pPr>
            <a:r>
              <a:rPr lang="es-ES" b="1" dirty="0" smtClean="0"/>
              <a:t> </a:t>
            </a:r>
            <a:r>
              <a:rPr lang="es-ES" sz="900" b="1" dirty="0" smtClean="0"/>
              <a:t>(Casado et al, 2001).</a:t>
            </a:r>
            <a:endParaRPr lang="es-E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s-MX" dirty="0" smtClean="0"/>
              <a:t>Calidad de vida contiene dos dimensiones principales:  a) Una evaluación del nivel de vida basada en indicadores “objetivos”;  b) La percepción individual de esta situación, a menudo equiparada con el término de bienestar (</a:t>
            </a:r>
            <a:r>
              <a:rPr lang="es-MX" dirty="0" err="1" smtClean="0"/>
              <a:t>well-being</a:t>
            </a:r>
            <a:r>
              <a:rPr lang="es-MX" dirty="0" smtClean="0"/>
              <a:t>)  La calidad </a:t>
            </a:r>
            <a:r>
              <a:rPr lang="es-MX" dirty="0" err="1" smtClean="0"/>
              <a:t>calidad</a:t>
            </a:r>
            <a:r>
              <a:rPr lang="es-MX" dirty="0" smtClean="0"/>
              <a:t> de vida es un concepto multidimensional e incluye aspectos del bienestar (</a:t>
            </a:r>
            <a:r>
              <a:rPr lang="es-MX" dirty="0" err="1" smtClean="0"/>
              <a:t>well-being</a:t>
            </a:r>
            <a:r>
              <a:rPr lang="es-MX" dirty="0" smtClean="0"/>
              <a:t>)y de las políticas </a:t>
            </a:r>
            <a:r>
              <a:rPr lang="es-MX" dirty="0" err="1" smtClean="0"/>
              <a:t>sociales:materiales</a:t>
            </a:r>
            <a:r>
              <a:rPr lang="es-MX" dirty="0" smtClean="0"/>
              <a:t> y no materiales, objetivos y subjetivos, individuales y colectivos</a:t>
            </a:r>
          </a:p>
          <a:p>
            <a:pPr eaLnBrk="1" hangingPunct="1">
              <a:spcBef>
                <a:spcPct val="0"/>
              </a:spcBef>
            </a:pPr>
            <a:endParaRPr lang="es-MX" dirty="0" smtClean="0"/>
          </a:p>
        </p:txBody>
      </p:sp>
      <p:sp>
        <p:nvSpPr>
          <p:cNvPr id="34820" name="3 Marcador de número de diapositiva"/>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EA8AD4-C0B6-4410-AAE1-7AD7F5ECAC97}" type="slidenum">
              <a:rPr lang="es-MX">
                <a:latin typeface="Calibri" panose="020F0502020204030204" pitchFamily="34" charset="0"/>
              </a:rPr>
              <a:pPr eaLnBrk="1" hangingPunct="1"/>
              <a:t>19</a:t>
            </a:fld>
            <a:endParaRPr lang="es-MX">
              <a:latin typeface="Calibri" panose="020F0502020204030204" pitchFamily="34" charset="0"/>
            </a:endParaRPr>
          </a:p>
        </p:txBody>
      </p:sp>
    </p:spTree>
    <p:extLst>
      <p:ext uri="{BB962C8B-B14F-4D97-AF65-F5344CB8AC3E}">
        <p14:creationId xmlns:p14="http://schemas.microsoft.com/office/powerpoint/2010/main" val="2870419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smtClean="0"/>
          </a:p>
          <a:p>
            <a:r>
              <a:rPr lang="es-MX" dirty="0" smtClean="0"/>
              <a:t>En el pasado ha estado fuertemente ligado a los ingresos y más comúnmente a la presencia de medios adecuados  Sólo recientemente se ha atribuido mayor importancia al bienestar (“</a:t>
            </a:r>
            <a:r>
              <a:rPr lang="es-MX" dirty="0" err="1" smtClean="0"/>
              <a:t>well</a:t>
            </a:r>
            <a:r>
              <a:rPr lang="es-MX" dirty="0" smtClean="0"/>
              <a:t> </a:t>
            </a:r>
            <a:r>
              <a:rPr lang="es-MX" dirty="0" err="1" smtClean="0"/>
              <a:t>being</a:t>
            </a:r>
            <a:r>
              <a:rPr lang="es-MX" dirty="0" smtClean="0"/>
              <a:t>”) como la cualidad de obtener satisfacción a través del disfrute de los recursos disponibles, y no sólo de su mera posesión.</a:t>
            </a:r>
          </a:p>
          <a:p>
            <a:r>
              <a:rPr lang="es-MX" dirty="0" smtClean="0"/>
              <a:t>Factores materiales  Los factores materiales son los recursos que uno tiene  Ingresos disponibles  </a:t>
            </a:r>
            <a:r>
              <a:rPr lang="es-MX" dirty="0" err="1" smtClean="0"/>
              <a:t>Posici</a:t>
            </a:r>
            <a:r>
              <a:rPr lang="es-MX" dirty="0" smtClean="0"/>
              <a:t> </a:t>
            </a:r>
            <a:r>
              <a:rPr lang="es-MX" dirty="0" err="1" smtClean="0"/>
              <a:t>ón</a:t>
            </a:r>
            <a:r>
              <a:rPr lang="es-MX" dirty="0" smtClean="0"/>
              <a:t> en el mercado de trabajo  Salud,  Nivel de </a:t>
            </a:r>
            <a:r>
              <a:rPr lang="es-MX" dirty="0" err="1" smtClean="0"/>
              <a:t>educaci</a:t>
            </a:r>
            <a:r>
              <a:rPr lang="es-MX" dirty="0" smtClean="0"/>
              <a:t> </a:t>
            </a:r>
            <a:r>
              <a:rPr lang="es-MX" dirty="0" err="1" smtClean="0"/>
              <a:t>ón</a:t>
            </a:r>
            <a:r>
              <a:rPr lang="es-MX" dirty="0" smtClean="0"/>
              <a:t>, etc.  Muchos autores asumen una </a:t>
            </a:r>
            <a:r>
              <a:rPr lang="es-MX" dirty="0" err="1" smtClean="0"/>
              <a:t>relaci</a:t>
            </a:r>
            <a:r>
              <a:rPr lang="es-MX" dirty="0" smtClean="0"/>
              <a:t> </a:t>
            </a:r>
            <a:r>
              <a:rPr lang="es-MX" dirty="0" err="1" smtClean="0"/>
              <a:t>ón</a:t>
            </a:r>
            <a:r>
              <a:rPr lang="es-MX" dirty="0" smtClean="0"/>
              <a:t> </a:t>
            </a:r>
            <a:r>
              <a:rPr lang="es-MX" dirty="0" err="1" smtClean="0"/>
              <a:t>causaefecto</a:t>
            </a:r>
            <a:r>
              <a:rPr lang="es-MX" dirty="0" smtClean="0"/>
              <a:t> entre los recursos y las condiciones de vida: mientras mas y mejores recursos uno tenga mayor es la probabilidad de una buena calidad de vida</a:t>
            </a:r>
          </a:p>
          <a:p>
            <a:endParaRPr lang="es-MX" dirty="0" smtClean="0"/>
          </a:p>
          <a:p>
            <a:r>
              <a:rPr lang="es-MX" dirty="0" smtClean="0"/>
              <a:t>Factores ambientales  Los factores ambientales son las </a:t>
            </a:r>
            <a:r>
              <a:rPr lang="es-MX" dirty="0" err="1" smtClean="0"/>
              <a:t>caracter</a:t>
            </a:r>
            <a:r>
              <a:rPr lang="es-MX" dirty="0" smtClean="0"/>
              <a:t> </a:t>
            </a:r>
            <a:r>
              <a:rPr lang="es-MX" dirty="0" err="1" smtClean="0"/>
              <a:t>ísticas</a:t>
            </a:r>
            <a:r>
              <a:rPr lang="es-MX" dirty="0" smtClean="0"/>
              <a:t> del vecindario/comunidad que pueden influir en la calidad de vida, tales como:  Presencia y acceso a servicios, grado de seguridad y criminalidad, transporte y </a:t>
            </a:r>
            <a:r>
              <a:rPr lang="es-MX" dirty="0" err="1" smtClean="0"/>
              <a:t>movilizaci</a:t>
            </a:r>
            <a:r>
              <a:rPr lang="es-MX" dirty="0" smtClean="0"/>
              <a:t> </a:t>
            </a:r>
            <a:r>
              <a:rPr lang="es-MX" dirty="0" err="1" smtClean="0"/>
              <a:t>ón</a:t>
            </a:r>
            <a:r>
              <a:rPr lang="es-MX" dirty="0" smtClean="0"/>
              <a:t>, habilidad para servirse de las nuevas tecnologías que hacen la vida m </a:t>
            </a:r>
            <a:r>
              <a:rPr lang="es-MX" dirty="0" err="1" smtClean="0"/>
              <a:t>ás</a:t>
            </a:r>
            <a:r>
              <a:rPr lang="es-MX" dirty="0" smtClean="0"/>
              <a:t> simple  </a:t>
            </a:r>
            <a:r>
              <a:rPr lang="es-MX" dirty="0" err="1" smtClean="0"/>
              <a:t>Tambi</a:t>
            </a:r>
            <a:r>
              <a:rPr lang="es-MX" dirty="0" smtClean="0"/>
              <a:t> </a:t>
            </a:r>
            <a:r>
              <a:rPr lang="es-MX" dirty="0" err="1" smtClean="0"/>
              <a:t>én</a:t>
            </a:r>
            <a:r>
              <a:rPr lang="es-MX" dirty="0" smtClean="0"/>
              <a:t>, las características del hogar son relevantes en determinar la calidad </a:t>
            </a:r>
            <a:r>
              <a:rPr lang="es-MX" dirty="0" err="1" smtClean="0"/>
              <a:t>calidad</a:t>
            </a:r>
            <a:r>
              <a:rPr lang="es-MX" dirty="0" smtClean="0"/>
              <a:t> de las condiciones </a:t>
            </a:r>
            <a:r>
              <a:rPr lang="es-MX" dirty="0" err="1" smtClean="0"/>
              <a:t>condiciones</a:t>
            </a:r>
            <a:r>
              <a:rPr lang="es-MX" dirty="0" smtClean="0"/>
              <a:t> de vida.</a:t>
            </a:r>
          </a:p>
          <a:p>
            <a:endParaRPr lang="es-MX" dirty="0" smtClean="0"/>
          </a:p>
          <a:p>
            <a:r>
              <a:rPr lang="es-MX" dirty="0" smtClean="0"/>
              <a:t>Factores de relacionamiento  Incluyen las relaciones con la familia, los amigos y las redes sociales.  La </a:t>
            </a:r>
            <a:r>
              <a:rPr lang="es-MX" dirty="0" err="1" smtClean="0"/>
              <a:t>integraci</a:t>
            </a:r>
            <a:r>
              <a:rPr lang="es-MX" dirty="0" smtClean="0"/>
              <a:t> </a:t>
            </a:r>
            <a:r>
              <a:rPr lang="es-MX" dirty="0" err="1" smtClean="0"/>
              <a:t>ón</a:t>
            </a:r>
            <a:r>
              <a:rPr lang="es-MX" dirty="0" smtClean="0"/>
              <a:t> a organizaciones sociales y religiosas, el tiempo libre y el rol social </a:t>
            </a:r>
            <a:r>
              <a:rPr lang="es-MX" dirty="0" err="1" smtClean="0"/>
              <a:t>despu</a:t>
            </a:r>
            <a:r>
              <a:rPr lang="es-MX" dirty="0" smtClean="0"/>
              <a:t> </a:t>
            </a:r>
            <a:r>
              <a:rPr lang="es-MX" dirty="0" err="1" smtClean="0"/>
              <a:t>és</a:t>
            </a:r>
            <a:r>
              <a:rPr lang="es-MX" dirty="0" smtClean="0"/>
              <a:t> del retiro de la actividad </a:t>
            </a:r>
            <a:r>
              <a:rPr lang="es-MX" dirty="0" err="1" smtClean="0"/>
              <a:t>econ</a:t>
            </a:r>
            <a:r>
              <a:rPr lang="es-MX" dirty="0" smtClean="0"/>
              <a:t> </a:t>
            </a:r>
            <a:r>
              <a:rPr lang="es-MX" dirty="0" err="1" smtClean="0"/>
              <a:t>ómica</a:t>
            </a:r>
            <a:r>
              <a:rPr lang="es-MX" dirty="0" smtClean="0"/>
              <a:t> son factores que pueden afectar la calidad de vida en las edades avanzadas.  Cuando la familia juega un rol central en la vida de las personas adultas mayores, los amigos, vecinos y otras redes de apoyo pueden tienen un rol modesto.</a:t>
            </a:r>
          </a:p>
          <a:p>
            <a:endParaRPr lang="es-MX" dirty="0" smtClean="0"/>
          </a:p>
          <a:p>
            <a:r>
              <a:rPr lang="es-MX" dirty="0" smtClean="0"/>
              <a:t>Políticas gubernamentales  La calidad de vida no debe ser considerada solamente tomando en </a:t>
            </a:r>
            <a:r>
              <a:rPr lang="es-MX" dirty="0" err="1" smtClean="0"/>
              <a:t>consideraci</a:t>
            </a:r>
            <a:r>
              <a:rPr lang="es-MX" dirty="0" smtClean="0"/>
              <a:t> </a:t>
            </a:r>
            <a:r>
              <a:rPr lang="es-MX" dirty="0" err="1" smtClean="0"/>
              <a:t>ón</a:t>
            </a:r>
            <a:r>
              <a:rPr lang="es-MX" dirty="0" smtClean="0"/>
              <a:t> la perspectiva de los individuos, sino </a:t>
            </a:r>
            <a:r>
              <a:rPr lang="es-MX" dirty="0" err="1" smtClean="0"/>
              <a:t>tambi</a:t>
            </a:r>
            <a:r>
              <a:rPr lang="es-MX" dirty="0" smtClean="0"/>
              <a:t> </a:t>
            </a:r>
            <a:r>
              <a:rPr lang="es-MX" dirty="0" err="1" smtClean="0"/>
              <a:t>én</a:t>
            </a:r>
            <a:r>
              <a:rPr lang="es-MX" dirty="0" smtClean="0"/>
              <a:t> que hay que considerar la perspectiva social  La calidad de vida y del bienestar de las personas adultas mayores dependen parcial o totalmente de las </a:t>
            </a:r>
            <a:r>
              <a:rPr lang="es-MX" dirty="0" err="1" smtClean="0"/>
              <a:t>pol</a:t>
            </a:r>
            <a:r>
              <a:rPr lang="es-MX" dirty="0" smtClean="0"/>
              <a:t> </a:t>
            </a:r>
            <a:r>
              <a:rPr lang="es-MX" dirty="0" err="1" smtClean="0"/>
              <a:t>íticas</a:t>
            </a:r>
            <a:r>
              <a:rPr lang="es-MX" dirty="0" smtClean="0"/>
              <a:t> existentes.</a:t>
            </a:r>
          </a:p>
          <a:p>
            <a:endParaRPr lang="es-MX" dirty="0" smtClean="0"/>
          </a:p>
          <a:p>
            <a:endParaRPr lang="es-MX" dirty="0" smtClean="0"/>
          </a:p>
          <a:p>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20</a:t>
            </a:fld>
            <a:endParaRPr lang="es-MX"/>
          </a:p>
        </p:txBody>
      </p:sp>
    </p:spTree>
    <p:extLst>
      <p:ext uri="{BB962C8B-B14F-4D97-AF65-F5344CB8AC3E}">
        <p14:creationId xmlns:p14="http://schemas.microsoft.com/office/powerpoint/2010/main" val="1445677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21</a:t>
            </a:fld>
            <a:endParaRPr lang="es-MX"/>
          </a:p>
        </p:txBody>
      </p:sp>
    </p:spTree>
    <p:extLst>
      <p:ext uri="{BB962C8B-B14F-4D97-AF65-F5344CB8AC3E}">
        <p14:creationId xmlns:p14="http://schemas.microsoft.com/office/powerpoint/2010/main" val="1409564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baseline="0" dirty="0" smtClean="0">
                <a:solidFill>
                  <a:schemeClr val="tx1"/>
                </a:solidFill>
                <a:latin typeface="+mn-lt"/>
                <a:ea typeface="+mn-ea"/>
                <a:cs typeface="+mn-cs"/>
              </a:rPr>
              <a:t>Término gerontológico. A diferencia de los índices tradicionales de la Medicina para medir el estado de salud de una población (esperanza de vida, tasas de mortalidad y morbilidad), el estado de funcionalidad expresa la capacidad de un anciano para satisfacer sus necesidades de manera autónoma., independiente </a:t>
            </a:r>
            <a:r>
              <a:rPr lang="es-MX" sz="1200" i="1" kern="1200" baseline="0" dirty="0" smtClean="0">
                <a:solidFill>
                  <a:schemeClr val="tx1"/>
                </a:solidFill>
                <a:latin typeface="+mn-lt"/>
                <a:ea typeface="+mn-ea"/>
                <a:cs typeface="+mn-cs"/>
              </a:rPr>
              <a:t>y satisfactoria para sí mismo. A pesar de que pueda padecer varias enfermedades, la Geriatría considera que un anciano funcional es un  </a:t>
            </a:r>
            <a:r>
              <a:rPr lang="es-MX" sz="1200" kern="1200" baseline="0" dirty="0" smtClean="0">
                <a:solidFill>
                  <a:schemeClr val="tx1"/>
                </a:solidFill>
                <a:latin typeface="+mn-lt"/>
                <a:ea typeface="+mn-ea"/>
                <a:cs typeface="+mn-cs"/>
              </a:rPr>
              <a:t>anciano sano. (La OPS enfatiza que la salud en los ancianos debe medirse en términos de conservación de la funcionalidad, no en razón de los déficits). </a:t>
            </a:r>
            <a:endParaRPr lang="es-MX"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smtClean="0">
                <a:solidFill>
                  <a:schemeClr val="accent4"/>
                </a:solidFill>
              </a:rPr>
              <a:t>Según su grado de funcionalidad, los adultos mayores se pueden clasificar en:</a:t>
            </a:r>
          </a:p>
          <a:p>
            <a:pPr marL="0" marR="0" lvl="0" indent="0" algn="l" defTabSz="914400" rtl="0" eaLnBrk="1" fontAlgn="auto" latinLnBrk="0" hangingPunct="1">
              <a:lnSpc>
                <a:spcPct val="100000"/>
              </a:lnSpc>
              <a:spcBef>
                <a:spcPts val="0"/>
              </a:spcBef>
              <a:spcAft>
                <a:spcPts val="0"/>
              </a:spcAft>
              <a:buClrTx/>
              <a:buSzTx/>
              <a:buFontTx/>
              <a:buNone/>
              <a:tabLst/>
              <a:defRPr/>
            </a:pPr>
            <a:r>
              <a:rPr lang="es-MX" dirty="0" smtClean="0"/>
              <a:t>Adulto mayor </a:t>
            </a:r>
            <a:r>
              <a:rPr lang="es-MX" dirty="0" err="1" smtClean="0"/>
              <a:t>autovalente</a:t>
            </a:r>
            <a:r>
              <a:rPr lang="es-MX" dirty="0" smtClean="0"/>
              <a:t> o sano :</a:t>
            </a:r>
            <a:r>
              <a:rPr lang="es-MX" sz="1200" dirty="0" smtClean="0">
                <a:latin typeface="Aharoni" pitchFamily="2" charset="-79"/>
                <a:cs typeface="Aharoni" pitchFamily="2" charset="-79"/>
              </a:rPr>
              <a:t>Características físicas, funcionales, mentales y sociales están de acuerdo con su </a:t>
            </a:r>
            <a:r>
              <a:rPr lang="es-MX" sz="1200" dirty="0" smtClean="0">
                <a:solidFill>
                  <a:schemeClr val="accent3"/>
                </a:solidFill>
                <a:latin typeface="Aharoni" pitchFamily="2" charset="-79"/>
                <a:cs typeface="Aharoni" pitchFamily="2" charset="-79"/>
              </a:rPr>
              <a:t>edad cronológica, </a:t>
            </a:r>
            <a:r>
              <a:rPr lang="es-MX" sz="1200" dirty="0" smtClean="0">
                <a:latin typeface="Aharoni" pitchFamily="2" charset="-79"/>
                <a:cs typeface="Aharoni" pitchFamily="2" charset="-79"/>
              </a:rPr>
              <a:t>es capaz de realizar las actividades  funcionales esenciales y las actividades necesarias para adaptarse a su medio ambiente</a:t>
            </a:r>
            <a:r>
              <a:rPr lang="es-MX" sz="1050" dirty="0" smtClean="0"/>
              <a:t>. comer, vestirse, desplazarse, bañarse ,leer, usar el teléfono, manejar su medicación, el dinero, viajar y hacer sus trámites.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smtClean="0">
                <a:latin typeface="Aharoni" pitchFamily="2" charset="-79"/>
                <a:cs typeface="Aharoni" pitchFamily="2" charset="-79"/>
              </a:rPr>
              <a:t>ADULTO MAYOR DEPENDIENTE: Es aquella persona mayor de 60 años que se ve </a:t>
            </a:r>
            <a:r>
              <a:rPr lang="es-MX" sz="1200" dirty="0" smtClean="0">
                <a:solidFill>
                  <a:schemeClr val="accent3"/>
                </a:solidFill>
                <a:latin typeface="Aharoni" pitchFamily="2" charset="-79"/>
                <a:cs typeface="Aharoni" pitchFamily="2" charset="-79"/>
              </a:rPr>
              <a:t>imposibilitado </a:t>
            </a:r>
            <a:r>
              <a:rPr lang="es-MX" sz="1200" dirty="0" smtClean="0">
                <a:latin typeface="Aharoni" pitchFamily="2" charset="-79"/>
                <a:cs typeface="Aharoni" pitchFamily="2" charset="-79"/>
              </a:rPr>
              <a:t>de efectuar las actividades de la vida diaria y requiere de </a:t>
            </a:r>
            <a:r>
              <a:rPr lang="es-MX" sz="1200" dirty="0" smtClean="0">
                <a:solidFill>
                  <a:schemeClr val="accent3"/>
                </a:solidFill>
                <a:latin typeface="Aharoni" pitchFamily="2" charset="-79"/>
                <a:cs typeface="Aharoni" pitchFamily="2" charset="-79"/>
              </a:rPr>
              <a:t>apoyo</a:t>
            </a:r>
            <a:r>
              <a:rPr lang="es-MX" sz="1200" dirty="0" smtClean="0">
                <a:latin typeface="Aharoni" pitchFamily="2" charset="-79"/>
                <a:cs typeface="Aharoni" pitchFamily="2" charset="-79"/>
              </a:rPr>
              <a:t> constante para desarrollarlas</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smtClean="0">
                <a:latin typeface="Aharoni" pitchFamily="2" charset="-79"/>
                <a:cs typeface="Aharoni" pitchFamily="2" charset="-79"/>
              </a:rPr>
              <a:t>ADULTO MAYOR </a:t>
            </a:r>
            <a:r>
              <a:rPr lang="es-MX" sz="1200" dirty="0" err="1" smtClean="0">
                <a:latin typeface="Aharoni" pitchFamily="2" charset="-79"/>
                <a:cs typeface="Aharoni" pitchFamily="2" charset="-79"/>
              </a:rPr>
              <a:t>FRAGIL:Es</a:t>
            </a:r>
            <a:r>
              <a:rPr lang="es-MX" sz="1200" dirty="0" smtClean="0">
                <a:latin typeface="Aharoni" pitchFamily="2" charset="-79"/>
                <a:cs typeface="Aharoni" pitchFamily="2" charset="-79"/>
              </a:rPr>
              <a:t> aquella persona que ve </a:t>
            </a:r>
            <a:r>
              <a:rPr lang="es-MX" sz="1200" dirty="0" smtClean="0">
                <a:solidFill>
                  <a:schemeClr val="accent3"/>
                </a:solidFill>
                <a:latin typeface="Aharoni" pitchFamily="2" charset="-79"/>
                <a:cs typeface="Aharoni" pitchFamily="2" charset="-79"/>
              </a:rPr>
              <a:t>afectada</a:t>
            </a:r>
            <a:r>
              <a:rPr lang="es-MX" sz="1200" dirty="0" smtClean="0">
                <a:latin typeface="Aharoni" pitchFamily="2" charset="-79"/>
                <a:cs typeface="Aharoni" pitchFamily="2" charset="-79"/>
              </a:rPr>
              <a:t> su </a:t>
            </a:r>
            <a:r>
              <a:rPr lang="es-MX" sz="1400" dirty="0" smtClean="0">
                <a:solidFill>
                  <a:schemeClr val="accent3"/>
                </a:solidFill>
                <a:latin typeface="Aharoni" pitchFamily="2" charset="-79"/>
                <a:cs typeface="Aharoni" pitchFamily="2" charset="-79"/>
              </a:rPr>
              <a:t>autonomía</a:t>
            </a:r>
            <a:r>
              <a:rPr lang="es-MX" sz="1200" dirty="0" smtClean="0">
                <a:solidFill>
                  <a:schemeClr val="accent3"/>
                </a:solidFill>
                <a:latin typeface="Aharoni" pitchFamily="2" charset="-79"/>
                <a:cs typeface="Aharoni" pitchFamily="2" charset="-79"/>
              </a:rPr>
              <a:t>  </a:t>
            </a:r>
            <a:r>
              <a:rPr lang="es-MX" sz="1200" dirty="0" smtClean="0">
                <a:latin typeface="Aharoni" pitchFamily="2" charset="-79"/>
                <a:cs typeface="Aharoni" pitchFamily="2" charset="-79"/>
              </a:rPr>
              <a:t>por factores físicos, ambientales, psicológicos, sociales y /o económicos</a:t>
            </a:r>
            <a:r>
              <a:rPr lang="es-MX" sz="1050" dirty="0" smtClean="0">
                <a:latin typeface="Aharoni" pitchFamily="2" charset="-79"/>
                <a:cs typeface="Aharoni" pitchFamily="2" charset="-79"/>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200" dirty="0" smtClean="0">
              <a:latin typeface="Aharoni" pitchFamily="2" charset="-79"/>
              <a:cs typeface="Aharoni" pitchFamily="2" charset="-79"/>
            </a:endParaRPr>
          </a:p>
          <a:p>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22</a:t>
            </a:fld>
            <a:endParaRPr lang="es-MX"/>
          </a:p>
        </p:txBody>
      </p:sp>
    </p:spTree>
    <p:extLst>
      <p:ext uri="{BB962C8B-B14F-4D97-AF65-F5344CB8AC3E}">
        <p14:creationId xmlns:p14="http://schemas.microsoft.com/office/powerpoint/2010/main" val="1512183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b="0" i="0" dirty="0" smtClean="0">
                <a:solidFill>
                  <a:srgbClr val="333333"/>
                </a:solidFill>
                <a:effectLst/>
                <a:latin typeface="Helvetica" panose="020B0604020202020204" pitchFamily="34" charset="0"/>
              </a:rPr>
              <a:t>La "actividad física" no debe confundirse con el "ejercicio". Este es una variedad de actividad física planificada, estructurada, repetitiva y realizada con un objetivo relacionado con la mejora o el mantenimiento de uno o más componentes de la aptitud física.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b="0" i="0" dirty="0" smtClean="0">
                <a:solidFill>
                  <a:srgbClr val="333333"/>
                </a:solidFill>
                <a:effectLst/>
                <a:latin typeface="Helvetica" panose="020B0604020202020204" pitchFamily="34" charset="0"/>
              </a:rPr>
              <a:t>La actividad física abarca el ejercicio, pero también otras actividades que entrañan movimiento corporal y se realizan como parte de los momentos de juego, del trabajo, de formas de transporte activas, de las tareas domésticas y de actividades recreativas.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dirty="0" smtClean="0"/>
          </a:p>
          <a:p>
            <a:pPr fontAlgn="base"/>
            <a:r>
              <a:rPr lang="es-MX" b="1" i="0" dirty="0" smtClean="0">
                <a:solidFill>
                  <a:srgbClr val="666666"/>
                </a:solidFill>
                <a:effectLst/>
                <a:latin typeface="Helvetica" panose="020B0604020202020204" pitchFamily="34" charset="0"/>
              </a:rPr>
              <a:t>Efectos beneficiosos de la actividad física en los adultos mayores</a:t>
            </a:r>
          </a:p>
          <a:p>
            <a:pPr fontAlgn="base"/>
            <a:r>
              <a:rPr lang="es-MX" b="0" i="0" dirty="0" smtClean="0">
                <a:solidFill>
                  <a:srgbClr val="333333"/>
                </a:solidFill>
                <a:effectLst/>
                <a:latin typeface="inherit"/>
              </a:rPr>
              <a:t>En general, la evidencia disponible demuestra de forma contundente que, en comparación con los adultos mayores menos activos, hombres y mujeres, las personas mayores físicamente activas:</a:t>
            </a:r>
            <a:endParaRPr lang="es-MX" b="0" i="0" dirty="0" smtClean="0">
              <a:solidFill>
                <a:srgbClr val="333333"/>
              </a:solidFill>
              <a:effectLst/>
              <a:latin typeface="Helvetica" panose="020B0604020202020204" pitchFamily="34" charset="0"/>
            </a:endParaRPr>
          </a:p>
          <a:p>
            <a:pPr fontAlgn="base">
              <a:buFont typeface="Arial" panose="020B0604020202020204" pitchFamily="34" charset="0"/>
              <a:buChar char="•"/>
            </a:pPr>
            <a:r>
              <a:rPr lang="es-MX" b="0" i="0" dirty="0" smtClean="0">
                <a:solidFill>
                  <a:srgbClr val="333333"/>
                </a:solidFill>
                <a:effectLst/>
                <a:latin typeface="inherit"/>
              </a:rPr>
              <a:t>presentan menores tasas de mortalidad por todas las causas, cardiopatía coronaria, hipertensión, accidentes cerebrovasculares, diabetes de tipo 2, cáncer de colon y de mama, y depresión, un mejor funcionamiento de sus sistemas cardiorrespiratorio y muscular, y una mejor masa y composición corporal.</a:t>
            </a:r>
          </a:p>
          <a:p>
            <a:pPr fontAlgn="base">
              <a:buFont typeface="Arial" panose="020B0604020202020204" pitchFamily="34" charset="0"/>
              <a:buChar char="•"/>
            </a:pPr>
            <a:r>
              <a:rPr lang="es-MX" b="0" i="0" dirty="0" smtClean="0">
                <a:solidFill>
                  <a:srgbClr val="333333"/>
                </a:solidFill>
                <a:effectLst/>
                <a:latin typeface="inherit"/>
              </a:rPr>
              <a:t>tienen un perfil de </a:t>
            </a:r>
            <a:r>
              <a:rPr lang="es-MX" b="0" i="0" dirty="0" err="1" smtClean="0">
                <a:solidFill>
                  <a:srgbClr val="333333"/>
                </a:solidFill>
                <a:effectLst/>
                <a:latin typeface="inherit"/>
              </a:rPr>
              <a:t>biomarcadores</a:t>
            </a:r>
            <a:r>
              <a:rPr lang="es-MX" b="0" i="0" dirty="0" smtClean="0">
                <a:solidFill>
                  <a:srgbClr val="333333"/>
                </a:solidFill>
                <a:effectLst/>
                <a:latin typeface="inherit"/>
              </a:rPr>
              <a:t> más favorable para la prevención de las enfermedades cardiovasculares, la diabetes de tipo 2 y la mejora de la salud ósea, y</a:t>
            </a:r>
          </a:p>
          <a:p>
            <a:pPr fontAlgn="base">
              <a:buFont typeface="Arial" panose="020B0604020202020204" pitchFamily="34" charset="0"/>
              <a:buChar char="•"/>
            </a:pPr>
            <a:r>
              <a:rPr lang="es-MX" b="0" i="0" dirty="0" smtClean="0">
                <a:solidFill>
                  <a:srgbClr val="333333"/>
                </a:solidFill>
                <a:effectLst/>
                <a:latin typeface="inherit"/>
              </a:rPr>
              <a:t>presentan una mayor salud funcional, un menor riesgo de caídas, unas funciones cognitivas mejor conservadas, y un menor riesgo de limitaciones funcionales moderadas y graves.</a:t>
            </a:r>
          </a:p>
          <a:p>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23</a:t>
            </a:fld>
            <a:endParaRPr lang="es-MX"/>
          </a:p>
        </p:txBody>
      </p:sp>
    </p:spTree>
    <p:extLst>
      <p:ext uri="{BB962C8B-B14F-4D97-AF65-F5344CB8AC3E}">
        <p14:creationId xmlns:p14="http://schemas.microsoft.com/office/powerpoint/2010/main" val="1673612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fontAlgn="base"/>
            <a:r>
              <a:rPr lang="es-MX" sz="1200" b="1" dirty="0" smtClean="0">
                <a:solidFill>
                  <a:srgbClr val="D86422"/>
                </a:solidFill>
                <a:latin typeface="Helvetica" panose="020B0604020202020204" pitchFamily="34" charset="0"/>
              </a:rPr>
              <a:t>Niveles recomendados de actividad física para la salud de 65 años en adelante </a:t>
            </a:r>
            <a:r>
              <a:rPr lang="es-MX" sz="1200" b="0" i="0" dirty="0" smtClean="0">
                <a:solidFill>
                  <a:srgbClr val="333333"/>
                </a:solidFill>
                <a:effectLst/>
                <a:latin typeface="inherit"/>
              </a:rPr>
              <a:t>Para los adultos de este grupo de edades, la actividad física consiste en:</a:t>
            </a:r>
          </a:p>
          <a:p>
            <a:pPr marL="342900" indent="-342900" fontAlgn="base">
              <a:buFont typeface="Arial" panose="020B0604020202020204" pitchFamily="34" charset="0"/>
              <a:buChar char="•"/>
            </a:pPr>
            <a:r>
              <a:rPr lang="es-MX" sz="1200" b="0" i="0" dirty="0" smtClean="0">
                <a:solidFill>
                  <a:srgbClr val="333333"/>
                </a:solidFill>
                <a:effectLst/>
                <a:latin typeface="inherit"/>
              </a:rPr>
              <a:t> Actividades recreativas o de ocio</a:t>
            </a:r>
            <a:r>
              <a:rPr lang="es-MX" sz="1200" dirty="0" smtClean="0">
                <a:solidFill>
                  <a:srgbClr val="333333"/>
                </a:solidFill>
                <a:latin typeface="inherit"/>
              </a:rPr>
              <a:t>,</a:t>
            </a:r>
            <a:endParaRPr lang="es-MX" sz="1200" b="0" i="0" dirty="0" smtClean="0">
              <a:solidFill>
                <a:srgbClr val="333333"/>
              </a:solidFill>
              <a:effectLst/>
              <a:latin typeface="inherit"/>
            </a:endParaRPr>
          </a:p>
          <a:p>
            <a:pPr marL="342900" indent="-342900" fontAlgn="base">
              <a:buFont typeface="Arial" panose="020B0604020202020204" pitchFamily="34" charset="0"/>
              <a:buChar char="•"/>
            </a:pPr>
            <a:r>
              <a:rPr lang="es-MX" sz="1200" b="0" i="0" dirty="0" smtClean="0">
                <a:solidFill>
                  <a:srgbClr val="333333"/>
                </a:solidFill>
                <a:effectLst/>
                <a:latin typeface="inherit"/>
              </a:rPr>
              <a:t> Desplazamientos (por ejemplo, paseos caminando o en bicicleta),</a:t>
            </a:r>
          </a:p>
          <a:p>
            <a:pPr marL="342900" indent="-342900" fontAlgn="base">
              <a:buFont typeface="Arial" panose="020B0604020202020204" pitchFamily="34" charset="0"/>
              <a:buChar char="•"/>
            </a:pPr>
            <a:r>
              <a:rPr lang="es-MX" sz="1200" b="0" i="0" dirty="0" smtClean="0">
                <a:solidFill>
                  <a:srgbClr val="333333"/>
                </a:solidFill>
                <a:effectLst/>
                <a:latin typeface="inherit"/>
              </a:rPr>
              <a:t> Actividades ocupacionales </a:t>
            </a:r>
            <a:r>
              <a:rPr lang="es-MX" b="0" i="0" dirty="0" smtClean="0">
                <a:solidFill>
                  <a:srgbClr val="333333"/>
                </a:solidFill>
                <a:effectLst/>
                <a:latin typeface="inherit"/>
              </a:rPr>
              <a:t>(cuando la persona todavía desempeña actividad laboral),</a:t>
            </a:r>
          </a:p>
          <a:p>
            <a:pPr marL="342900" indent="-342900" fontAlgn="base">
              <a:buFont typeface="Arial" panose="020B0604020202020204" pitchFamily="34" charset="0"/>
              <a:buChar char="•"/>
            </a:pPr>
            <a:r>
              <a:rPr lang="es-MX" sz="1200" b="0" i="0" dirty="0" smtClean="0">
                <a:solidFill>
                  <a:srgbClr val="333333"/>
                </a:solidFill>
                <a:effectLst/>
                <a:latin typeface="inherit"/>
              </a:rPr>
              <a:t> Tareas domésticas, </a:t>
            </a:r>
          </a:p>
          <a:p>
            <a:pPr marL="342900" indent="-342900" fontAlgn="base">
              <a:buFont typeface="Arial" panose="020B0604020202020204" pitchFamily="34" charset="0"/>
              <a:buChar char="•"/>
            </a:pPr>
            <a:r>
              <a:rPr lang="es-MX" sz="1200" b="0" i="0" dirty="0" smtClean="0">
                <a:solidFill>
                  <a:srgbClr val="333333"/>
                </a:solidFill>
                <a:effectLst/>
                <a:latin typeface="inherit"/>
              </a:rPr>
              <a:t>Juegos,</a:t>
            </a:r>
          </a:p>
          <a:p>
            <a:pPr marL="342900" indent="-342900" fontAlgn="base">
              <a:buFont typeface="Arial" panose="020B0604020202020204" pitchFamily="34" charset="0"/>
              <a:buChar char="•"/>
            </a:pPr>
            <a:r>
              <a:rPr lang="es-MX" sz="1200" b="0" i="0" dirty="0" smtClean="0">
                <a:solidFill>
                  <a:srgbClr val="333333"/>
                </a:solidFill>
                <a:effectLst/>
                <a:latin typeface="inherit"/>
              </a:rPr>
              <a:t>Deportes </a:t>
            </a:r>
            <a:endParaRPr lang="es-MX" sz="1200" dirty="0" smtClean="0">
              <a:solidFill>
                <a:srgbClr val="333333"/>
              </a:solidFill>
              <a:latin typeface="inherit"/>
            </a:endParaRPr>
          </a:p>
          <a:p>
            <a:pPr marL="342900" indent="-342900" fontAlgn="base">
              <a:buFont typeface="Arial" panose="020B0604020202020204" pitchFamily="34" charset="0"/>
              <a:buChar char="•"/>
            </a:pPr>
            <a:r>
              <a:rPr lang="es-MX" sz="1200" b="0" i="0" dirty="0" smtClean="0">
                <a:solidFill>
                  <a:srgbClr val="333333"/>
                </a:solidFill>
                <a:effectLst/>
                <a:latin typeface="inherit"/>
              </a:rPr>
              <a:t>Ejercicios programados en el contexto de las actividades diarias, familiares y comunitarias</a:t>
            </a:r>
            <a:r>
              <a:rPr lang="es-MX" sz="1050" b="0" i="0" dirty="0" smtClean="0">
                <a:solidFill>
                  <a:srgbClr val="333333"/>
                </a:solidFill>
                <a:effectLst/>
                <a:latin typeface="inherit"/>
              </a:rPr>
              <a:t>.</a:t>
            </a:r>
            <a:endParaRPr lang="es-MX" sz="1050" b="0" i="0" dirty="0" smtClean="0">
              <a:solidFill>
                <a:srgbClr val="333333"/>
              </a:solidFill>
              <a:effectLst/>
              <a:latin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200" b="1" dirty="0" smtClean="0">
              <a:solidFill>
                <a:srgbClr val="D86422"/>
              </a:solidFill>
              <a:latin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s-MX" b="1" dirty="0" smtClean="0">
                <a:solidFill>
                  <a:srgbClr val="333333"/>
                </a:solidFill>
                <a:latin typeface="inherit"/>
              </a:rPr>
              <a:t>Con el fin de mejorar las funciones cardiorrespiratorias y musculares y la salud ósea y funcional, y de reducir el riesgo de ENT, depresión y deterioro cognitivo, se recomienda que:  </a:t>
            </a:r>
            <a:r>
              <a:rPr lang="es-MX" altLang="es-MX" b="1" u="sng" dirty="0" smtClean="0">
                <a:solidFill>
                  <a:srgbClr val="333333"/>
                </a:solidFill>
                <a:latin typeface="inherit"/>
              </a:rPr>
              <a:t>150 minutos semanales </a:t>
            </a:r>
            <a:r>
              <a:rPr lang="es-MX" altLang="es-MX" dirty="0" smtClean="0">
                <a:solidFill>
                  <a:srgbClr val="333333"/>
                </a:solidFill>
                <a:latin typeface="inherit"/>
              </a:rPr>
              <a:t>a realizar </a:t>
            </a:r>
            <a:r>
              <a:rPr lang="es-MX" altLang="es-MX" b="1" dirty="0" smtClean="0">
                <a:solidFill>
                  <a:srgbClr val="333333"/>
                </a:solidFill>
                <a:latin typeface="inherit"/>
              </a:rPr>
              <a:t>actividades físicas moderadas aeróbicas, </a:t>
            </a:r>
            <a:r>
              <a:rPr lang="es-MX" altLang="es-MX" dirty="0" smtClean="0">
                <a:solidFill>
                  <a:srgbClr val="333333"/>
                </a:solidFill>
                <a:latin typeface="inherit"/>
              </a:rPr>
              <a:t>o bien algún tipo de </a:t>
            </a:r>
            <a:r>
              <a:rPr lang="es-MX" altLang="es-MX" b="1" dirty="0" smtClean="0">
                <a:solidFill>
                  <a:srgbClr val="333333"/>
                </a:solidFill>
                <a:latin typeface="inherit"/>
              </a:rPr>
              <a:t>actividad física vigorosa aeróbica durante 75 minutos</a:t>
            </a:r>
            <a:r>
              <a:rPr lang="es-MX" altLang="es-MX" dirty="0" smtClean="0">
                <a:solidFill>
                  <a:srgbClr val="333333"/>
                </a:solidFill>
                <a:latin typeface="inherit"/>
              </a:rPr>
              <a:t>, o una combinación equivalente de actividades moderadas y vigorosas.</a:t>
            </a:r>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s-MX" sz="1200" dirty="0" smtClean="0">
                <a:solidFill>
                  <a:srgbClr val="333333"/>
                </a:solidFill>
                <a:latin typeface="inherit"/>
              </a:rPr>
              <a:t>A fin de obtener </a:t>
            </a:r>
            <a:r>
              <a:rPr lang="es-MX" altLang="es-MX" sz="1200" b="1" dirty="0" smtClean="0">
                <a:solidFill>
                  <a:srgbClr val="333333"/>
                </a:solidFill>
                <a:latin typeface="inherit"/>
              </a:rPr>
              <a:t>MAYORES BENEFICIOS </a:t>
            </a:r>
            <a:r>
              <a:rPr lang="es-MX" altLang="es-MX" sz="1200" dirty="0" smtClean="0">
                <a:solidFill>
                  <a:srgbClr val="333333"/>
                </a:solidFill>
                <a:latin typeface="inherit"/>
              </a:rPr>
              <a:t>para la salud, los adultos de este grupo de edades dediquen hasta </a:t>
            </a:r>
            <a:r>
              <a:rPr lang="es-MX" altLang="es-MX" sz="1200" b="1" dirty="0" smtClean="0">
                <a:solidFill>
                  <a:srgbClr val="333333"/>
                </a:solidFill>
                <a:latin typeface="inherit"/>
              </a:rPr>
              <a:t>300 minutos semanales </a:t>
            </a:r>
            <a:r>
              <a:rPr lang="es-MX" altLang="es-MX" sz="1200" dirty="0" smtClean="0">
                <a:solidFill>
                  <a:srgbClr val="333333"/>
                </a:solidFill>
                <a:latin typeface="inherit"/>
              </a:rPr>
              <a:t>a la práctica de </a:t>
            </a:r>
            <a:r>
              <a:rPr lang="es-MX" altLang="es-MX" sz="1200" b="1" dirty="0" smtClean="0">
                <a:solidFill>
                  <a:srgbClr val="333333"/>
                </a:solidFill>
                <a:latin typeface="inherit"/>
              </a:rPr>
              <a:t>actividad física moderada aeróbica, </a:t>
            </a:r>
            <a:r>
              <a:rPr lang="es-MX" altLang="es-MX" sz="1200" dirty="0" smtClean="0">
                <a:solidFill>
                  <a:srgbClr val="333333"/>
                </a:solidFill>
                <a:latin typeface="inherit"/>
              </a:rPr>
              <a:t>o bien </a:t>
            </a:r>
            <a:r>
              <a:rPr lang="es-MX" altLang="es-MX" sz="1200" b="1" dirty="0" smtClean="0">
                <a:solidFill>
                  <a:srgbClr val="333333"/>
                </a:solidFill>
                <a:latin typeface="inherit"/>
              </a:rPr>
              <a:t>150 minutos semanales </a:t>
            </a:r>
            <a:r>
              <a:rPr lang="es-MX" altLang="es-MX" sz="1200" dirty="0" smtClean="0">
                <a:solidFill>
                  <a:srgbClr val="333333"/>
                </a:solidFill>
                <a:latin typeface="inherit"/>
              </a:rPr>
              <a:t>de actividad física </a:t>
            </a:r>
            <a:r>
              <a:rPr lang="es-MX" altLang="es-MX" sz="1200" b="1" dirty="0" smtClean="0">
                <a:solidFill>
                  <a:srgbClr val="333333"/>
                </a:solidFill>
                <a:latin typeface="inherit"/>
              </a:rPr>
              <a:t>aeróbica vigorosa</a:t>
            </a:r>
            <a:r>
              <a:rPr lang="es-MX" altLang="es-MX" sz="1200" dirty="0" smtClean="0">
                <a:solidFill>
                  <a:srgbClr val="333333"/>
                </a:solidFill>
                <a:latin typeface="inherit"/>
              </a:rPr>
              <a:t>, o una combinación equivalente de actividad moderada y vigorosa.</a:t>
            </a:r>
            <a:endParaRPr lang="es-MX" altLang="es-MX" dirty="0" smtClean="0">
              <a:solidFill>
                <a:srgbClr val="333333"/>
              </a:solidFill>
              <a:latin typeface="inheri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MX" altLang="es-MX" sz="1800" b="1"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1200" b="1" i="0" u="sng" strike="noStrike" cap="none" normalizeH="0" baseline="0" dirty="0" smtClean="0">
                <a:ln>
                  <a:noFill/>
                </a:ln>
                <a:solidFill>
                  <a:srgbClr val="333333"/>
                </a:solidFill>
                <a:effectLst/>
                <a:latin typeface="inherit"/>
              </a:rPr>
              <a:t>Adultos</a:t>
            </a:r>
            <a:r>
              <a:rPr kumimoji="0" lang="es-MX" altLang="es-MX" sz="1200" b="1" i="0" u="sng" strike="noStrike" cap="none" normalizeH="0" dirty="0" smtClean="0">
                <a:ln>
                  <a:noFill/>
                </a:ln>
                <a:solidFill>
                  <a:srgbClr val="333333"/>
                </a:solidFill>
                <a:effectLst/>
                <a:latin typeface="inherit"/>
              </a:rPr>
              <a:t> con </a:t>
            </a:r>
            <a:r>
              <a:rPr kumimoji="0" lang="es-MX" altLang="es-MX" sz="1200" b="1" i="0" u="sng" strike="noStrike" cap="none" normalizeH="0" baseline="0" dirty="0" err="1" smtClean="0">
                <a:ln>
                  <a:noFill/>
                </a:ln>
                <a:solidFill>
                  <a:srgbClr val="333333"/>
                </a:solidFill>
                <a:effectLst/>
                <a:latin typeface="inherit"/>
              </a:rPr>
              <a:t>con</a:t>
            </a:r>
            <a:r>
              <a:rPr kumimoji="0" lang="es-MX" altLang="es-MX" sz="1200" b="1" i="0" u="sng" strike="noStrike" cap="none" normalizeH="0" baseline="0" dirty="0" smtClean="0">
                <a:ln>
                  <a:noFill/>
                </a:ln>
                <a:solidFill>
                  <a:srgbClr val="333333"/>
                </a:solidFill>
                <a:effectLst/>
                <a:latin typeface="inherit"/>
              </a:rPr>
              <a:t> movilidad reducida </a:t>
            </a:r>
            <a:r>
              <a:rPr kumimoji="0" lang="es-MX" altLang="es-MX" sz="1200" b="0" i="0" u="none" strike="noStrike" cap="none" normalizeH="0" baseline="0" dirty="0" smtClean="0">
                <a:ln>
                  <a:noFill/>
                </a:ln>
                <a:solidFill>
                  <a:srgbClr val="333333"/>
                </a:solidFill>
                <a:effectLst/>
                <a:latin typeface="inherit"/>
              </a:rPr>
              <a:t>realicen actividades físicas para </a:t>
            </a:r>
            <a:r>
              <a:rPr kumimoji="0" lang="es-MX" altLang="es-MX" sz="1200" b="1" i="0" u="sng" strike="noStrike" cap="none" normalizeH="0" baseline="0" dirty="0" smtClean="0">
                <a:ln>
                  <a:noFill/>
                </a:ln>
                <a:solidFill>
                  <a:srgbClr val="333333"/>
                </a:solidFill>
                <a:effectLst/>
                <a:latin typeface="inherit"/>
              </a:rPr>
              <a:t>mejorar su equilibri</a:t>
            </a:r>
            <a:r>
              <a:rPr kumimoji="0" lang="es-MX" altLang="es-MX" sz="1200" b="1" i="0" strike="noStrike" cap="none" normalizeH="0" baseline="0" dirty="0" smtClean="0">
                <a:ln>
                  <a:noFill/>
                </a:ln>
                <a:solidFill>
                  <a:srgbClr val="333333"/>
                </a:solidFill>
                <a:effectLst/>
                <a:latin typeface="inherit"/>
              </a:rPr>
              <a:t>o e impedir las caídas</a:t>
            </a:r>
            <a:r>
              <a:rPr kumimoji="0" lang="es-MX" altLang="es-MX" sz="1200" b="0" i="0" u="none" strike="noStrike" cap="none" normalizeH="0" baseline="0" dirty="0" smtClean="0">
                <a:ln>
                  <a:noFill/>
                </a:ln>
                <a:solidFill>
                  <a:srgbClr val="333333"/>
                </a:solidFill>
                <a:effectLst/>
                <a:latin typeface="inherit"/>
              </a:rPr>
              <a:t>, </a:t>
            </a:r>
            <a:r>
              <a:rPr kumimoji="0" lang="es-MX" altLang="es-MX" sz="1200" b="0" i="0" u="sng" strike="noStrike" cap="none" normalizeH="0" baseline="0" dirty="0" smtClean="0">
                <a:ln>
                  <a:noFill/>
                </a:ln>
                <a:solidFill>
                  <a:srgbClr val="333333"/>
                </a:solidFill>
                <a:effectLst/>
                <a:latin typeface="inherit"/>
              </a:rPr>
              <a:t>tres días o más a la semana</a:t>
            </a:r>
            <a:r>
              <a:rPr kumimoji="0" lang="es-MX" altLang="es-MX" sz="1200" b="0" i="0" u="none" strike="noStrike" cap="none" normalizeH="0" baseline="0" dirty="0" smtClean="0">
                <a:ln>
                  <a:noFill/>
                </a:ln>
                <a:solidFill>
                  <a:srgbClr val="333333"/>
                </a:solidFill>
                <a:effectLst/>
                <a:latin typeface="inherit"/>
              </a:rPr>
              <a:t>.</a:t>
            </a:r>
            <a:r>
              <a:rPr kumimoji="0" lang="es-MX" altLang="es-MX" sz="1200" b="0" i="0" u="none" strike="noStrike" cap="none" normalizeH="0" dirty="0" smtClean="0">
                <a:ln>
                  <a:noFill/>
                </a:ln>
                <a:solidFill>
                  <a:srgbClr val="333333"/>
                </a:solidFill>
                <a:effectLst/>
                <a:latin typeface="inherit"/>
              </a:rPr>
              <a:t> ( </a:t>
            </a:r>
            <a:r>
              <a:rPr kumimoji="0" lang="es-MX" altLang="es-MX" sz="1200" b="0" i="0" u="none" strike="noStrike" cap="none" normalizeH="0" baseline="0" dirty="0" smtClean="0">
                <a:ln>
                  <a:noFill/>
                </a:ln>
                <a:solidFill>
                  <a:srgbClr val="333333"/>
                </a:solidFill>
                <a:effectLst/>
                <a:latin typeface="inherit"/>
              </a:rPr>
              <a:t>actividades que fortalezcan los principales grupos de músculos)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MX" altLang="es-MX" sz="1200" b="0" i="0" u="none" strike="noStrike" cap="none" normalizeH="0" baseline="0" dirty="0" smtClean="0">
              <a:ln>
                <a:noFill/>
              </a:ln>
              <a:solidFill>
                <a:srgbClr val="333333"/>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Char char="•"/>
              <a:tabLst/>
            </a:pPr>
            <a:r>
              <a:rPr lang="es-MX" altLang="es-MX" sz="1200" dirty="0" smtClean="0">
                <a:solidFill>
                  <a:srgbClr val="333333"/>
                </a:solidFill>
                <a:latin typeface="inherit"/>
              </a:rPr>
              <a:t>A</a:t>
            </a:r>
            <a:r>
              <a:rPr kumimoji="0" lang="es-MX" altLang="es-MX" sz="1200" b="0" i="0" u="none" strike="noStrike" cap="none" normalizeH="0" baseline="0" dirty="0" smtClean="0">
                <a:ln>
                  <a:noFill/>
                </a:ln>
                <a:solidFill>
                  <a:srgbClr val="333333"/>
                </a:solidFill>
                <a:effectLst/>
                <a:latin typeface="inherit"/>
              </a:rPr>
              <a:t>dultos de mayor edad  que </a:t>
            </a:r>
            <a:r>
              <a:rPr kumimoji="0" lang="es-MX" altLang="es-MX" sz="1200" b="0" i="0" u="none" strike="noStrike" cap="none" normalizeH="0" dirty="0" smtClean="0">
                <a:ln>
                  <a:noFill/>
                </a:ln>
                <a:solidFill>
                  <a:srgbClr val="333333"/>
                </a:solidFill>
                <a:effectLst/>
                <a:latin typeface="inherit"/>
              </a:rPr>
              <a:t> </a:t>
            </a:r>
            <a:r>
              <a:rPr kumimoji="0" lang="es-MX" altLang="es-MX" sz="1200" b="1" i="0" u="none" strike="noStrike" cap="none" normalizeH="0" dirty="0" smtClean="0">
                <a:ln>
                  <a:noFill/>
                </a:ln>
                <a:solidFill>
                  <a:srgbClr val="FF0000"/>
                </a:solidFill>
                <a:effectLst/>
                <a:latin typeface="inherit"/>
              </a:rPr>
              <a:t>NO</a:t>
            </a:r>
            <a:r>
              <a:rPr kumimoji="0" lang="es-MX" altLang="es-MX" sz="1200" b="0" i="0" u="none" strike="noStrike" cap="none" normalizeH="0" dirty="0" smtClean="0">
                <a:ln>
                  <a:noFill/>
                </a:ln>
                <a:solidFill>
                  <a:srgbClr val="333333"/>
                </a:solidFill>
                <a:effectLst/>
                <a:latin typeface="inherit"/>
              </a:rPr>
              <a:t> </a:t>
            </a:r>
            <a:r>
              <a:rPr kumimoji="0" lang="es-MX" altLang="es-MX" sz="1200" b="0" i="0" u="none" strike="noStrike" cap="none" normalizeH="0" baseline="0" dirty="0" smtClean="0">
                <a:ln>
                  <a:noFill/>
                </a:ln>
                <a:solidFill>
                  <a:srgbClr val="333333"/>
                </a:solidFill>
                <a:effectLst/>
                <a:latin typeface="inherit"/>
              </a:rPr>
              <a:t> puedan realizar la actividad física recomendada debido a su estado de salud, </a:t>
            </a:r>
            <a:r>
              <a:rPr kumimoji="0" lang="es-MX" altLang="es-MX" sz="1200" b="1" i="0" u="sng" strike="noStrike" cap="none" normalizeH="0" baseline="0" dirty="0" smtClean="0">
                <a:ln>
                  <a:noFill/>
                </a:ln>
                <a:solidFill>
                  <a:srgbClr val="333333"/>
                </a:solidFill>
                <a:effectLst/>
                <a:latin typeface="inherit"/>
              </a:rPr>
              <a:t>se mantendrán físicamente activos en la medida en que se lo permita su estado.</a:t>
            </a:r>
            <a:endParaRPr kumimoji="0" lang="es-MX" altLang="es-MX" sz="1200" b="1" i="0" u="sng" strike="noStrike" cap="none" normalizeH="0" baseline="0" dirty="0" smtClean="0">
              <a:ln>
                <a:noFill/>
              </a:ln>
              <a:solidFill>
                <a:srgbClr val="333333"/>
              </a:solidFill>
              <a:effectLst/>
              <a:latin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s-MX" b="1" dirty="0" smtClean="0">
              <a:solidFill>
                <a:srgbClr val="333333"/>
              </a:solidFill>
              <a:latin typeface="inherit"/>
            </a:endParaRPr>
          </a:p>
          <a:p>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24</a:t>
            </a:fld>
            <a:endParaRPr lang="es-MX"/>
          </a:p>
        </p:txBody>
      </p:sp>
    </p:spTree>
    <p:extLst>
      <p:ext uri="{BB962C8B-B14F-4D97-AF65-F5344CB8AC3E}">
        <p14:creationId xmlns:p14="http://schemas.microsoft.com/office/powerpoint/2010/main" val="2739131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kern="1200" dirty="0" smtClean="0">
                <a:solidFill>
                  <a:schemeClr val="tx1"/>
                </a:solidFill>
                <a:effectLst/>
                <a:latin typeface="+mn-lt"/>
                <a:ea typeface="+mn-ea"/>
                <a:cs typeface="+mn-cs"/>
              </a:rPr>
              <a:t>es un término de uso médico y científico y sirve para señalar la cantidad de personas o individuos considerados enfermos o víctimas de una enfermedad en un espacio y tiempo determinados. ¿QUE ES? Es un dato estadístico de altísima importancia para poder comprender la evolución y avance o retroceso de una enfermedad, así también como las razones de su surgimiento y las posibles soluciones.</a:t>
            </a:r>
          </a:p>
          <a:p>
            <a:r>
              <a:rPr lang="es-MX" sz="1200" b="0" i="0" u="none" strike="noStrike" kern="1200" dirty="0" smtClean="0">
                <a:solidFill>
                  <a:schemeClr val="tx1"/>
                </a:solidFill>
                <a:effectLst/>
                <a:latin typeface="+mn-lt"/>
                <a:ea typeface="+mn-ea"/>
                <a:cs typeface="+mn-cs"/>
                <a:hlinkClick r:id="rId3" tooltip="FORMAS DE MEDIR LA MORBILIDAD: &#10;•1. Proporción de personas ..."/>
              </a:rPr>
              <a:t>3. </a:t>
            </a:r>
            <a:r>
              <a:rPr lang="es-MX" sz="1200" b="0" i="0" kern="1200" dirty="0" smtClean="0">
                <a:solidFill>
                  <a:schemeClr val="tx1"/>
                </a:solidFill>
                <a:effectLst/>
                <a:latin typeface="+mn-lt"/>
                <a:ea typeface="+mn-ea"/>
                <a:cs typeface="+mn-cs"/>
              </a:rPr>
              <a:t>FORMAS DE MEDIR LA MORBILIDAD: •1. Proporción de personas enfermas. •2.Enfermedades experimentadas por esas personas. (periodos o brotes) •3. Duración de la enfermedad. ( Días, Semanas)</a:t>
            </a:r>
          </a:p>
          <a:p>
            <a:endParaRPr lang="es-MX" sz="1200" b="0" i="0" kern="1200" dirty="0" smtClean="0">
              <a:solidFill>
                <a:schemeClr val="tx1"/>
              </a:solidFill>
              <a:effectLst/>
              <a:latin typeface="+mn-lt"/>
              <a:ea typeface="+mn-ea"/>
              <a:cs typeface="+mn-cs"/>
            </a:endParaRPr>
          </a:p>
          <a:p>
            <a:r>
              <a:rPr lang="es-MX" sz="1200" b="0" i="0" kern="1200" dirty="0" smtClean="0">
                <a:solidFill>
                  <a:schemeClr val="tx1"/>
                </a:solidFill>
                <a:effectLst/>
                <a:latin typeface="+mn-lt"/>
                <a:ea typeface="+mn-ea"/>
                <a:cs typeface="+mn-cs"/>
              </a:rPr>
              <a:t>TIPOS DE MORBILIDAD • Existen dos tipos de tasas de morbilidad que se utilizan para diagnosticar diferentes situaciones. Una de ellas es la prevalencia, aquella que muestra cómo la enfermedad que afecta a una población se mantiene en el tiempo. • la otra es la incidencia, aquella que estipula el crecimiento de esa enfermedad en un período acotado y específico de tiempo. Esta segunda tasa tiene que ver con la noción de crecimiento o aparición abrupta de la enfermedad. • Prevalencia = Nº de afectados / Nº total de personas que pueden llegar a padecer la enfermedad.</a:t>
            </a:r>
            <a:endParaRPr lang="es-MX" sz="1200" b="0" i="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9D5ABF7A-54B7-4EF2-BB79-FE6E21A93114}" type="slidenum">
              <a:rPr lang="es-MX" smtClean="0"/>
              <a:t>25</a:t>
            </a:fld>
            <a:endParaRPr lang="es-MX"/>
          </a:p>
        </p:txBody>
      </p:sp>
    </p:spTree>
    <p:extLst>
      <p:ext uri="{BB962C8B-B14F-4D97-AF65-F5344CB8AC3E}">
        <p14:creationId xmlns:p14="http://schemas.microsoft.com/office/powerpoint/2010/main" val="1170901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fontAlgn="base"/>
            <a:r>
              <a:rPr lang="es-MX" sz="1200" b="0" i="0" dirty="0" smtClean="0">
                <a:solidFill>
                  <a:srgbClr val="333333"/>
                </a:solidFill>
                <a:effectLst/>
                <a:latin typeface="inherit"/>
              </a:rPr>
              <a:t>Los datos de mortalidad de la OMS reflejan las defunciones recogidas en los sistemas nacionales de registro civil, con las causas básicas de defunción codificadas por las autoridades nacionales.</a:t>
            </a:r>
          </a:p>
          <a:p>
            <a:pPr fontAlgn="base"/>
            <a:r>
              <a:rPr lang="es-MX" sz="1200" b="0" i="0" dirty="0" smtClean="0">
                <a:solidFill>
                  <a:srgbClr val="333333"/>
                </a:solidFill>
                <a:effectLst/>
                <a:latin typeface="inherit"/>
              </a:rPr>
              <a:t>La causa básica de defunción se define como "la enfermedad o lesión que desencadenó la sucesión de eventos patológicos que condujeron directamente a la muerte, o las circunstancias del accidente o acto de violencia que produjeron la lesión mortal", según lo expuesto en la Clasificación Internacional de Enfermedades.</a:t>
            </a:r>
          </a:p>
          <a:p>
            <a:pPr fontAlgn="base"/>
            <a:endParaRPr lang="es-MX" sz="1200" b="0" i="0" dirty="0" smtClean="0">
              <a:solidFill>
                <a:srgbClr val="333333"/>
              </a:solidFill>
              <a:effectLst/>
              <a:latin typeface="inherit"/>
            </a:endParaRPr>
          </a:p>
          <a:p>
            <a:r>
              <a:rPr lang="es-MX" sz="1200" b="0" i="0" kern="1200" dirty="0" smtClean="0">
                <a:solidFill>
                  <a:schemeClr val="tx1"/>
                </a:solidFill>
                <a:effectLst/>
                <a:latin typeface="+mn-lt"/>
                <a:ea typeface="+mn-ea"/>
                <a:cs typeface="+mn-cs"/>
              </a:rPr>
              <a:t>Se define como la variable que revela el número medio anual de muertes durante un año por cada 1000 habitantes, también conocida como tasa bruta de mortalidad. La tasa de mortalidad, a pesar de ser sólo un indicador aproximado de la situación de mortalidad en un país, indica con precisión el impacto actual de mortalidad en el crecimiento de la población. Este indicador es significativamente afectado por la distribución por edades.</a:t>
            </a:r>
            <a:endParaRPr lang="es-MX" dirty="0"/>
          </a:p>
        </p:txBody>
      </p:sp>
      <p:sp>
        <p:nvSpPr>
          <p:cNvPr id="4" name="Marcador de número de diapositiva 3"/>
          <p:cNvSpPr>
            <a:spLocks noGrp="1"/>
          </p:cNvSpPr>
          <p:nvPr>
            <p:ph type="sldNum" sz="quarter" idx="10"/>
          </p:nvPr>
        </p:nvSpPr>
        <p:spPr/>
        <p:txBody>
          <a:bodyPr/>
          <a:lstStyle/>
          <a:p>
            <a:fld id="{9D5ABF7A-54B7-4EF2-BB79-FE6E21A93114}" type="slidenum">
              <a:rPr lang="es-MX" smtClean="0"/>
              <a:t>26</a:t>
            </a:fld>
            <a:endParaRPr lang="es-MX"/>
          </a:p>
        </p:txBody>
      </p:sp>
    </p:spTree>
    <p:extLst>
      <p:ext uri="{BB962C8B-B14F-4D97-AF65-F5344CB8AC3E}">
        <p14:creationId xmlns:p14="http://schemas.microsoft.com/office/powerpoint/2010/main" val="266199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kern="1200" baseline="0" dirty="0" smtClean="0">
                <a:solidFill>
                  <a:schemeClr val="tx1"/>
                </a:solidFill>
                <a:latin typeface="+mn-lt"/>
                <a:ea typeface="+mn-ea"/>
                <a:cs typeface="+mn-cs"/>
              </a:rPr>
              <a:t> el término </a:t>
            </a:r>
            <a:r>
              <a:rPr lang="es-MX" sz="1200" b="1" kern="1200" baseline="0" dirty="0" smtClean="0">
                <a:solidFill>
                  <a:schemeClr val="tx1"/>
                </a:solidFill>
                <a:latin typeface="+mn-lt"/>
                <a:ea typeface="+mn-ea"/>
                <a:cs typeface="+mn-cs"/>
              </a:rPr>
              <a:t>Geriatría aparece por primera vez en Estados Unidos en 1909, en la obra de </a:t>
            </a:r>
            <a:r>
              <a:rPr lang="es-MX" sz="1200" b="1" kern="1200" baseline="0" dirty="0" err="1" smtClean="0">
                <a:solidFill>
                  <a:schemeClr val="tx1"/>
                </a:solidFill>
                <a:latin typeface="+mn-lt"/>
                <a:ea typeface="+mn-ea"/>
                <a:cs typeface="+mn-cs"/>
              </a:rPr>
              <a:t>Ignatz</a:t>
            </a:r>
            <a:r>
              <a:rPr lang="es-MX" sz="1200" b="1" kern="1200" baseline="0" dirty="0" smtClean="0">
                <a:solidFill>
                  <a:schemeClr val="tx1"/>
                </a:solidFill>
                <a:latin typeface="+mn-lt"/>
                <a:ea typeface="+mn-ea"/>
                <a:cs typeface="+mn-cs"/>
              </a:rPr>
              <a:t> Leo </a:t>
            </a:r>
            <a:r>
              <a:rPr lang="es-MX" sz="1200" b="1" kern="1200" baseline="0" dirty="0" err="1" smtClean="0">
                <a:solidFill>
                  <a:schemeClr val="tx1"/>
                </a:solidFill>
                <a:latin typeface="+mn-lt"/>
                <a:ea typeface="+mn-ea"/>
                <a:cs typeface="+mn-cs"/>
              </a:rPr>
              <a:t>Nasher</a:t>
            </a:r>
            <a:r>
              <a:rPr lang="es-MX" sz="1200" b="1" kern="1200" baseline="0" dirty="0" smtClean="0">
                <a:solidFill>
                  <a:schemeClr val="tx1"/>
                </a:solidFill>
                <a:latin typeface="+mn-lt"/>
                <a:ea typeface="+mn-ea"/>
                <a:cs typeface="+mn-cs"/>
              </a:rPr>
              <a:t> </a:t>
            </a:r>
          </a:p>
          <a:p>
            <a:r>
              <a:rPr lang="es-MX" sz="1200" kern="1200" baseline="0" dirty="0" smtClean="0">
                <a:solidFill>
                  <a:schemeClr val="tx1"/>
                </a:solidFill>
                <a:latin typeface="+mn-lt"/>
                <a:ea typeface="+mn-ea"/>
                <a:cs typeface="+mn-cs"/>
              </a:rPr>
              <a:t>Del griego </a:t>
            </a:r>
            <a:r>
              <a:rPr lang="es-MX" sz="1200" i="1" kern="1200" baseline="0" dirty="0" err="1" smtClean="0">
                <a:solidFill>
                  <a:schemeClr val="tx1"/>
                </a:solidFill>
                <a:latin typeface="+mn-lt"/>
                <a:ea typeface="+mn-ea"/>
                <a:cs typeface="+mn-cs"/>
              </a:rPr>
              <a:t>Geron</a:t>
            </a:r>
            <a:r>
              <a:rPr lang="es-MX" sz="1200" i="1" kern="1200" baseline="0" dirty="0" smtClean="0">
                <a:solidFill>
                  <a:schemeClr val="tx1"/>
                </a:solidFill>
                <a:latin typeface="+mn-lt"/>
                <a:ea typeface="+mn-ea"/>
                <a:cs typeface="+mn-cs"/>
              </a:rPr>
              <a:t> = vejez, y tría = curación; es la rama de la Medicina Interna, que estudia los aspectos fisiológicos y las enfermedades de la vejez. la Geriatría es una parte de la Gerontología </a:t>
            </a:r>
          </a:p>
          <a:p>
            <a:r>
              <a:rPr lang="es-MX" sz="1200" kern="1200" baseline="0" dirty="0" smtClean="0">
                <a:solidFill>
                  <a:schemeClr val="tx1"/>
                </a:solidFill>
                <a:latin typeface="+mn-lt"/>
                <a:ea typeface="+mn-ea"/>
                <a:cs typeface="+mn-cs"/>
              </a:rPr>
              <a:t>El geriatra como especialista en medicina, debe tener no solamente conocimientos biomédicos, sino sólidas bases gerontológicas. </a:t>
            </a:r>
          </a:p>
        </p:txBody>
      </p:sp>
      <p:sp>
        <p:nvSpPr>
          <p:cNvPr id="4" name="Marcador de número de diapositiva 3"/>
          <p:cNvSpPr>
            <a:spLocks noGrp="1"/>
          </p:cNvSpPr>
          <p:nvPr>
            <p:ph type="sldNum" sz="quarter" idx="10"/>
          </p:nvPr>
        </p:nvSpPr>
        <p:spPr/>
        <p:txBody>
          <a:bodyPr/>
          <a:lstStyle/>
          <a:p>
            <a:fld id="{9D5ABF7A-54B7-4EF2-BB79-FE6E21A93114}" type="slidenum">
              <a:rPr lang="es-MX" smtClean="0"/>
              <a:t>28</a:t>
            </a:fld>
            <a:endParaRPr lang="es-MX"/>
          </a:p>
        </p:txBody>
      </p:sp>
    </p:spTree>
    <p:extLst>
      <p:ext uri="{BB962C8B-B14F-4D97-AF65-F5344CB8AC3E}">
        <p14:creationId xmlns:p14="http://schemas.microsoft.com/office/powerpoint/2010/main" val="809895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kern="1200" baseline="0" dirty="0" smtClean="0">
                <a:solidFill>
                  <a:schemeClr val="tx1"/>
                </a:solidFill>
                <a:latin typeface="+mn-lt"/>
                <a:ea typeface="+mn-ea"/>
                <a:cs typeface="+mn-cs"/>
              </a:rPr>
              <a:t>Del griego </a:t>
            </a:r>
            <a:r>
              <a:rPr lang="es-MX" sz="1200" kern="1200" baseline="0" dirty="0" err="1" smtClean="0">
                <a:solidFill>
                  <a:schemeClr val="tx1"/>
                </a:solidFill>
                <a:latin typeface="+mn-lt"/>
                <a:ea typeface="+mn-ea"/>
                <a:cs typeface="+mn-cs"/>
              </a:rPr>
              <a:t>Geron</a:t>
            </a:r>
            <a:r>
              <a:rPr lang="es-MX" sz="1200" kern="1200" baseline="0" dirty="0" smtClean="0">
                <a:solidFill>
                  <a:schemeClr val="tx1"/>
                </a:solidFill>
                <a:latin typeface="+mn-lt"/>
                <a:ea typeface="+mn-ea"/>
                <a:cs typeface="+mn-cs"/>
              </a:rPr>
              <a:t> = anciano. y logos = tratado; es el estudio de la vejez. Entendemos esto como el conjunto de conocimientos y estudio del fenómeno del envejecimiento en su totalidad </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Nace en 1903, cuando Michel </a:t>
            </a:r>
            <a:r>
              <a:rPr lang="es-MX" dirty="0" err="1" smtClean="0"/>
              <a:t>Elie</a:t>
            </a:r>
            <a:r>
              <a:rPr lang="es-MX" dirty="0" smtClean="0"/>
              <a:t> </a:t>
            </a:r>
            <a:r>
              <a:rPr lang="es-MX" dirty="0" err="1" smtClean="0"/>
              <a:t>Metchnikoff</a:t>
            </a:r>
            <a:r>
              <a:rPr lang="es-MX" dirty="0" smtClean="0"/>
              <a:t> (1845-1916) sociólogo y biólogo ruso, sucesor de Pasteur y Premio </a:t>
            </a:r>
            <a:r>
              <a:rPr lang="es-MX" dirty="0" err="1" smtClean="0"/>
              <a:t>Nóbel</a:t>
            </a:r>
            <a:r>
              <a:rPr lang="es-MX" dirty="0" smtClean="0"/>
              <a:t> de Medicina y Fisiología en 1908,</a:t>
            </a:r>
            <a:r>
              <a:rPr lang="es-MX" sz="1200" kern="1200" baseline="0" dirty="0" smtClean="0">
                <a:solidFill>
                  <a:schemeClr val="tx1"/>
                </a:solidFill>
                <a:latin typeface="+mn-lt"/>
                <a:ea typeface="+mn-ea"/>
                <a:cs typeface="+mn-cs"/>
              </a:rPr>
              <a:t> expone una teoría del envejecimiento e introduce por primera vez el término de </a:t>
            </a:r>
            <a:r>
              <a:rPr lang="es-MX" sz="1200" b="1" kern="1200" baseline="0" dirty="0" smtClean="0">
                <a:solidFill>
                  <a:schemeClr val="tx1"/>
                </a:solidFill>
                <a:latin typeface="+mn-lt"/>
                <a:ea typeface="+mn-ea"/>
                <a:cs typeface="+mn-cs"/>
              </a:rPr>
              <a:t>Gerontología ;</a:t>
            </a:r>
            <a:r>
              <a:rPr lang="es-MX" dirty="0" smtClean="0"/>
              <a:t> propuso a la Gerontología como ciencia para el estudio del envejecimiento, ya que según él "traería grandes modificaciones para el curso de este último período de la vida".</a:t>
            </a:r>
            <a:endParaRPr lang="es-MX" sz="1200" kern="1200" baseline="0" dirty="0" smtClean="0">
              <a:solidFill>
                <a:schemeClr val="tx1"/>
              </a:solidFill>
              <a:latin typeface="+mn-lt"/>
              <a:ea typeface="+mn-ea"/>
              <a:cs typeface="+mn-cs"/>
            </a:endParaRPr>
          </a:p>
          <a:p>
            <a:r>
              <a:rPr lang="es-MX" dirty="0" smtClean="0"/>
              <a:t>Hoy en día la Gerontología se define como ciencia interdisciplinaria que estudia el envejecimiento y la vejez teniendo en cuenta los aspectos biopsicosociales (</a:t>
            </a:r>
            <a:r>
              <a:rPr lang="es-MX" dirty="0" err="1" smtClean="0"/>
              <a:t>psicologicos</a:t>
            </a:r>
            <a:r>
              <a:rPr lang="es-MX" dirty="0" smtClean="0"/>
              <a:t>, </a:t>
            </a:r>
            <a:r>
              <a:rPr lang="es-MX" dirty="0" err="1" smtClean="0"/>
              <a:t>biologicos</a:t>
            </a:r>
            <a:r>
              <a:rPr lang="es-MX" dirty="0" smtClean="0"/>
              <a:t>, sociales) pues estos aspectos influyen de manera directa en la forma como el ser humano asume su proceso de envejecimiento.</a:t>
            </a:r>
            <a:endParaRPr lang="es-MX" sz="1200" kern="1200" baseline="0" dirty="0" smtClean="0">
              <a:solidFill>
                <a:schemeClr val="tx1"/>
              </a:solidFill>
              <a:latin typeface="+mn-lt"/>
              <a:ea typeface="+mn-ea"/>
              <a:cs typeface="+mn-cs"/>
            </a:endParaRPr>
          </a:p>
          <a:p>
            <a:r>
              <a:rPr lang="es-MX" sz="1200" kern="1200" baseline="0" dirty="0" smtClean="0">
                <a:solidFill>
                  <a:schemeClr val="tx1"/>
                </a:solidFill>
                <a:latin typeface="+mn-lt"/>
                <a:ea typeface="+mn-ea"/>
                <a:cs typeface="+mn-cs"/>
              </a:rPr>
              <a:t>Por lo tanto, la Gerontología abarca las aportaciones de todas las disciplinas científicas, filosóficas. artísticas, etcétera. sobre el envejecimiento. </a:t>
            </a:r>
            <a:endParaRPr lang="es-MX" dirty="0" smtClean="0"/>
          </a:p>
          <a:p>
            <a:endParaRPr lang="es-MX" dirty="0" smtClean="0"/>
          </a:p>
          <a:p>
            <a:r>
              <a:rPr lang="es-MX" dirty="0" smtClean="0"/>
              <a:t>"</a:t>
            </a:r>
            <a:r>
              <a:rPr lang="es-MX" dirty="0"/>
              <a:t>Ciencia que estudia todos los aspectos del envejecimiento (sanitarios, sociológicos, económicos, relativos al comportamiento, ambiente y otros). Tiene un carácter multidisciplinario".</a:t>
            </a:r>
          </a:p>
          <a:p>
            <a:endParaRPr lang="es-MX" dirty="0"/>
          </a:p>
        </p:txBody>
      </p:sp>
      <p:sp>
        <p:nvSpPr>
          <p:cNvPr id="4" name="3 Marcador de número de diapositiva"/>
          <p:cNvSpPr>
            <a:spLocks noGrp="1"/>
          </p:cNvSpPr>
          <p:nvPr>
            <p:ph type="sldNum" sz="quarter" idx="10"/>
          </p:nvPr>
        </p:nvSpPr>
        <p:spPr/>
        <p:txBody>
          <a:bodyPr/>
          <a:lstStyle/>
          <a:p>
            <a:fld id="{2C0489A0-CAB6-4691-AF9C-D913F3041889}" type="slidenum">
              <a:rPr lang="es-MX" smtClean="0"/>
              <a:pPr/>
              <a:t>29</a:t>
            </a:fld>
            <a:endParaRPr lang="es-MX"/>
          </a:p>
        </p:txBody>
      </p:sp>
    </p:spTree>
    <p:extLst>
      <p:ext uri="{BB962C8B-B14F-4D97-AF65-F5344CB8AC3E}">
        <p14:creationId xmlns:p14="http://schemas.microsoft.com/office/powerpoint/2010/main" val="1233592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E0DF156-6282-EB4F-A575-FEB059BA348D}" type="slidenum">
              <a:rPr lang="en-US" smtClean="0"/>
              <a:t>36</a:t>
            </a:fld>
            <a:endParaRPr lang="en-US"/>
          </a:p>
        </p:txBody>
      </p:sp>
    </p:spTree>
    <p:extLst>
      <p:ext uri="{BB962C8B-B14F-4D97-AF65-F5344CB8AC3E}">
        <p14:creationId xmlns:p14="http://schemas.microsoft.com/office/powerpoint/2010/main" val="921332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E0DF156-6282-EB4F-A575-FEB059BA348D}" type="slidenum">
              <a:rPr lang="en-US" smtClean="0"/>
              <a:t>38</a:t>
            </a:fld>
            <a:endParaRPr lang="en-US"/>
          </a:p>
        </p:txBody>
      </p:sp>
    </p:spTree>
    <p:extLst>
      <p:ext uri="{BB962C8B-B14F-4D97-AF65-F5344CB8AC3E}">
        <p14:creationId xmlns:p14="http://schemas.microsoft.com/office/powerpoint/2010/main" val="3406544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E0DF156-6282-EB4F-A575-FEB059BA348D}" type="slidenum">
              <a:rPr lang="en-US" smtClean="0"/>
              <a:t>40</a:t>
            </a:fld>
            <a:endParaRPr lang="en-US"/>
          </a:p>
        </p:txBody>
      </p:sp>
    </p:spTree>
    <p:extLst>
      <p:ext uri="{BB962C8B-B14F-4D97-AF65-F5344CB8AC3E}">
        <p14:creationId xmlns:p14="http://schemas.microsoft.com/office/powerpoint/2010/main" val="113536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E0DF156-6282-EB4F-A575-FEB059BA348D}" type="slidenum">
              <a:rPr lang="en-US" smtClean="0"/>
              <a:t>41</a:t>
            </a:fld>
            <a:endParaRPr lang="en-US"/>
          </a:p>
        </p:txBody>
      </p:sp>
    </p:spTree>
    <p:extLst>
      <p:ext uri="{BB962C8B-B14F-4D97-AF65-F5344CB8AC3E}">
        <p14:creationId xmlns:p14="http://schemas.microsoft.com/office/powerpoint/2010/main" val="3149071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0E0DF156-6282-EB4F-A575-FEB059BA348D}" type="slidenum">
              <a:rPr lang="en-US" smtClean="0"/>
              <a:t>42</a:t>
            </a:fld>
            <a:endParaRPr lang="en-US"/>
          </a:p>
        </p:txBody>
      </p:sp>
    </p:spTree>
    <p:extLst>
      <p:ext uri="{BB962C8B-B14F-4D97-AF65-F5344CB8AC3E}">
        <p14:creationId xmlns:p14="http://schemas.microsoft.com/office/powerpoint/2010/main" val="4287380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79847D75-F322-485E-9B45-A49978A83F92}" type="datetimeFigureOut">
              <a:rPr lang="es-MX" smtClean="0"/>
              <a:t>13/03/2018</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502524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79847D75-F322-485E-9B45-A49978A83F92}" type="datetimeFigureOut">
              <a:rPr lang="es-MX" smtClean="0"/>
              <a:t>13/03/2018</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3997926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79847D75-F322-485E-9B45-A49978A83F92}" type="datetimeFigureOut">
              <a:rPr lang="es-MX" smtClean="0"/>
              <a:t>13/03/2018</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2540143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79847D75-F322-485E-9B45-A49978A83F92}" type="datetimeFigureOut">
              <a:rPr lang="es-MX" smtClean="0"/>
              <a:t>13/03/2018</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9371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79847D75-F322-485E-9B45-A49978A83F92}" type="datetimeFigureOut">
              <a:rPr lang="es-MX" smtClean="0"/>
              <a:t>13/03/2018</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700887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79847D75-F322-485E-9B45-A49978A83F92}" type="datetimeFigureOut">
              <a:rPr lang="es-MX" smtClean="0"/>
              <a:t>13/03/2018</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1951686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9847D75-F322-485E-9B45-A49978A83F92}" type="datetimeFigureOut">
              <a:rPr lang="es-MX" smtClean="0"/>
              <a:t>13/03/2018</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3280505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79847D75-F322-485E-9B45-A49978A83F92}" type="datetimeFigureOut">
              <a:rPr lang="es-MX" smtClean="0"/>
              <a:t>13/03/2018</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415124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79847D75-F322-485E-9B45-A49978A83F92}" type="datetimeFigureOut">
              <a:rPr lang="es-MX" smtClean="0"/>
              <a:t>13/03/2018</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3995336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79847D75-F322-485E-9B45-A49978A83F92}" type="datetimeFigureOut">
              <a:rPr lang="es-MX" smtClean="0"/>
              <a:t>13/03/2018</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37014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79847D75-F322-485E-9B45-A49978A83F92}" type="datetimeFigureOut">
              <a:rPr lang="es-MX" smtClean="0"/>
              <a:t>13/03/2018</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11DCFDF-541A-44EA-8518-7903D0E44CFA}" type="slidenum">
              <a:rPr lang="es-MX" smtClean="0"/>
              <a:t>‹Nº›</a:t>
            </a:fld>
            <a:endParaRPr lang="es-MX"/>
          </a:p>
        </p:txBody>
      </p:sp>
    </p:spTree>
    <p:extLst>
      <p:ext uri="{BB962C8B-B14F-4D97-AF65-F5344CB8AC3E}">
        <p14:creationId xmlns:p14="http://schemas.microsoft.com/office/powerpoint/2010/main" val="1599207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847D75-F322-485E-9B45-A49978A83F92}" type="datetimeFigureOut">
              <a:rPr lang="es-MX" smtClean="0"/>
              <a:t>13/03/2018</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DCFDF-541A-44EA-8518-7903D0E44CFA}" type="slidenum">
              <a:rPr lang="es-MX" smtClean="0"/>
              <a:t>‹Nº›</a:t>
            </a:fld>
            <a:endParaRPr lang="es-MX"/>
          </a:p>
        </p:txBody>
      </p:sp>
    </p:spTree>
    <p:extLst>
      <p:ext uri="{BB962C8B-B14F-4D97-AF65-F5344CB8AC3E}">
        <p14:creationId xmlns:p14="http://schemas.microsoft.com/office/powerpoint/2010/main" val="285024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3.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9.gif"/></Relationships>
</file>

<file path=ppt/slides/_rels/slide3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9.g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hyperlink" Target="http://webcache.googleusercontent.com/search?q=cache:z9Lp0iSc4FwJ:www.laprensalibre.cr/Noticias/detalle/55050/515/costarricense-seria-el-mas-longevo-del-mundo+&amp;cd=1&amp;hl=es&amp;ct=clnk&amp;gl=mx" TargetMode="External"/><Relationship Id="rId3" Type="http://schemas.openxmlformats.org/officeDocument/2006/relationships/hyperlink" Target="http://eldiariodechihuahua.mx/Ciudad/2016-01-03/Adultos-mayores-en-el-abandono-/43d95e484d6cffaf553d8191de44e632" TargetMode="External"/><Relationship Id="rId7" Type="http://schemas.openxmlformats.org/officeDocument/2006/relationships/hyperlink" Target="http://invdes.com.mx/ciencia-mobil/8006-por-que-algunas-personas-envejecen-antes-que-otras"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www.jornada.unam.mx/2015/12/29/politica/003n1pol" TargetMode="External"/><Relationship Id="rId5" Type="http://schemas.openxmlformats.org/officeDocument/2006/relationships/hyperlink" Target="https://www.youtube.com/watch?v=8BtxWyyHh8o" TargetMode="External"/><Relationship Id="rId4" Type="http://schemas.openxmlformats.org/officeDocument/2006/relationships/hyperlink" Target="https://www.vidacaixa.es/blog/afronta-la-sociedad-el-envejecimiento-de-la-poblacion/" TargetMode="External"/><Relationship Id="rId9" Type="http://schemas.openxmlformats.org/officeDocument/2006/relationships/hyperlink" Target="http://www.jornada.unam.mx/2015/12/29/politica/003n2pol"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942" y="228763"/>
            <a:ext cx="12001058" cy="6408712"/>
          </a:xfrm>
          <a:prstGeom prst="rect">
            <a:avLst/>
          </a:prstGeom>
          <a:noFill/>
          <a:extLst>
            <a:ext uri="{909E8E84-426E-40DD-AFC4-6F175D3DCCD1}">
              <a14:hiddenFill xmlns:a14="http://schemas.microsoft.com/office/drawing/2010/main">
                <a:solidFill>
                  <a:srgbClr val="FFFFFF"/>
                </a:solidFill>
              </a14:hiddenFill>
            </a:ext>
          </a:extLst>
        </p:spPr>
      </p:pic>
      <p:pic>
        <p:nvPicPr>
          <p:cNvPr id="19458" name="Picture 2" descr="Resultado de imagen para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4170" b="14599"/>
          <a:stretch/>
        </p:blipFill>
        <p:spPr bwMode="auto">
          <a:xfrm>
            <a:off x="7536160" y="1992958"/>
            <a:ext cx="4055190" cy="1440161"/>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981586" y="764704"/>
            <a:ext cx="10609764" cy="923330"/>
          </a:xfrm>
          <a:prstGeom prst="rect">
            <a:avLst/>
          </a:prstGeom>
        </p:spPr>
        <p:style>
          <a:lnRef idx="3">
            <a:schemeClr val="lt1"/>
          </a:lnRef>
          <a:fillRef idx="1">
            <a:schemeClr val="accent5"/>
          </a:fillRef>
          <a:effectRef idx="1">
            <a:schemeClr val="accent5"/>
          </a:effectRef>
          <a:fontRef idx="minor">
            <a:schemeClr val="lt1"/>
          </a:fontRef>
        </p:style>
        <p:txBody>
          <a:bodyPr wrap="none" lIns="91440" tIns="45720" rIns="91440" bIns="45720">
            <a:spAutoFit/>
          </a:bodyPr>
          <a:lstStyle/>
          <a:p>
            <a:pPr algn="ctr"/>
            <a:r>
              <a:rPr lang="es-ES" sz="54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Curlz MT" panose="04040404050702020202" pitchFamily="82" charset="0"/>
              </a:rPr>
              <a:t>TEMA 1: OBJETO DE APRENDIZAJE </a:t>
            </a:r>
            <a:endParaRPr lang="es-MX"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1917854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43860" y="420103"/>
            <a:ext cx="9124141" cy="461665"/>
          </a:xfrm>
          <a:prstGeom prst="rect">
            <a:avLst/>
          </a:prstGeom>
          <a:pattFill prst="weave">
            <a:fgClr>
              <a:srgbClr val="92D050"/>
            </a:fgClr>
            <a:bgClr>
              <a:schemeClr val="bg1"/>
            </a:bgClr>
          </a:pattFill>
        </p:spPr>
        <p:txBody>
          <a:bodyPr wrap="square">
            <a:spAutoFit/>
          </a:bodyPr>
          <a:lstStyle/>
          <a:p>
            <a:pPr algn="ctr"/>
            <a:r>
              <a:rPr lang="es-ES" sz="2400" b="1" dirty="0">
                <a:latin typeface="Arial" panose="020B0604020202020204" pitchFamily="34" charset="0"/>
                <a:ea typeface="Times New Roman" panose="02020603050405020304" pitchFamily="18" charset="0"/>
              </a:rPr>
              <a:t>OBJETO DE APRENDIZAJE I</a:t>
            </a:r>
            <a:endParaRPr lang="es-MX" sz="4000" dirty="0">
              <a:latin typeface="Times New Roman" panose="02020603050405020304" pitchFamily="18" charset="0"/>
              <a:ea typeface="Times New Roman" panose="02020603050405020304" pitchFamily="18" charset="0"/>
            </a:endParaRPr>
          </a:p>
        </p:txBody>
      </p:sp>
      <p:sp>
        <p:nvSpPr>
          <p:cNvPr id="3" name="Rectángulo 2"/>
          <p:cNvSpPr/>
          <p:nvPr/>
        </p:nvSpPr>
        <p:spPr>
          <a:xfrm>
            <a:off x="1864668" y="1515915"/>
            <a:ext cx="3079205" cy="461665"/>
          </a:xfrm>
          <a:prstGeom prst="rect">
            <a:avLst/>
          </a:prstGeom>
          <a:noFill/>
          <a:ln w="47625">
            <a:solidFill>
              <a:schemeClr val="accent1"/>
            </a:solidFill>
          </a:ln>
        </p:spPr>
        <p:txBody>
          <a:bodyPr wrap="square">
            <a:spAutoFit/>
          </a:bodyPr>
          <a:lstStyle/>
          <a:p>
            <a:pPr algn="just"/>
            <a:r>
              <a:rPr lang="es-ES" sz="2400" b="1" dirty="0">
                <a:latin typeface="Arial" panose="020B0604020202020204" pitchFamily="34" charset="0"/>
                <a:ea typeface="Times New Roman" panose="02020603050405020304" pitchFamily="18" charset="0"/>
              </a:rPr>
              <a:t>Conceptos básicos</a:t>
            </a:r>
            <a:endParaRPr lang="es-MX" sz="4000" b="1" dirty="0">
              <a:latin typeface="Times New Roman" panose="02020603050405020304" pitchFamily="18" charset="0"/>
              <a:ea typeface="Times New Roman" panose="02020603050405020304" pitchFamily="18" charset="0"/>
            </a:endParaRPr>
          </a:p>
        </p:txBody>
      </p:sp>
      <p:pic>
        <p:nvPicPr>
          <p:cNvPr id="3074" name="Picture 2" descr="Resultado de imagen para envejecimient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05154" y="4225808"/>
            <a:ext cx="3486533" cy="1743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076" name="Picture 4" descr="Resultado de imagen para geriat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3850" y="1224185"/>
            <a:ext cx="2867025" cy="15906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esultado de imagen para envejecimiento poblacional"/>
          <p:cNvPicPr>
            <a:picLocks noChangeAspect="1" noChangeArrowheads="1"/>
          </p:cNvPicPr>
          <p:nvPr/>
        </p:nvPicPr>
        <p:blipFill rotWithShape="1">
          <a:blip r:embed="rId4">
            <a:extLst>
              <a:ext uri="{28A0092B-C50C-407E-A947-70E740481C1C}">
                <a14:useLocalDpi xmlns:a14="http://schemas.microsoft.com/office/drawing/2010/main" val="0"/>
              </a:ext>
            </a:extLst>
          </a:blip>
          <a:srcRect l="19145" t="9187" r="17526" b="7327"/>
          <a:stretch/>
        </p:blipFill>
        <p:spPr bwMode="auto">
          <a:xfrm>
            <a:off x="0" y="3323372"/>
            <a:ext cx="5057362" cy="3528392"/>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5591944" y="3225415"/>
            <a:ext cx="4477638" cy="461665"/>
          </a:xfrm>
          <a:prstGeom prst="rect">
            <a:avLst/>
          </a:prstGeom>
          <a:ln w="57150">
            <a:solidFill>
              <a:schemeClr val="accent1"/>
            </a:solidFill>
          </a:ln>
        </p:spPr>
        <p:txBody>
          <a:bodyPr wrap="square">
            <a:spAutoFit/>
          </a:bodyPr>
          <a:lstStyle/>
          <a:p>
            <a:pPr algn="just"/>
            <a:r>
              <a:rPr lang="es-ES" sz="2400" b="1" dirty="0">
                <a:latin typeface="Arial" panose="020B0604020202020204" pitchFamily="34" charset="0"/>
                <a:ea typeface="Times New Roman" panose="02020603050405020304" pitchFamily="18" charset="0"/>
              </a:rPr>
              <a:t>Características demográficas</a:t>
            </a:r>
            <a:endParaRPr lang="es-MX" sz="2400" b="1" dirty="0">
              <a:latin typeface="Arial" panose="020B0604020202020204" pitchFamily="34" charset="0"/>
              <a:ea typeface="Times New Roman" panose="02020603050405020304" pitchFamily="18" charset="0"/>
            </a:endParaRPr>
          </a:p>
        </p:txBody>
      </p:sp>
      <p:sp>
        <p:nvSpPr>
          <p:cNvPr id="8" name="Rectángulo 7"/>
          <p:cNvSpPr/>
          <p:nvPr/>
        </p:nvSpPr>
        <p:spPr>
          <a:xfrm>
            <a:off x="737106" y="2592343"/>
            <a:ext cx="6696744" cy="461665"/>
          </a:xfrm>
          <a:prstGeom prst="rect">
            <a:avLst/>
          </a:prstGeom>
          <a:noFill/>
          <a:ln w="47625">
            <a:solidFill>
              <a:schemeClr val="accent1"/>
            </a:solidFill>
          </a:ln>
        </p:spPr>
        <p:txBody>
          <a:bodyPr wrap="square">
            <a:spAutoFit/>
          </a:bodyPr>
          <a:lstStyle/>
          <a:p>
            <a:pPr algn="just"/>
            <a:r>
              <a:rPr lang="es-ES" sz="2400" b="1" dirty="0" smtClean="0">
                <a:latin typeface="Arial" panose="020B0604020202020204" pitchFamily="34" charset="0"/>
                <a:ea typeface="Times New Roman" panose="02020603050405020304" pitchFamily="18" charset="0"/>
              </a:rPr>
              <a:t>Etiologías y efectos durante la edad adulta </a:t>
            </a:r>
            <a:endParaRPr lang="es-MX" sz="40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6104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p:cNvGrpSpPr/>
          <p:nvPr/>
        </p:nvGrpSpPr>
        <p:grpSpPr>
          <a:xfrm>
            <a:off x="1354200" y="366925"/>
            <a:ext cx="2725576" cy="819797"/>
            <a:chOff x="4496319" y="0"/>
            <a:chExt cx="1976967" cy="819797"/>
          </a:xfrm>
          <a:scene3d>
            <a:camera prst="orthographicFront"/>
            <a:lightRig rig="flat" dir="t"/>
          </a:scene3d>
        </p:grpSpPr>
        <p:sp>
          <p:nvSpPr>
            <p:cNvPr id="8" name="Rectángulo redondeado 7"/>
            <p:cNvSpPr/>
            <p:nvPr/>
          </p:nvSpPr>
          <p:spPr>
            <a:xfrm>
              <a:off x="4496319" y="0"/>
              <a:ext cx="1976967" cy="819797"/>
            </a:xfrm>
            <a:prstGeom prst="roundRect">
              <a:avLst>
                <a:gd name="adj" fmla="val 10000"/>
              </a:avLst>
            </a:prstGeom>
            <a:sp3d z="190500" extrusionH="12700" prstMaterial="plastic">
              <a:bevelT w="50800" h="50800"/>
            </a:sp3d>
          </p:spPr>
          <p:style>
            <a:lnRef idx="2">
              <a:schemeClr val="accent4"/>
            </a:lnRef>
            <a:fillRef idx="1">
              <a:schemeClr val="lt1"/>
            </a:fillRef>
            <a:effectRef idx="0">
              <a:schemeClr val="accent4"/>
            </a:effectRef>
            <a:fontRef idx="minor">
              <a:schemeClr val="dk1">
                <a:hueOff val="0"/>
                <a:satOff val="0"/>
                <a:lumOff val="0"/>
                <a:alphaOff val="0"/>
              </a:schemeClr>
            </a:fontRef>
          </p:style>
        </p:sp>
        <p:sp>
          <p:nvSpPr>
            <p:cNvPr id="9" name="Rectángulo 8"/>
            <p:cNvSpPr/>
            <p:nvPr/>
          </p:nvSpPr>
          <p:spPr>
            <a:xfrm>
              <a:off x="4520330" y="24011"/>
              <a:ext cx="1928945" cy="771775"/>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r>
                <a:rPr lang="es-MX" sz="2800" dirty="0">
                  <a:ln>
                    <a:solidFill>
                      <a:srgbClr val="00B0F0"/>
                    </a:solidFill>
                  </a:ln>
                  <a:solidFill>
                    <a:schemeClr val="tx1"/>
                  </a:solidFill>
                </a:rPr>
                <a:t>ETIOLOGÍA</a:t>
              </a:r>
            </a:p>
          </p:txBody>
        </p:sp>
      </p:grpSp>
      <p:grpSp>
        <p:nvGrpSpPr>
          <p:cNvPr id="10" name="Grupo 9"/>
          <p:cNvGrpSpPr/>
          <p:nvPr/>
        </p:nvGrpSpPr>
        <p:grpSpPr>
          <a:xfrm>
            <a:off x="5430673" y="497648"/>
            <a:ext cx="4913799" cy="990833"/>
            <a:chOff x="3471931" y="193835"/>
            <a:chExt cx="1828224" cy="1160922"/>
          </a:xfrm>
          <a:noFill/>
          <a:scene3d>
            <a:camera prst="orthographicFront"/>
            <a:lightRig rig="flat" dir="t"/>
          </a:scene3d>
        </p:grpSpPr>
        <p:sp>
          <p:nvSpPr>
            <p:cNvPr id="11" name="Rectángulo redondeado 10"/>
            <p:cNvSpPr/>
            <p:nvPr/>
          </p:nvSpPr>
          <p:spPr>
            <a:xfrm>
              <a:off x="3471931" y="193835"/>
              <a:ext cx="1828224" cy="1160922"/>
            </a:xfrm>
            <a:prstGeom prst="roundRect">
              <a:avLst>
                <a:gd name="adj" fmla="val 10000"/>
              </a:avLst>
            </a:prstGeom>
            <a:grpFill/>
            <a:ln cmpd="sng">
              <a:noFill/>
            </a:ln>
            <a:sp3d z="190500" extrusionH="12700" prstMaterial="plastic">
              <a:bevelT w="50800" h="50800"/>
            </a:sp3d>
          </p:spPr>
          <p:style>
            <a:lnRef idx="2">
              <a:schemeClr val="accent2"/>
            </a:lnRef>
            <a:fillRef idx="1">
              <a:schemeClr val="lt1"/>
            </a:fillRef>
            <a:effectRef idx="0">
              <a:schemeClr val="accent2"/>
            </a:effectRef>
            <a:fontRef idx="minor">
              <a:schemeClr val="dk1">
                <a:hueOff val="0"/>
                <a:satOff val="0"/>
                <a:lumOff val="0"/>
                <a:alphaOff val="0"/>
              </a:schemeClr>
            </a:fontRef>
          </p:style>
        </p:sp>
        <p:sp>
          <p:nvSpPr>
            <p:cNvPr id="12" name="Rectángulo 11"/>
            <p:cNvSpPr/>
            <p:nvPr/>
          </p:nvSpPr>
          <p:spPr>
            <a:xfrm>
              <a:off x="3505933" y="227837"/>
              <a:ext cx="1760220" cy="1092918"/>
            </a:xfrm>
            <a:prstGeom prst="rect">
              <a:avLst/>
            </a:prstGeom>
            <a:noFill/>
            <a:ln cmpd="sng">
              <a:noFill/>
            </a:ln>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s-ES_tradnl" dirty="0"/>
                <a:t>En </a:t>
              </a:r>
              <a:r>
                <a:rPr lang="es-ES_tradnl" b="1" dirty="0">
                  <a:solidFill>
                    <a:srgbClr val="7030A0"/>
                  </a:solidFill>
                </a:rPr>
                <a:t>términos generales </a:t>
              </a:r>
              <a:r>
                <a:rPr lang="es-ES_tradnl" b="1" u="sng" dirty="0"/>
                <a:t>estudio sobre las causas de las cosas.</a:t>
              </a:r>
              <a:endParaRPr lang="es-MX" b="1" u="sng" dirty="0"/>
            </a:p>
          </p:txBody>
        </p:sp>
      </p:grpSp>
      <p:grpSp>
        <p:nvGrpSpPr>
          <p:cNvPr id="6" name="Grupo 5"/>
          <p:cNvGrpSpPr/>
          <p:nvPr/>
        </p:nvGrpSpPr>
        <p:grpSpPr>
          <a:xfrm>
            <a:off x="263352" y="1992738"/>
            <a:ext cx="9649072" cy="1980099"/>
            <a:chOff x="278633" y="1681341"/>
            <a:chExt cx="8712968" cy="1980099"/>
          </a:xfrm>
        </p:grpSpPr>
        <p:pic>
          <p:nvPicPr>
            <p:cNvPr id="20" name="Picture 6" descr="Resultado de imagen para origen de las cosas filosof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633" y="1681341"/>
              <a:ext cx="4108706" cy="1980099"/>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upo 12"/>
            <p:cNvGrpSpPr/>
            <p:nvPr/>
          </p:nvGrpSpPr>
          <p:grpSpPr>
            <a:xfrm>
              <a:off x="5031160" y="1960070"/>
              <a:ext cx="3960441" cy="1462823"/>
              <a:chOff x="3664556" y="971661"/>
              <a:chExt cx="1828224" cy="3385180"/>
            </a:xfrm>
            <a:scene3d>
              <a:camera prst="orthographicFront"/>
              <a:lightRig rig="flat" dir="t"/>
            </a:scene3d>
          </p:grpSpPr>
          <p:sp>
            <p:nvSpPr>
              <p:cNvPr id="14" name="Rectángulo redondeado 13"/>
              <p:cNvSpPr/>
              <p:nvPr/>
            </p:nvSpPr>
            <p:spPr>
              <a:xfrm>
                <a:off x="3664556" y="971661"/>
                <a:ext cx="1828224" cy="3385180"/>
              </a:xfrm>
              <a:prstGeom prst="roundRect">
                <a:avLst>
                  <a:gd name="adj" fmla="val 10000"/>
                </a:avLst>
              </a:prstGeom>
              <a:noFill/>
              <a:sp3d z="190500" extrusionH="12700" prstMaterial="plastic">
                <a:bevelT w="50800" h="50800"/>
              </a:sp3d>
            </p:spPr>
            <p:style>
              <a:lnRef idx="2">
                <a:schemeClr val="accent2"/>
              </a:lnRef>
              <a:fillRef idx="1">
                <a:schemeClr val="lt1"/>
              </a:fillRef>
              <a:effectRef idx="0">
                <a:schemeClr val="accent2"/>
              </a:effectRef>
              <a:fontRef idx="minor">
                <a:schemeClr val="dk1">
                  <a:hueOff val="0"/>
                  <a:satOff val="0"/>
                  <a:lumOff val="0"/>
                  <a:alphaOff val="0"/>
                </a:schemeClr>
              </a:fontRef>
            </p:style>
          </p:sp>
          <p:sp>
            <p:nvSpPr>
              <p:cNvPr id="15" name="Rectángulo 14"/>
              <p:cNvSpPr/>
              <p:nvPr/>
            </p:nvSpPr>
            <p:spPr>
              <a:xfrm>
                <a:off x="3718103" y="1043529"/>
                <a:ext cx="1721130" cy="3278086"/>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s-ES_tradnl" dirty="0"/>
                  <a:t>Para la </a:t>
                </a:r>
                <a:r>
                  <a:rPr lang="es-ES_tradnl" dirty="0">
                    <a:solidFill>
                      <a:srgbClr val="7030A0"/>
                    </a:solidFill>
                  </a:rPr>
                  <a:t>Filosofía,</a:t>
                </a:r>
                <a:r>
                  <a:rPr lang="es-ES_tradnl" dirty="0"/>
                  <a:t> la etiología es aquella disciplina que destina sus esfuerzos al estudio de aquellas </a:t>
                </a:r>
                <a:r>
                  <a:rPr lang="es-ES_tradnl" b="1" u="sng" dirty="0"/>
                  <a:t>causas que dan origen a las cosas. </a:t>
                </a:r>
                <a:endParaRPr lang="es-MX" b="1" u="sng" dirty="0"/>
              </a:p>
            </p:txBody>
          </p:sp>
        </p:grpSp>
      </p:grpSp>
      <p:grpSp>
        <p:nvGrpSpPr>
          <p:cNvPr id="19" name="Grupo 18"/>
          <p:cNvGrpSpPr/>
          <p:nvPr/>
        </p:nvGrpSpPr>
        <p:grpSpPr>
          <a:xfrm>
            <a:off x="2783632" y="3972837"/>
            <a:ext cx="8420135" cy="2443184"/>
            <a:chOff x="400336" y="3764070"/>
            <a:chExt cx="8420135" cy="2443184"/>
          </a:xfrm>
        </p:grpSpPr>
        <p:pic>
          <p:nvPicPr>
            <p:cNvPr id="2056" name="Picture 8" descr="Resultado de imagen para medici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0419" y="3764070"/>
              <a:ext cx="3730052" cy="2443184"/>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upo 15"/>
            <p:cNvGrpSpPr/>
            <p:nvPr/>
          </p:nvGrpSpPr>
          <p:grpSpPr>
            <a:xfrm>
              <a:off x="400336" y="4472075"/>
              <a:ext cx="4301014" cy="1459936"/>
              <a:chOff x="3933456" y="1809149"/>
              <a:chExt cx="2183984" cy="3430769"/>
            </a:xfrm>
            <a:solidFill>
              <a:schemeClr val="bg1"/>
            </a:solidFill>
            <a:scene3d>
              <a:camera prst="orthographicFront"/>
              <a:lightRig rig="flat" dir="t"/>
            </a:scene3d>
          </p:grpSpPr>
          <p:sp>
            <p:nvSpPr>
              <p:cNvPr id="17" name="Rectángulo redondeado 16"/>
              <p:cNvSpPr/>
              <p:nvPr/>
            </p:nvSpPr>
            <p:spPr>
              <a:xfrm>
                <a:off x="3933456" y="1809149"/>
                <a:ext cx="2183984" cy="3430769"/>
              </a:xfrm>
              <a:prstGeom prst="roundRect">
                <a:avLst>
                  <a:gd name="adj" fmla="val 10000"/>
                </a:avLst>
              </a:prstGeom>
              <a:grpFill/>
              <a:sp3d z="190500" extrusionH="12700" prstMaterial="plastic">
                <a:bevelT w="50800" h="50800"/>
              </a:sp3d>
            </p:spPr>
            <p:style>
              <a:lnRef idx="2">
                <a:schemeClr val="accent2"/>
              </a:lnRef>
              <a:fillRef idx="1">
                <a:schemeClr val="lt1"/>
              </a:fillRef>
              <a:effectRef idx="0">
                <a:schemeClr val="accent2"/>
              </a:effectRef>
              <a:fontRef idx="minor">
                <a:schemeClr val="dk1">
                  <a:hueOff val="0"/>
                  <a:satOff val="0"/>
                  <a:lumOff val="0"/>
                  <a:alphaOff val="0"/>
                </a:schemeClr>
              </a:fontRef>
            </p:style>
          </p:sp>
          <p:sp>
            <p:nvSpPr>
              <p:cNvPr id="18" name="Rectángulo 17"/>
              <p:cNvSpPr/>
              <p:nvPr/>
            </p:nvSpPr>
            <p:spPr>
              <a:xfrm>
                <a:off x="4138835" y="2369721"/>
                <a:ext cx="1721130" cy="2759980"/>
              </a:xfrm>
              <a:prstGeom prst="rect">
                <a:avLst/>
              </a:prstGeom>
              <a:grpFill/>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s-ES_tradnl" dirty="0"/>
                  <a:t>En</a:t>
                </a:r>
                <a:r>
                  <a:rPr lang="es-ES_tradnl" dirty="0">
                    <a:solidFill>
                      <a:srgbClr val="7030A0"/>
                    </a:solidFill>
                  </a:rPr>
                  <a:t> medicina </a:t>
                </a:r>
                <a:r>
                  <a:rPr lang="es-ES_tradnl" dirty="0"/>
                  <a:t>es aquella rama que se ocupa excluyentemente de estudiar las </a:t>
                </a:r>
                <a:r>
                  <a:rPr lang="es-ES_tradnl" b="1" u="sng" dirty="0"/>
                  <a:t>causas de las distintas enfermedades </a:t>
                </a:r>
                <a:r>
                  <a:rPr lang="es-ES_tradnl" dirty="0"/>
                  <a:t>que afectan a los seres humanos.</a:t>
                </a:r>
                <a:endParaRPr lang="es-MX" dirty="0"/>
              </a:p>
            </p:txBody>
          </p:sp>
        </p:grpSp>
      </p:grpSp>
    </p:spTree>
    <p:extLst>
      <p:ext uri="{BB962C8B-B14F-4D97-AF65-F5344CB8AC3E}">
        <p14:creationId xmlns:p14="http://schemas.microsoft.com/office/powerpoint/2010/main" val="331069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p:cNvGrpSpPr/>
          <p:nvPr/>
        </p:nvGrpSpPr>
        <p:grpSpPr>
          <a:xfrm>
            <a:off x="551384" y="358911"/>
            <a:ext cx="4498010" cy="1104052"/>
            <a:chOff x="0" y="2009653"/>
            <a:chExt cx="7843892" cy="3252658"/>
          </a:xfrm>
          <a:scene3d>
            <a:camera prst="orthographicFront"/>
            <a:lightRig rig="flat" dir="t"/>
          </a:scene3d>
        </p:grpSpPr>
        <p:sp>
          <p:nvSpPr>
            <p:cNvPr id="8" name="Rectángulo redondeado 7"/>
            <p:cNvSpPr/>
            <p:nvPr/>
          </p:nvSpPr>
          <p:spPr>
            <a:xfrm>
              <a:off x="0" y="2009653"/>
              <a:ext cx="7843892" cy="3252658"/>
            </a:xfrm>
            <a:prstGeom prst="roundRect">
              <a:avLst>
                <a:gd name="adj" fmla="val 10000"/>
              </a:avLst>
            </a:prstGeom>
            <a:sp3d z="190500" extrusionH="12700" prstMaterial="plastic">
              <a:bevelT w="50800" h="50800"/>
            </a:sp3d>
          </p:spPr>
          <p:style>
            <a:lnRef idx="2">
              <a:schemeClr val="accent4"/>
            </a:lnRef>
            <a:fillRef idx="1">
              <a:schemeClr val="lt1"/>
            </a:fillRef>
            <a:effectRef idx="0">
              <a:schemeClr val="accent4"/>
            </a:effectRef>
            <a:fontRef idx="minor">
              <a:schemeClr val="dk1">
                <a:hueOff val="0"/>
                <a:satOff val="0"/>
                <a:lumOff val="0"/>
                <a:alphaOff val="0"/>
              </a:schemeClr>
            </a:fontRef>
          </p:style>
        </p:sp>
        <p:sp>
          <p:nvSpPr>
            <p:cNvPr id="9" name="Rectángulo 8"/>
            <p:cNvSpPr/>
            <p:nvPr/>
          </p:nvSpPr>
          <p:spPr>
            <a:xfrm>
              <a:off x="95267" y="2104920"/>
              <a:ext cx="7653358" cy="3062124"/>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r>
                <a:rPr lang="es-MX" sz="2800" dirty="0">
                  <a:ln>
                    <a:solidFill>
                      <a:srgbClr val="00B0F0"/>
                    </a:solidFill>
                  </a:ln>
                  <a:solidFill>
                    <a:schemeClr val="tx1"/>
                  </a:solidFill>
                </a:rPr>
                <a:t>INVOLUCIÓN</a:t>
              </a:r>
            </a:p>
          </p:txBody>
        </p:sp>
      </p:grpSp>
      <p:grpSp>
        <p:nvGrpSpPr>
          <p:cNvPr id="4" name="Grupo 3"/>
          <p:cNvGrpSpPr/>
          <p:nvPr/>
        </p:nvGrpSpPr>
        <p:grpSpPr>
          <a:xfrm>
            <a:off x="3431704" y="2044178"/>
            <a:ext cx="6932980" cy="4255111"/>
            <a:chOff x="1907704" y="2044177"/>
            <a:chExt cx="6932980" cy="4255111"/>
          </a:xfrm>
        </p:grpSpPr>
        <p:grpSp>
          <p:nvGrpSpPr>
            <p:cNvPr id="2" name="Grupo 1"/>
            <p:cNvGrpSpPr/>
            <p:nvPr/>
          </p:nvGrpSpPr>
          <p:grpSpPr>
            <a:xfrm>
              <a:off x="1907704" y="2044177"/>
              <a:ext cx="6624735" cy="3276069"/>
              <a:chOff x="1907704" y="2044177"/>
              <a:chExt cx="6624735" cy="3276069"/>
            </a:xfrm>
          </p:grpSpPr>
          <p:grpSp>
            <p:nvGrpSpPr>
              <p:cNvPr id="3" name="Grupo 2"/>
              <p:cNvGrpSpPr/>
              <p:nvPr/>
            </p:nvGrpSpPr>
            <p:grpSpPr>
              <a:xfrm>
                <a:off x="2987824" y="2044177"/>
                <a:ext cx="5544615" cy="1265900"/>
                <a:chOff x="2379722" y="3613783"/>
                <a:chExt cx="4450489" cy="2826060"/>
              </a:xfrm>
              <a:noFill/>
              <a:scene3d>
                <a:camera prst="orthographicFront"/>
                <a:lightRig rig="flat" dir="t"/>
              </a:scene3d>
            </p:grpSpPr>
            <p:sp>
              <p:nvSpPr>
                <p:cNvPr id="5" name="Rectángulo redondeado 4"/>
                <p:cNvSpPr/>
                <p:nvPr/>
              </p:nvSpPr>
              <p:spPr>
                <a:xfrm>
                  <a:off x="2379722" y="3613783"/>
                  <a:ext cx="4450489" cy="2826060"/>
                </a:xfrm>
                <a:prstGeom prst="roundRect">
                  <a:avLst>
                    <a:gd name="adj" fmla="val 10000"/>
                  </a:avLst>
                </a:prstGeom>
                <a:grpFill/>
                <a:ln>
                  <a:noFill/>
                </a:ln>
                <a:sp3d z="190500" extrusionH="12700" prstMaterial="plastic">
                  <a:bevelT w="50800" h="50800"/>
                </a:sp3d>
              </p:spPr>
              <p:style>
                <a:lnRef idx="2">
                  <a:schemeClr val="accent2"/>
                </a:lnRef>
                <a:fillRef idx="1">
                  <a:schemeClr val="lt1"/>
                </a:fillRef>
                <a:effectRef idx="0">
                  <a:schemeClr val="accent2"/>
                </a:effectRef>
                <a:fontRef idx="minor">
                  <a:schemeClr val="dk1">
                    <a:hueOff val="0"/>
                    <a:satOff val="0"/>
                    <a:lumOff val="0"/>
                    <a:alphaOff val="0"/>
                  </a:schemeClr>
                </a:fontRef>
              </p:style>
            </p:sp>
            <p:sp>
              <p:nvSpPr>
                <p:cNvPr id="6" name="Rectángulo 5"/>
                <p:cNvSpPr/>
                <p:nvPr/>
              </p:nvSpPr>
              <p:spPr>
                <a:xfrm>
                  <a:off x="2462494" y="3696555"/>
                  <a:ext cx="4284945" cy="2660516"/>
                </a:xfrm>
                <a:prstGeom prst="rect">
                  <a:avLst/>
                </a:prstGeom>
                <a:grpFill/>
                <a:ln>
                  <a:noFill/>
                </a:ln>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6210" tIns="156210" rIns="156210" bIns="156210" numCol="1" spcCol="1270" anchor="ctr" anchorCtr="0">
                  <a:noAutofit/>
                </a:bodyPr>
                <a:lstStyle/>
                <a:p>
                  <a:pPr algn="ctr" defTabSz="1822450">
                    <a:lnSpc>
                      <a:spcPct val="90000"/>
                    </a:lnSpc>
                    <a:spcBef>
                      <a:spcPct val="0"/>
                    </a:spcBef>
                    <a:spcAft>
                      <a:spcPct val="35000"/>
                    </a:spcAft>
                  </a:pPr>
                  <a:r>
                    <a:rPr lang="es-ES" sz="4100" dirty="0">
                      <a:solidFill>
                        <a:srgbClr val="7030A0"/>
                      </a:solidFill>
                    </a:rPr>
                    <a:t>Evolución </a:t>
                  </a:r>
                  <a:r>
                    <a:rPr lang="es-ES" sz="4100" dirty="0"/>
                    <a:t>regresiva de una especie, órgano, tejido o célula.</a:t>
                  </a:r>
                  <a:endParaRPr lang="es-ES_tradnl" sz="4100" dirty="0"/>
                </a:p>
              </p:txBody>
            </p:sp>
          </p:grpSp>
          <p:sp>
            <p:nvSpPr>
              <p:cNvPr id="10" name="Rectángulo 9"/>
              <p:cNvSpPr/>
              <p:nvPr/>
            </p:nvSpPr>
            <p:spPr>
              <a:xfrm>
                <a:off x="1907704" y="4489249"/>
                <a:ext cx="5971519" cy="830997"/>
              </a:xfrm>
              <a:prstGeom prst="rect">
                <a:avLst/>
              </a:prstGeom>
            </p:spPr>
            <p:txBody>
              <a:bodyPr wrap="square">
                <a:spAutoFit/>
              </a:bodyPr>
              <a:lstStyle/>
              <a:p>
                <a:pPr algn="ctr"/>
                <a:r>
                  <a:rPr lang="es-MX" dirty="0">
                    <a:solidFill>
                      <a:srgbClr val="222222"/>
                    </a:solidFill>
                    <a:latin typeface="Arial" panose="020B0604020202020204" pitchFamily="34" charset="0"/>
                  </a:rPr>
                  <a:t> </a:t>
                </a:r>
                <a:r>
                  <a:rPr lang="es-MX" sz="2400" i="1" dirty="0">
                    <a:solidFill>
                      <a:srgbClr val="222222"/>
                    </a:solidFill>
                    <a:latin typeface="Arial" panose="020B0604020202020204" pitchFamily="34" charset="0"/>
                  </a:rPr>
                  <a:t>Detención y retroceso de un proceso evolutivo.</a:t>
                </a:r>
                <a:endParaRPr lang="es-MX" sz="2400" i="1" dirty="0"/>
              </a:p>
            </p:txBody>
          </p:sp>
        </p:grpSp>
        <p:pic>
          <p:nvPicPr>
            <p:cNvPr id="5122" name="Picture 2" descr="Resultado de imagen para retroces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2291" y="5479041"/>
              <a:ext cx="4128393" cy="820247"/>
            </a:xfrm>
            <a:prstGeom prst="rect">
              <a:avLst/>
            </a:prstGeom>
            <a:noFill/>
            <a:extLst>
              <a:ext uri="{909E8E84-426E-40DD-AFC4-6F175D3DCCD1}">
                <a14:hiddenFill xmlns:a14="http://schemas.microsoft.com/office/drawing/2010/main">
                  <a:solidFill>
                    <a:srgbClr val="FFFFFF"/>
                  </a:solidFill>
                </a14:hiddenFill>
              </a:ext>
            </a:extLst>
          </p:spPr>
        </p:pic>
      </p:grpSp>
      <p:pic>
        <p:nvPicPr>
          <p:cNvPr id="5124" name="Picture 4" descr="Resultado de imagen para detenci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556" t="4135" r="11102" b="10687"/>
          <a:stretch/>
        </p:blipFill>
        <p:spPr bwMode="auto">
          <a:xfrm>
            <a:off x="1723960" y="1949992"/>
            <a:ext cx="2736304" cy="2052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05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n para envejecimien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o 4"/>
          <p:cNvGrpSpPr/>
          <p:nvPr/>
        </p:nvGrpSpPr>
        <p:grpSpPr>
          <a:xfrm>
            <a:off x="1759850" y="260649"/>
            <a:ext cx="3997678" cy="711519"/>
            <a:chOff x="71436" y="500065"/>
            <a:chExt cx="8517435" cy="711519"/>
          </a:xfrm>
          <a:scene3d>
            <a:camera prst="orthographicFront"/>
            <a:lightRig rig="flat" dir="t"/>
          </a:scene3d>
        </p:grpSpPr>
        <p:sp>
          <p:nvSpPr>
            <p:cNvPr id="6" name="Rectángulo redondeado 5"/>
            <p:cNvSpPr/>
            <p:nvPr/>
          </p:nvSpPr>
          <p:spPr>
            <a:xfrm>
              <a:off x="71436" y="500065"/>
              <a:ext cx="8517435" cy="711519"/>
            </a:xfrm>
            <a:prstGeom prst="roundRect">
              <a:avLst>
                <a:gd name="adj" fmla="val 10000"/>
              </a:avLst>
            </a:prstGeom>
            <a:sp3d z="190500" extrusionH="12700" prstMaterial="plastic">
              <a:bevelT w="50800" h="50800"/>
            </a:sp3d>
          </p:spPr>
          <p:style>
            <a:lnRef idx="2">
              <a:schemeClr val="accent4"/>
            </a:lnRef>
            <a:fillRef idx="1">
              <a:schemeClr val="lt1"/>
            </a:fillRef>
            <a:effectRef idx="0">
              <a:schemeClr val="accent4"/>
            </a:effectRef>
            <a:fontRef idx="minor">
              <a:schemeClr val="dk1">
                <a:hueOff val="0"/>
                <a:satOff val="0"/>
                <a:lumOff val="0"/>
                <a:alphaOff val="0"/>
              </a:schemeClr>
            </a:fontRef>
          </p:style>
        </p:sp>
        <p:sp>
          <p:nvSpPr>
            <p:cNvPr id="8" name="Rectángulo 7"/>
            <p:cNvSpPr/>
            <p:nvPr/>
          </p:nvSpPr>
          <p:spPr>
            <a:xfrm>
              <a:off x="92276" y="520905"/>
              <a:ext cx="8475755" cy="669839"/>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r>
                <a:rPr lang="es-MX" sz="2800" dirty="0">
                  <a:ln>
                    <a:solidFill>
                      <a:srgbClr val="00B0F0"/>
                    </a:solidFill>
                  </a:ln>
                  <a:solidFill>
                    <a:schemeClr val="tx1"/>
                  </a:solidFill>
                </a:rPr>
                <a:t>ENVEJECIMIENTO</a:t>
              </a:r>
            </a:p>
          </p:txBody>
        </p:sp>
      </p:grpSp>
      <p:sp>
        <p:nvSpPr>
          <p:cNvPr id="14" name="Rectángulo 13"/>
          <p:cNvSpPr/>
          <p:nvPr/>
        </p:nvSpPr>
        <p:spPr>
          <a:xfrm>
            <a:off x="1524000" y="4814958"/>
            <a:ext cx="7632848" cy="2063882"/>
          </a:xfrm>
          <a:prstGeom prst="rect">
            <a:avLst/>
          </a:prstGeom>
          <a:noFill/>
          <a:ln>
            <a:noFill/>
          </a:ln>
          <a:scene3d>
            <a:camera prst="orthographicFront"/>
            <a:lightRig rig="flat" dir="t"/>
          </a:scene3d>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820" tIns="83820" rIns="83820" bIns="83820" numCol="1" spcCol="1270" anchor="ctr" anchorCtr="0">
            <a:noAutofit/>
          </a:bodyPr>
          <a:lstStyle/>
          <a:p>
            <a:pPr algn="ctr" defTabSz="977900">
              <a:lnSpc>
                <a:spcPct val="90000"/>
              </a:lnSpc>
              <a:spcBef>
                <a:spcPct val="0"/>
              </a:spcBef>
              <a:spcAft>
                <a:spcPct val="35000"/>
              </a:spcAft>
            </a:pPr>
            <a:r>
              <a:rPr lang="es-ES_tradnl" sz="2200" b="1" u="sng" dirty="0"/>
              <a:t>Alteraciones</a:t>
            </a:r>
            <a:r>
              <a:rPr lang="es-ES_tradnl" sz="2200" dirty="0"/>
              <a:t> que se producen en un organismo con el</a:t>
            </a:r>
            <a:r>
              <a:rPr lang="es-ES_tradnl" sz="2200" b="1" u="sng" dirty="0"/>
              <a:t> paso </a:t>
            </a:r>
            <a:r>
              <a:rPr lang="es-ES_tradnl" sz="2200" dirty="0"/>
              <a:t>del </a:t>
            </a:r>
            <a:r>
              <a:rPr lang="es-ES_tradnl" sz="2200" b="1" u="sng" dirty="0">
                <a:effectLst>
                  <a:outerShdw blurRad="38100" dist="38100" dir="2700000" algn="tl">
                    <a:srgbClr val="000000">
                      <a:alpha val="43137"/>
                    </a:srgbClr>
                  </a:outerShdw>
                </a:effectLst>
              </a:rPr>
              <a:t>tiempo</a:t>
            </a:r>
            <a:r>
              <a:rPr lang="es-ES_tradnl" sz="2200" dirty="0"/>
              <a:t> y que conducen a </a:t>
            </a:r>
            <a:r>
              <a:rPr lang="es-ES_tradnl" sz="2200" b="1" u="sng" dirty="0"/>
              <a:t>perdidas funcionales y a la muerte </a:t>
            </a:r>
            <a:endParaRPr lang="es-ES_tradnl" sz="2400" b="1" u="sng" dirty="0">
              <a:solidFill>
                <a:srgbClr val="002060"/>
              </a:solidFill>
            </a:endParaRPr>
          </a:p>
          <a:p>
            <a:pPr algn="ctr" defTabSz="977900">
              <a:lnSpc>
                <a:spcPct val="90000"/>
              </a:lnSpc>
              <a:spcBef>
                <a:spcPct val="0"/>
              </a:spcBef>
              <a:spcAft>
                <a:spcPct val="35000"/>
              </a:spcAft>
            </a:pPr>
            <a:endParaRPr lang="es-ES_tradnl" sz="2200" b="1" u="sng" dirty="0"/>
          </a:p>
          <a:p>
            <a:pPr algn="ctr" defTabSz="977900">
              <a:lnSpc>
                <a:spcPct val="90000"/>
              </a:lnSpc>
              <a:spcBef>
                <a:spcPct val="0"/>
              </a:spcBef>
              <a:spcAft>
                <a:spcPct val="35000"/>
              </a:spcAft>
            </a:pPr>
            <a:r>
              <a:rPr lang="es-ES_tradnl" sz="2200" dirty="0"/>
              <a:t>. </a:t>
            </a:r>
          </a:p>
        </p:txBody>
      </p:sp>
      <p:sp>
        <p:nvSpPr>
          <p:cNvPr id="7" name="Rectángulo 6"/>
          <p:cNvSpPr/>
          <p:nvPr/>
        </p:nvSpPr>
        <p:spPr>
          <a:xfrm>
            <a:off x="1524000" y="2506666"/>
            <a:ext cx="7632848" cy="936104"/>
          </a:xfrm>
          <a:prstGeom prst="rect">
            <a:avLst/>
          </a:prstGeom>
          <a:noFill/>
          <a:ln>
            <a:noFill/>
          </a:ln>
          <a:scene3d>
            <a:camera prst="orthographicFront"/>
            <a:lightRig rig="flat" dir="t"/>
          </a:scene3d>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820" tIns="83820" rIns="83820" bIns="83820" numCol="1" spcCol="1270" anchor="ctr" anchorCtr="0">
            <a:noAutofit/>
          </a:bodyPr>
          <a:lstStyle/>
          <a:p>
            <a:pPr algn="ctr" defTabSz="977900">
              <a:lnSpc>
                <a:spcPct val="90000"/>
              </a:lnSpc>
              <a:spcBef>
                <a:spcPct val="0"/>
              </a:spcBef>
              <a:spcAft>
                <a:spcPct val="35000"/>
              </a:spcAft>
            </a:pPr>
            <a:r>
              <a:rPr lang="es-MX" sz="2400" b="1" dirty="0">
                <a:solidFill>
                  <a:srgbClr val="002060"/>
                </a:solidFill>
              </a:rPr>
              <a:t>“Conjunto de cambios </a:t>
            </a:r>
            <a:r>
              <a:rPr lang="es-MX" sz="2400" b="1" u="sng" dirty="0">
                <a:solidFill>
                  <a:srgbClr val="002060"/>
                </a:solidFill>
              </a:rPr>
              <a:t>morfológicos,</a:t>
            </a:r>
            <a:r>
              <a:rPr lang="es-MX" sz="2400" b="1" dirty="0">
                <a:solidFill>
                  <a:srgbClr val="002060"/>
                </a:solidFill>
              </a:rPr>
              <a:t> </a:t>
            </a:r>
            <a:r>
              <a:rPr lang="es-MX" sz="2400" b="1" u="sng" dirty="0">
                <a:solidFill>
                  <a:srgbClr val="002060"/>
                </a:solidFill>
              </a:rPr>
              <a:t>funcionale</a:t>
            </a:r>
            <a:r>
              <a:rPr lang="es-MX" sz="2400" b="1" dirty="0">
                <a:solidFill>
                  <a:srgbClr val="002060"/>
                </a:solidFill>
              </a:rPr>
              <a:t>s y </a:t>
            </a:r>
            <a:r>
              <a:rPr lang="es-MX" sz="2400" b="1" u="sng" dirty="0">
                <a:solidFill>
                  <a:srgbClr val="002060"/>
                </a:solidFill>
              </a:rPr>
              <a:t>psicológicos, </a:t>
            </a:r>
            <a:r>
              <a:rPr lang="es-MX" sz="2400" b="1" dirty="0">
                <a:solidFill>
                  <a:srgbClr val="002060"/>
                </a:solidFill>
              </a:rPr>
              <a:t>que el paso del tiempo ocasiona de forma irreversible en los organismos vivos”</a:t>
            </a:r>
            <a:endParaRPr lang="es-ES_tradnl" sz="2400" b="1" u="sng" dirty="0">
              <a:solidFill>
                <a:srgbClr val="002060"/>
              </a:solidFill>
            </a:endParaRPr>
          </a:p>
          <a:p>
            <a:pPr algn="ctr" defTabSz="977900">
              <a:lnSpc>
                <a:spcPct val="90000"/>
              </a:lnSpc>
              <a:spcBef>
                <a:spcPct val="0"/>
              </a:spcBef>
              <a:spcAft>
                <a:spcPct val="35000"/>
              </a:spcAft>
            </a:pPr>
            <a:endParaRPr lang="es-ES_tradnl" sz="2200" b="1" u="sng" dirty="0"/>
          </a:p>
          <a:p>
            <a:pPr algn="ctr" defTabSz="977900">
              <a:lnSpc>
                <a:spcPct val="90000"/>
              </a:lnSpc>
              <a:spcBef>
                <a:spcPct val="0"/>
              </a:spcBef>
              <a:spcAft>
                <a:spcPct val="35000"/>
              </a:spcAft>
            </a:pPr>
            <a:r>
              <a:rPr lang="es-ES_tradnl" sz="2200" dirty="0"/>
              <a:t>. </a:t>
            </a:r>
          </a:p>
        </p:txBody>
      </p:sp>
    </p:spTree>
    <p:extLst>
      <p:ext uri="{BB962C8B-B14F-4D97-AF65-F5344CB8AC3E}">
        <p14:creationId xmlns:p14="http://schemas.microsoft.com/office/powerpoint/2010/main" val="188377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Resultado de imagen para envejecimient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16" y="188640"/>
            <a:ext cx="7570852" cy="666936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upo 7"/>
          <p:cNvGrpSpPr/>
          <p:nvPr/>
        </p:nvGrpSpPr>
        <p:grpSpPr>
          <a:xfrm>
            <a:off x="4480034" y="810300"/>
            <a:ext cx="6172862" cy="711519"/>
            <a:chOff x="71436" y="500065"/>
            <a:chExt cx="8517435" cy="711519"/>
          </a:xfrm>
          <a:scene3d>
            <a:camera prst="orthographicFront"/>
            <a:lightRig rig="flat" dir="t"/>
          </a:scene3d>
        </p:grpSpPr>
        <p:sp>
          <p:nvSpPr>
            <p:cNvPr id="9" name="Rectángulo redondeado 8"/>
            <p:cNvSpPr/>
            <p:nvPr/>
          </p:nvSpPr>
          <p:spPr>
            <a:xfrm>
              <a:off x="71436" y="500065"/>
              <a:ext cx="8517435" cy="711519"/>
            </a:xfrm>
            <a:prstGeom prst="roundRect">
              <a:avLst>
                <a:gd name="adj" fmla="val 10000"/>
              </a:avLst>
            </a:prstGeom>
            <a:sp3d z="190500" extrusionH="12700" prstMaterial="plastic">
              <a:bevelT w="50800" h="50800"/>
            </a:sp3d>
          </p:spPr>
          <p:style>
            <a:lnRef idx="2">
              <a:schemeClr val="accent4"/>
            </a:lnRef>
            <a:fillRef idx="1">
              <a:schemeClr val="lt1"/>
            </a:fillRef>
            <a:effectRef idx="0">
              <a:schemeClr val="accent4"/>
            </a:effectRef>
            <a:fontRef idx="minor">
              <a:schemeClr val="dk1">
                <a:hueOff val="0"/>
                <a:satOff val="0"/>
                <a:lumOff val="0"/>
                <a:alphaOff val="0"/>
              </a:schemeClr>
            </a:fontRef>
          </p:style>
        </p:sp>
        <p:sp>
          <p:nvSpPr>
            <p:cNvPr id="10" name="Rectángulo 9"/>
            <p:cNvSpPr/>
            <p:nvPr/>
          </p:nvSpPr>
          <p:spPr>
            <a:xfrm>
              <a:off x="92276" y="520905"/>
              <a:ext cx="8475755" cy="669839"/>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r>
                <a:rPr lang="es-MX" sz="2800" dirty="0">
                  <a:ln>
                    <a:solidFill>
                      <a:srgbClr val="00B0F0"/>
                    </a:solidFill>
                  </a:ln>
                  <a:solidFill>
                    <a:schemeClr val="tx1"/>
                  </a:solidFill>
                </a:rPr>
                <a:t>CONSECUENCIAS DEL ENVEJECIMIENTO</a:t>
              </a:r>
            </a:p>
          </p:txBody>
        </p:sp>
      </p:grpSp>
      <p:grpSp>
        <p:nvGrpSpPr>
          <p:cNvPr id="12" name="Grupo 11"/>
          <p:cNvGrpSpPr/>
          <p:nvPr/>
        </p:nvGrpSpPr>
        <p:grpSpPr>
          <a:xfrm>
            <a:off x="5223558" y="2968745"/>
            <a:ext cx="5429338" cy="1717360"/>
            <a:chOff x="285756" y="2885435"/>
            <a:chExt cx="3000440" cy="2714640"/>
          </a:xfrm>
          <a:solidFill>
            <a:srgbClr val="00B050"/>
          </a:solidFill>
          <a:scene3d>
            <a:camera prst="orthographicFront"/>
            <a:lightRig rig="flat" dir="t"/>
          </a:scene3d>
        </p:grpSpPr>
        <p:sp>
          <p:nvSpPr>
            <p:cNvPr id="13" name="Elipse 12"/>
            <p:cNvSpPr/>
            <p:nvPr/>
          </p:nvSpPr>
          <p:spPr>
            <a:xfrm>
              <a:off x="285756" y="2885435"/>
              <a:ext cx="3000440" cy="2714640"/>
            </a:xfrm>
            <a:prstGeom prst="ellipse">
              <a:avLst/>
            </a:prstGeom>
            <a:grpFill/>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4" name="Elipse 4"/>
            <p:cNvSpPr/>
            <p:nvPr/>
          </p:nvSpPr>
          <p:spPr>
            <a:xfrm>
              <a:off x="725160" y="3282985"/>
              <a:ext cx="2121632" cy="191954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algn="ctr" defTabSz="889000">
                <a:lnSpc>
                  <a:spcPct val="90000"/>
                </a:lnSpc>
                <a:spcBef>
                  <a:spcPct val="0"/>
                </a:spcBef>
                <a:spcAft>
                  <a:spcPct val="35000"/>
                </a:spcAft>
              </a:pPr>
              <a:r>
                <a:rPr lang="es-MX" sz="2000" b="1" dirty="0"/>
                <a:t>Cambios a nivel cardiovascular, respiratorios, musculo-esquelético, motriz y de los sentidos.</a:t>
              </a:r>
            </a:p>
          </p:txBody>
        </p:sp>
      </p:grpSp>
      <p:pic>
        <p:nvPicPr>
          <p:cNvPr id="17" name="Picture 4" descr="Resultado de imagen para perdida de funcionalidad en el adulto mayor"/>
          <p:cNvPicPr>
            <a:picLocks noChangeAspect="1" noChangeArrowheads="1"/>
          </p:cNvPicPr>
          <p:nvPr/>
        </p:nvPicPr>
        <p:blipFill rotWithShape="1">
          <a:blip r:embed="rId3">
            <a:extLst>
              <a:ext uri="{28A0092B-C50C-407E-A947-70E740481C1C}">
                <a14:useLocalDpi xmlns:a14="http://schemas.microsoft.com/office/drawing/2010/main" val="0"/>
              </a:ext>
            </a:extLst>
          </a:blip>
          <a:srcRect l="29463" r="26341"/>
          <a:stretch/>
        </p:blipFill>
        <p:spPr bwMode="auto">
          <a:xfrm>
            <a:off x="1565226" y="195615"/>
            <a:ext cx="1838879" cy="18252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8" name="Picture 10" descr="Resultado de imagen para cambios en el adulto may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7931" y="2194319"/>
            <a:ext cx="2313470" cy="207611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80" name="Picture 12" descr="Resultado de imagen para cambios en el adulto may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434" y="4527493"/>
            <a:ext cx="2088232" cy="207344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922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pic>
        <p:nvPicPr>
          <p:cNvPr id="4" name="Picture 6" descr="Resultado de imagen para cambios en el adulto may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88" y="0"/>
            <a:ext cx="122886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51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sultado de imagen para perdidas funciona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1368" y="199505"/>
            <a:ext cx="3256244" cy="24447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60" name="Picture 16" descr="Resultado de imagen para perdida de la autonomia en el adulto may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9370" y="2406073"/>
            <a:ext cx="2941998" cy="220649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o 5"/>
          <p:cNvGrpSpPr/>
          <p:nvPr/>
        </p:nvGrpSpPr>
        <p:grpSpPr>
          <a:xfrm>
            <a:off x="911424" y="3789040"/>
            <a:ext cx="4680520" cy="2487076"/>
            <a:chOff x="0" y="0"/>
            <a:chExt cx="5112814" cy="4767647"/>
          </a:xfrm>
          <a:solidFill>
            <a:srgbClr val="FF0000"/>
          </a:solidFill>
          <a:scene3d>
            <a:camera prst="orthographicFront"/>
            <a:lightRig rig="flat" dir="t"/>
          </a:scene3d>
        </p:grpSpPr>
        <p:sp>
          <p:nvSpPr>
            <p:cNvPr id="7" name="Elipse 6"/>
            <p:cNvSpPr/>
            <p:nvPr/>
          </p:nvSpPr>
          <p:spPr>
            <a:xfrm>
              <a:off x="0" y="0"/>
              <a:ext cx="5112814" cy="4767647"/>
            </a:xfrm>
            <a:prstGeom prst="ellipse">
              <a:avLst/>
            </a:prstGeom>
            <a:grpFill/>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8" name="Elipse 4"/>
            <p:cNvSpPr/>
            <p:nvPr/>
          </p:nvSpPr>
          <p:spPr>
            <a:xfrm>
              <a:off x="748754" y="698206"/>
              <a:ext cx="3615306" cy="3371235"/>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1066800">
                <a:lnSpc>
                  <a:spcPct val="90000"/>
                </a:lnSpc>
                <a:spcBef>
                  <a:spcPct val="0"/>
                </a:spcBef>
                <a:spcAft>
                  <a:spcPct val="35000"/>
                </a:spcAft>
              </a:pPr>
              <a:r>
                <a:rPr lang="es-MX" sz="2400" dirty="0"/>
                <a:t>Reducción de la autonomía  y calidad de vida.</a:t>
              </a:r>
            </a:p>
          </p:txBody>
        </p:sp>
      </p:grpSp>
      <p:pic>
        <p:nvPicPr>
          <p:cNvPr id="6150" name="Picture 6" descr="Resultado de imagen para perdida de la autonomia en el adulto may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8511" y="527580"/>
            <a:ext cx="3168352" cy="1788586"/>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Resultado de imagen para perdida de la autonomia en el adulto may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801" y="567316"/>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Resultado de imagen para perdida de la autonomia en el adulto mayo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4281" y="2929427"/>
            <a:ext cx="2696961" cy="2279291"/>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Resultado de imagen para perdida de la autonomia en el adulto mayo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70924" y="5208718"/>
            <a:ext cx="3130318" cy="1406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860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3 Marcador de contenido"/>
          <p:cNvGraphicFramePr>
            <a:graphicFrameLocks/>
          </p:cNvGraphicFramePr>
          <p:nvPr>
            <p:extLst/>
          </p:nvPr>
        </p:nvGraphicFramePr>
        <p:xfrm>
          <a:off x="1524000" y="332656"/>
          <a:ext cx="9036496" cy="5976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Resultado de imagen para aumento de la esperanza de vida mexico"/>
          <p:cNvPicPr>
            <a:picLocks noChangeAspect="1" noChangeArrowheads="1"/>
          </p:cNvPicPr>
          <p:nvPr/>
        </p:nvPicPr>
        <p:blipFill rotWithShape="1">
          <a:blip r:embed="rId8">
            <a:extLst>
              <a:ext uri="{28A0092B-C50C-407E-A947-70E740481C1C}">
                <a14:useLocalDpi xmlns:a14="http://schemas.microsoft.com/office/drawing/2010/main" val="0"/>
              </a:ext>
            </a:extLst>
          </a:blip>
          <a:srcRect r="8778"/>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41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612283" y="174604"/>
            <a:ext cx="5905546" cy="1261884"/>
          </a:xfrm>
          <a:prstGeom prst="rect">
            <a:avLst/>
          </a:prstGeom>
        </p:spPr>
        <p:txBody>
          <a:bodyPr wrap="square">
            <a:spAutoFit/>
          </a:bodyPr>
          <a:lstStyle/>
          <a:p>
            <a:pPr>
              <a:buNone/>
            </a:pPr>
            <a:r>
              <a:rPr lang="es-ES" sz="2000" b="1" dirty="0">
                <a:latin typeface="+mj-lt"/>
              </a:rPr>
              <a:t>El artículo 4°constitucional indica  </a:t>
            </a:r>
          </a:p>
          <a:p>
            <a:pPr>
              <a:buNone/>
            </a:pPr>
            <a:r>
              <a:rPr lang="es-MX" sz="2000" b="1" dirty="0">
                <a:latin typeface="+mj-lt"/>
              </a:rPr>
              <a:t>“</a:t>
            </a:r>
            <a:r>
              <a:rPr lang="es-ES" sz="2000" b="1" dirty="0">
                <a:latin typeface="+mj-lt"/>
              </a:rPr>
              <a:t>toda persona tiene derecho a la protección de la salud”</a:t>
            </a:r>
          </a:p>
          <a:p>
            <a:pPr>
              <a:buNone/>
            </a:pPr>
            <a:r>
              <a:rPr lang="es-ES" sz="2000" b="1" dirty="0">
                <a:latin typeface="+mj-lt"/>
              </a:rPr>
              <a:t>                                                                                            </a:t>
            </a:r>
          </a:p>
          <a:p>
            <a:pPr algn="just">
              <a:buNone/>
            </a:pPr>
            <a:r>
              <a:rPr lang="es-ES" sz="1600" b="1" dirty="0">
                <a:latin typeface="+mj-lt"/>
              </a:rPr>
              <a:t> 					</a:t>
            </a:r>
            <a:endParaRPr lang="es-ES" sz="1100" b="1" dirty="0">
              <a:latin typeface="+mj-lt"/>
            </a:endParaRPr>
          </a:p>
        </p:txBody>
      </p:sp>
      <p:graphicFrame>
        <p:nvGraphicFramePr>
          <p:cNvPr id="3" name="2 Diagrama"/>
          <p:cNvGraphicFramePr/>
          <p:nvPr>
            <p:extLst/>
          </p:nvPr>
        </p:nvGraphicFramePr>
        <p:xfrm>
          <a:off x="2783632" y="4140276"/>
          <a:ext cx="4248472" cy="310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descr="Resultado de imagen para envejecimien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3650834"/>
            <a:ext cx="9144000" cy="2686051"/>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o 4"/>
          <p:cNvGrpSpPr/>
          <p:nvPr/>
        </p:nvGrpSpPr>
        <p:grpSpPr>
          <a:xfrm>
            <a:off x="4527723" y="1087570"/>
            <a:ext cx="4938148" cy="637688"/>
            <a:chOff x="1279577" y="1171718"/>
            <a:chExt cx="1638048" cy="899283"/>
          </a:xfrm>
          <a:scene3d>
            <a:camera prst="orthographicFront"/>
            <a:lightRig rig="flat" dir="t"/>
          </a:scene3d>
        </p:grpSpPr>
        <p:sp>
          <p:nvSpPr>
            <p:cNvPr id="6" name="Elipse 5"/>
            <p:cNvSpPr/>
            <p:nvPr/>
          </p:nvSpPr>
          <p:spPr>
            <a:xfrm>
              <a:off x="1279577" y="1171718"/>
              <a:ext cx="1638048" cy="899283"/>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7" name="Elipse 4"/>
            <p:cNvSpPr/>
            <p:nvPr/>
          </p:nvSpPr>
          <p:spPr>
            <a:xfrm>
              <a:off x="1519464" y="1303415"/>
              <a:ext cx="1158274" cy="63588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algn="ctr" defTabSz="711200">
                <a:lnSpc>
                  <a:spcPct val="90000"/>
                </a:lnSpc>
                <a:spcBef>
                  <a:spcPct val="0"/>
                </a:spcBef>
                <a:spcAft>
                  <a:spcPct val="35000"/>
                </a:spcAft>
              </a:pPr>
              <a:r>
                <a:rPr lang="es-MX" sz="1600" dirty="0"/>
                <a:t>Conceptualizaciones de 3ª edad</a:t>
              </a:r>
            </a:p>
          </p:txBody>
        </p:sp>
      </p:grpSp>
      <p:grpSp>
        <p:nvGrpSpPr>
          <p:cNvPr id="8" name="Grupo 7"/>
          <p:cNvGrpSpPr/>
          <p:nvPr/>
        </p:nvGrpSpPr>
        <p:grpSpPr>
          <a:xfrm>
            <a:off x="6851830" y="1964769"/>
            <a:ext cx="1849605" cy="947008"/>
            <a:chOff x="1750561" y="1198812"/>
            <a:chExt cx="722723" cy="722723"/>
          </a:xfrm>
          <a:solidFill>
            <a:srgbClr val="002060"/>
          </a:solidFill>
          <a:scene3d>
            <a:camera prst="orthographicFront"/>
            <a:lightRig rig="flat" dir="t"/>
          </a:scene3d>
        </p:grpSpPr>
        <p:sp>
          <p:nvSpPr>
            <p:cNvPr id="9" name="Elipse 8"/>
            <p:cNvSpPr/>
            <p:nvPr/>
          </p:nvSpPr>
          <p:spPr>
            <a:xfrm>
              <a:off x="1750561" y="1198812"/>
              <a:ext cx="722723" cy="722723"/>
            </a:xfrm>
            <a:prstGeom prst="ellipse">
              <a:avLst/>
            </a:prstGeom>
            <a:grpFill/>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0" name="Elipse 4"/>
            <p:cNvSpPr/>
            <p:nvPr/>
          </p:nvSpPr>
          <p:spPr>
            <a:xfrm>
              <a:off x="1856401" y="1304652"/>
              <a:ext cx="511043" cy="51104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1066800">
                <a:lnSpc>
                  <a:spcPct val="90000"/>
                </a:lnSpc>
                <a:spcBef>
                  <a:spcPct val="0"/>
                </a:spcBef>
                <a:spcAft>
                  <a:spcPct val="35000"/>
                </a:spcAft>
              </a:pPr>
              <a:r>
                <a:rPr lang="es-MX" sz="2400" dirty="0"/>
                <a:t>Adulto Mayor</a:t>
              </a:r>
            </a:p>
          </p:txBody>
        </p:sp>
      </p:grpSp>
      <p:grpSp>
        <p:nvGrpSpPr>
          <p:cNvPr id="11" name="Grupo 10"/>
          <p:cNvGrpSpPr/>
          <p:nvPr/>
        </p:nvGrpSpPr>
        <p:grpSpPr>
          <a:xfrm>
            <a:off x="3620003" y="2950495"/>
            <a:ext cx="1890106" cy="647427"/>
            <a:chOff x="1475710" y="2728"/>
            <a:chExt cx="1168395" cy="995505"/>
          </a:xfrm>
          <a:scene3d>
            <a:camera prst="orthographicFront"/>
            <a:lightRig rig="flat" dir="t"/>
          </a:scene3d>
        </p:grpSpPr>
        <p:sp>
          <p:nvSpPr>
            <p:cNvPr id="12" name="Elipse 11"/>
            <p:cNvSpPr/>
            <p:nvPr/>
          </p:nvSpPr>
          <p:spPr>
            <a:xfrm>
              <a:off x="1475710" y="2728"/>
              <a:ext cx="1168395" cy="995505"/>
            </a:xfrm>
            <a:prstGeom prst="ellipse">
              <a:avLst/>
            </a:prstGeom>
            <a:solidFill>
              <a:srgbClr val="00B0F0"/>
            </a:solidFill>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3" name="Elipse 4"/>
            <p:cNvSpPr/>
            <p:nvPr/>
          </p:nvSpPr>
          <p:spPr>
            <a:xfrm>
              <a:off x="1646817" y="148516"/>
              <a:ext cx="826181" cy="70392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1066800">
                <a:lnSpc>
                  <a:spcPct val="90000"/>
                </a:lnSpc>
                <a:spcBef>
                  <a:spcPct val="0"/>
                </a:spcBef>
                <a:spcAft>
                  <a:spcPct val="35000"/>
                </a:spcAft>
              </a:pPr>
              <a:r>
                <a:rPr lang="es-MX" sz="2400" dirty="0"/>
                <a:t>Geronte</a:t>
              </a:r>
            </a:p>
          </p:txBody>
        </p:sp>
      </p:grpSp>
      <p:grpSp>
        <p:nvGrpSpPr>
          <p:cNvPr id="14" name="Grupo 13"/>
          <p:cNvGrpSpPr/>
          <p:nvPr/>
        </p:nvGrpSpPr>
        <p:grpSpPr>
          <a:xfrm>
            <a:off x="1524000" y="2928111"/>
            <a:ext cx="2017546" cy="722723"/>
            <a:chOff x="1762874" y="1178439"/>
            <a:chExt cx="722723" cy="722723"/>
          </a:xfrm>
          <a:solidFill>
            <a:srgbClr val="92D050"/>
          </a:solidFill>
          <a:scene3d>
            <a:camera prst="orthographicFront"/>
            <a:lightRig rig="flat" dir="t"/>
          </a:scene3d>
        </p:grpSpPr>
        <p:sp>
          <p:nvSpPr>
            <p:cNvPr id="15" name="Elipse 14"/>
            <p:cNvSpPr/>
            <p:nvPr/>
          </p:nvSpPr>
          <p:spPr>
            <a:xfrm>
              <a:off x="1762874" y="1178439"/>
              <a:ext cx="722723" cy="722723"/>
            </a:xfrm>
            <a:prstGeom prst="ellipse">
              <a:avLst/>
            </a:prstGeom>
            <a:grpFill/>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6" name="Elipse 4"/>
            <p:cNvSpPr/>
            <p:nvPr/>
          </p:nvSpPr>
          <p:spPr>
            <a:xfrm>
              <a:off x="1868714" y="1284279"/>
              <a:ext cx="511043" cy="51104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1066800">
                <a:lnSpc>
                  <a:spcPct val="90000"/>
                </a:lnSpc>
                <a:spcBef>
                  <a:spcPct val="0"/>
                </a:spcBef>
                <a:spcAft>
                  <a:spcPct val="35000"/>
                </a:spcAft>
              </a:pPr>
              <a:r>
                <a:rPr lang="es-MX" sz="2400" dirty="0"/>
                <a:t>Anciano</a:t>
              </a:r>
            </a:p>
          </p:txBody>
        </p:sp>
      </p:grpSp>
      <p:grpSp>
        <p:nvGrpSpPr>
          <p:cNvPr id="17" name="Grupo 16"/>
          <p:cNvGrpSpPr/>
          <p:nvPr/>
        </p:nvGrpSpPr>
        <p:grpSpPr>
          <a:xfrm>
            <a:off x="8876302" y="1746776"/>
            <a:ext cx="1754415" cy="760114"/>
            <a:chOff x="1564194" y="0"/>
            <a:chExt cx="1432114" cy="1292381"/>
          </a:xfrm>
          <a:solidFill>
            <a:srgbClr val="7030A0"/>
          </a:solidFill>
          <a:scene3d>
            <a:camera prst="orthographicFront"/>
            <a:lightRig rig="flat" dir="t"/>
          </a:scene3d>
        </p:grpSpPr>
        <p:sp>
          <p:nvSpPr>
            <p:cNvPr id="18" name="Elipse 17"/>
            <p:cNvSpPr/>
            <p:nvPr/>
          </p:nvSpPr>
          <p:spPr>
            <a:xfrm>
              <a:off x="1564194" y="0"/>
              <a:ext cx="1432114" cy="1292381"/>
            </a:xfrm>
            <a:prstGeom prst="ellipse">
              <a:avLst/>
            </a:prstGeom>
            <a:grpFill/>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9" name="Elipse 4"/>
            <p:cNvSpPr/>
            <p:nvPr/>
          </p:nvSpPr>
          <p:spPr>
            <a:xfrm>
              <a:off x="1773922" y="330118"/>
              <a:ext cx="1012658" cy="773001"/>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1066800">
                <a:lnSpc>
                  <a:spcPct val="90000"/>
                </a:lnSpc>
                <a:spcBef>
                  <a:spcPct val="0"/>
                </a:spcBef>
                <a:spcAft>
                  <a:spcPct val="35000"/>
                </a:spcAft>
              </a:pPr>
              <a:r>
                <a:rPr lang="es-MX" sz="2400" dirty="0"/>
                <a:t>Longevo</a:t>
              </a:r>
            </a:p>
          </p:txBody>
        </p:sp>
      </p:grpSp>
      <p:grpSp>
        <p:nvGrpSpPr>
          <p:cNvPr id="20" name="Grupo 19"/>
          <p:cNvGrpSpPr/>
          <p:nvPr/>
        </p:nvGrpSpPr>
        <p:grpSpPr>
          <a:xfrm>
            <a:off x="5129763" y="2212474"/>
            <a:ext cx="1628391" cy="685108"/>
            <a:chOff x="574622" y="1886"/>
            <a:chExt cx="3099227" cy="3099227"/>
          </a:xfrm>
          <a:scene3d>
            <a:camera prst="orthographicFront"/>
            <a:lightRig rig="flat" dir="t"/>
          </a:scene3d>
        </p:grpSpPr>
        <p:sp>
          <p:nvSpPr>
            <p:cNvPr id="21" name="Elipse 20"/>
            <p:cNvSpPr/>
            <p:nvPr/>
          </p:nvSpPr>
          <p:spPr>
            <a:xfrm>
              <a:off x="574622" y="1886"/>
              <a:ext cx="3099227" cy="3099227"/>
            </a:xfrm>
            <a:prstGeom prst="ellipse">
              <a:avLst/>
            </a:prstGeom>
            <a:solidFill>
              <a:srgbClr val="FF0000"/>
            </a:solidFill>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22" name="Elipse 4"/>
            <p:cNvSpPr/>
            <p:nvPr/>
          </p:nvSpPr>
          <p:spPr>
            <a:xfrm>
              <a:off x="1028493" y="455757"/>
              <a:ext cx="2191485" cy="21914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1066800">
                <a:lnSpc>
                  <a:spcPct val="90000"/>
                </a:lnSpc>
                <a:spcBef>
                  <a:spcPct val="0"/>
                </a:spcBef>
                <a:spcAft>
                  <a:spcPct val="35000"/>
                </a:spcAft>
              </a:pPr>
              <a:r>
                <a:rPr lang="es-MX" sz="2400" dirty="0"/>
                <a:t>Adultez</a:t>
              </a:r>
            </a:p>
          </p:txBody>
        </p:sp>
      </p:grpSp>
    </p:spTree>
    <p:extLst>
      <p:ext uri="{BB962C8B-B14F-4D97-AF65-F5344CB8AC3E}">
        <p14:creationId xmlns:p14="http://schemas.microsoft.com/office/powerpoint/2010/main" val="281789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nvPr>
        </p:nvGraphicFramePr>
        <p:xfrm>
          <a:off x="1738282" y="428604"/>
          <a:ext cx="8786874" cy="6215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upo 2"/>
          <p:cNvGrpSpPr/>
          <p:nvPr/>
        </p:nvGrpSpPr>
        <p:grpSpPr>
          <a:xfrm>
            <a:off x="2105925" y="380320"/>
            <a:ext cx="2936855" cy="824282"/>
            <a:chOff x="3713877" y="267449"/>
            <a:chExt cx="2936855" cy="824282"/>
          </a:xfrm>
          <a:scene3d>
            <a:camera prst="orthographicFront"/>
            <a:lightRig rig="flat" dir="t"/>
          </a:scene3d>
        </p:grpSpPr>
        <p:sp>
          <p:nvSpPr>
            <p:cNvPr id="4" name="Rectángulo redondeado 3"/>
            <p:cNvSpPr/>
            <p:nvPr/>
          </p:nvSpPr>
          <p:spPr>
            <a:xfrm>
              <a:off x="3713877" y="267449"/>
              <a:ext cx="2924565" cy="824282"/>
            </a:xfrm>
            <a:prstGeom prst="roundRect">
              <a:avLst>
                <a:gd name="adj" fmla="val 10000"/>
              </a:avLst>
            </a:prstGeom>
            <a:sp3d z="190500" extrusionH="12700" prstMaterial="plastic">
              <a:bevelT w="50800" h="50800"/>
            </a:sp3d>
          </p:spPr>
          <p:style>
            <a:lnRef idx="2">
              <a:schemeClr val="accent4"/>
            </a:lnRef>
            <a:fillRef idx="1">
              <a:schemeClr val="lt1"/>
            </a:fillRef>
            <a:effectRef idx="0">
              <a:schemeClr val="accent4"/>
            </a:effectRef>
            <a:fontRef idx="minor">
              <a:schemeClr val="dk1">
                <a:hueOff val="0"/>
                <a:satOff val="0"/>
                <a:lumOff val="0"/>
                <a:alphaOff val="0"/>
              </a:schemeClr>
            </a:fontRef>
          </p:style>
        </p:sp>
        <p:sp>
          <p:nvSpPr>
            <p:cNvPr id="5" name="Rectángulo 4"/>
            <p:cNvSpPr/>
            <p:nvPr/>
          </p:nvSpPr>
          <p:spPr>
            <a:xfrm>
              <a:off x="3774451" y="315733"/>
              <a:ext cx="2876281" cy="751856"/>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7160" tIns="137160" rIns="137160" bIns="137160" numCol="1" spcCol="1270" anchor="ctr" anchorCtr="0">
              <a:noAutofit/>
            </a:bodyPr>
            <a:lstStyle/>
            <a:p>
              <a:pPr algn="ctr" defTabSz="1600200">
                <a:lnSpc>
                  <a:spcPct val="90000"/>
                </a:lnSpc>
                <a:spcBef>
                  <a:spcPct val="0"/>
                </a:spcBef>
                <a:spcAft>
                  <a:spcPct val="35000"/>
                </a:spcAft>
              </a:pPr>
              <a:r>
                <a:rPr lang="es-MX" sz="3600" dirty="0" smtClean="0">
                  <a:ln>
                    <a:solidFill>
                      <a:srgbClr val="00B0F0"/>
                    </a:solidFill>
                  </a:ln>
                  <a:solidFill>
                    <a:schemeClr val="tx1"/>
                  </a:solidFill>
                </a:rPr>
                <a:t>TAREA1 </a:t>
              </a:r>
              <a:endParaRPr lang="es-MX" sz="3600" dirty="0">
                <a:ln>
                  <a:solidFill>
                    <a:srgbClr val="00B0F0"/>
                  </a:solidFill>
                </a:ln>
                <a:solidFill>
                  <a:schemeClr val="tx1"/>
                </a:solidFill>
              </a:endParaRPr>
            </a:p>
          </p:txBody>
        </p:sp>
      </p:grpSp>
    </p:spTree>
    <p:extLst>
      <p:ext uri="{BB962C8B-B14F-4D97-AF65-F5344CB8AC3E}">
        <p14:creationId xmlns:p14="http://schemas.microsoft.com/office/powerpoint/2010/main" val="2735901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292808" y="478134"/>
            <a:ext cx="9563100" cy="369332"/>
          </a:xfrm>
          <a:prstGeom prst="rect">
            <a:avLst/>
          </a:prstGeom>
        </p:spPr>
        <p:txBody>
          <a:bodyPr wrap="square">
            <a:spAutoFit/>
          </a:bodyPr>
          <a:lstStyle/>
          <a:p>
            <a:r>
              <a:rPr lang="es-MX" b="1" i="0" dirty="0" smtClean="0">
                <a:solidFill>
                  <a:srgbClr val="000000"/>
                </a:solidFill>
                <a:effectLst/>
                <a:latin typeface="Verdana" panose="020B0604030504040204" pitchFamily="34" charset="0"/>
              </a:rPr>
              <a:t>¿Te has preguntado cuántos años podrías llegar a vivir?</a:t>
            </a:r>
            <a:endParaRPr lang="es-MX" b="1" i="0" dirty="0">
              <a:solidFill>
                <a:srgbClr val="000000"/>
              </a:solidFill>
              <a:effectLst/>
              <a:latin typeface="Verdana" panose="020B0604030504040204" pitchFamily="34" charset="0"/>
            </a:endParaRPr>
          </a:p>
        </p:txBody>
      </p:sp>
      <p:pic>
        <p:nvPicPr>
          <p:cNvPr id="1026" name="Picture 2" descr="Resultado de imagen para envejecimien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2334" y="1110100"/>
            <a:ext cx="6824774" cy="301865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o 5"/>
          <p:cNvGrpSpPr/>
          <p:nvPr/>
        </p:nvGrpSpPr>
        <p:grpSpPr>
          <a:xfrm>
            <a:off x="293298" y="370906"/>
            <a:ext cx="2404931" cy="953121"/>
            <a:chOff x="291870" y="4883854"/>
            <a:chExt cx="1191402" cy="953121"/>
          </a:xfrm>
          <a:scene3d>
            <a:camera prst="orthographicFront">
              <a:rot lat="0" lon="0" rev="0"/>
            </a:camera>
            <a:lightRig rig="contrasting" dir="t">
              <a:rot lat="0" lon="0" rev="1200000"/>
            </a:lightRig>
          </a:scene3d>
        </p:grpSpPr>
        <p:sp>
          <p:nvSpPr>
            <p:cNvPr id="7" name="Rectángulo redondeado 6">
              <a:hlinkClick r:id="rId4" action="ppaction://hlinksldjump"/>
            </p:cNvPr>
            <p:cNvSpPr/>
            <p:nvPr/>
          </p:nvSpPr>
          <p:spPr>
            <a:xfrm>
              <a:off x="291870" y="4883854"/>
              <a:ext cx="1191402" cy="953121"/>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8" name="Rectángulo 7"/>
            <p:cNvSpPr/>
            <p:nvPr/>
          </p:nvSpPr>
          <p:spPr>
            <a:xfrm>
              <a:off x="319786" y="4911770"/>
              <a:ext cx="1135570" cy="89728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2400" b="1" kern="1200" dirty="0" smtClean="0">
                  <a:solidFill>
                    <a:schemeClr val="bg1"/>
                  </a:solidFill>
                </a:rPr>
                <a:t>Esperanza de vida</a:t>
              </a:r>
              <a:endParaRPr lang="es-MX" sz="2400" b="1" kern="1200" dirty="0">
                <a:solidFill>
                  <a:schemeClr val="bg1"/>
                </a:solidFill>
              </a:endParaRPr>
            </a:p>
          </p:txBody>
        </p:sp>
      </p:grpSp>
      <p:sp>
        <p:nvSpPr>
          <p:cNvPr id="5" name="Rectángulo 4"/>
          <p:cNvSpPr/>
          <p:nvPr/>
        </p:nvSpPr>
        <p:spPr>
          <a:xfrm>
            <a:off x="673099" y="4469537"/>
            <a:ext cx="11015317" cy="1200329"/>
          </a:xfrm>
          <a:prstGeom prst="rect">
            <a:avLst/>
          </a:prstGeom>
        </p:spPr>
        <p:txBody>
          <a:bodyPr wrap="square">
            <a:spAutoFit/>
          </a:bodyPr>
          <a:lstStyle/>
          <a:p>
            <a:r>
              <a:rPr lang="es-MX" b="1" i="0" dirty="0" smtClean="0">
                <a:solidFill>
                  <a:srgbClr val="000000"/>
                </a:solidFill>
                <a:effectLst/>
                <a:latin typeface="Verdana" panose="020B0604030504040204" pitchFamily="34" charset="0"/>
              </a:rPr>
              <a:t>Esperanza de vida</a:t>
            </a:r>
            <a:r>
              <a:rPr lang="es-MX" dirty="0">
                <a:solidFill>
                  <a:srgbClr val="000000"/>
                </a:solidFill>
                <a:latin typeface="Verdana" panose="020B0604030504040204" pitchFamily="34" charset="0"/>
              </a:rPr>
              <a:t>:</a:t>
            </a:r>
            <a:r>
              <a:rPr lang="es-MX" b="1" i="0" dirty="0" smtClean="0">
                <a:solidFill>
                  <a:srgbClr val="000000"/>
                </a:solidFill>
                <a:effectLst/>
                <a:latin typeface="Verdana" panose="020B0604030504040204" pitchFamily="34" charset="0"/>
              </a:rPr>
              <a:t> número de años </a:t>
            </a:r>
            <a:r>
              <a:rPr lang="es-MX" i="0" dirty="0" smtClean="0">
                <a:solidFill>
                  <a:srgbClr val="000000"/>
                </a:solidFill>
                <a:effectLst/>
                <a:latin typeface="Verdana" panose="020B0604030504040204" pitchFamily="34" charset="0"/>
              </a:rPr>
              <a:t>que en promedio se espera que viva una persona después de nacer. </a:t>
            </a:r>
          </a:p>
          <a:p>
            <a:endParaRPr lang="es-MX" b="0" dirty="0">
              <a:solidFill>
                <a:srgbClr val="000000"/>
              </a:solidFill>
              <a:latin typeface="Verdana" panose="020B0604030504040204" pitchFamily="34" charset="0"/>
            </a:endParaRPr>
          </a:p>
          <a:p>
            <a:r>
              <a:rPr lang="es-MX" b="0" i="0" dirty="0" smtClean="0">
                <a:solidFill>
                  <a:srgbClr val="000000"/>
                </a:solidFill>
                <a:effectLst/>
                <a:latin typeface="Verdana" panose="020B0604030504040204" pitchFamily="34" charset="0"/>
              </a:rPr>
              <a:t>Una esperanza de vida alta indica un mejor desarrollo económico y social en la población</a:t>
            </a:r>
            <a:endParaRPr lang="es-MX" dirty="0"/>
          </a:p>
        </p:txBody>
      </p:sp>
      <p:sp>
        <p:nvSpPr>
          <p:cNvPr id="9" name="Rectángulo 8"/>
          <p:cNvSpPr/>
          <p:nvPr/>
        </p:nvSpPr>
        <p:spPr>
          <a:xfrm>
            <a:off x="0" y="6351441"/>
            <a:ext cx="7938052" cy="307777"/>
          </a:xfrm>
          <a:prstGeom prst="rect">
            <a:avLst/>
          </a:prstGeom>
        </p:spPr>
        <p:txBody>
          <a:bodyPr wrap="square">
            <a:spAutoFit/>
          </a:bodyPr>
          <a:lstStyle/>
          <a:p>
            <a:r>
              <a:rPr lang="es-MX" sz="1400" dirty="0" smtClean="0"/>
              <a:t>FUENTE: http://cuentame.inegi.org.mx/poblacion/esperanza.aspx?tema=P</a:t>
            </a:r>
            <a:endParaRPr lang="es-MX" sz="1400" dirty="0"/>
          </a:p>
        </p:txBody>
      </p:sp>
    </p:spTree>
    <p:extLst>
      <p:ext uri="{BB962C8B-B14F-4D97-AF65-F5344CB8AC3E}">
        <p14:creationId xmlns:p14="http://schemas.microsoft.com/office/powerpoint/2010/main" val="786616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228448012"/>
              </p:ext>
            </p:extLst>
          </p:nvPr>
        </p:nvGraphicFramePr>
        <p:xfrm>
          <a:off x="182217" y="6461760"/>
          <a:ext cx="9617768" cy="396240"/>
        </p:xfrm>
        <a:graphic>
          <a:graphicData uri="http://schemas.openxmlformats.org/drawingml/2006/table">
            <a:tbl>
              <a:tblPr/>
              <a:tblGrid>
                <a:gridCol w="4808884"/>
                <a:gridCol w="4808884"/>
              </a:tblGrid>
              <a:tr h="0">
                <a:tc>
                  <a:txBody>
                    <a:bodyPr/>
                    <a:lstStyle/>
                    <a:p>
                      <a:pPr algn="just"/>
                      <a:r>
                        <a:rPr lang="es-MX" sz="1000" i="0" dirty="0">
                          <a:solidFill>
                            <a:schemeClr val="tx1"/>
                          </a:solidFill>
                          <a:effectLst/>
                          <a:latin typeface="Verdana" panose="020B0604030504040204" pitchFamily="34" charset="0"/>
                        </a:rPr>
                        <a:t>FUENTE:</a:t>
                      </a:r>
                    </a:p>
                  </a:txBody>
                  <a:tcPr>
                    <a:lnL>
                      <a:noFill/>
                    </a:lnL>
                    <a:lnR>
                      <a:noFill/>
                    </a:lnR>
                    <a:lnT>
                      <a:noFill/>
                    </a:lnT>
                    <a:lnB>
                      <a:noFill/>
                    </a:lnB>
                  </a:tcPr>
                </a:tc>
                <a:tc>
                  <a:txBody>
                    <a:bodyPr/>
                    <a:lstStyle/>
                    <a:p>
                      <a:pPr algn="just"/>
                      <a:r>
                        <a:rPr lang="es-MX" sz="1000" i="0" dirty="0">
                          <a:solidFill>
                            <a:schemeClr val="tx1"/>
                          </a:solidFill>
                          <a:effectLst/>
                          <a:latin typeface="Verdana" panose="020B0604030504040204" pitchFamily="34" charset="0"/>
                        </a:rPr>
                        <a:t>Indicadores Sociodemográficos de México (1930-2000). </a:t>
                      </a:r>
                      <a:endParaRPr lang="es-MX" sz="1000" i="0" dirty="0" smtClean="0">
                        <a:solidFill>
                          <a:schemeClr val="tx1"/>
                        </a:solidFill>
                        <a:effectLst/>
                        <a:latin typeface="Verdana" panose="020B0604030504040204" pitchFamily="34" charset="0"/>
                      </a:endParaRPr>
                    </a:p>
                    <a:p>
                      <a:pPr algn="just"/>
                      <a:r>
                        <a:rPr lang="es-MX" sz="1000" i="0" dirty="0" smtClean="0">
                          <a:solidFill>
                            <a:schemeClr val="tx1"/>
                          </a:solidFill>
                          <a:effectLst/>
                          <a:latin typeface="Verdana" panose="020B0604030504040204" pitchFamily="34" charset="0"/>
                        </a:rPr>
                        <a:t>Esperanza </a:t>
                      </a:r>
                      <a:r>
                        <a:rPr lang="es-MX" sz="1000" i="0" dirty="0">
                          <a:solidFill>
                            <a:schemeClr val="tx1"/>
                          </a:solidFill>
                          <a:effectLst/>
                          <a:latin typeface="Verdana" panose="020B0604030504040204" pitchFamily="34" charset="0"/>
                        </a:rPr>
                        <a:t>de vida según sexo, 1990 a 2013. </a:t>
                      </a:r>
                    </a:p>
                  </a:txBody>
                  <a:tcPr anchor="ctr">
                    <a:lnL>
                      <a:noFill/>
                    </a:lnL>
                    <a:lnR>
                      <a:noFill/>
                    </a:lnR>
                    <a:lnT>
                      <a:noFill/>
                    </a:lnT>
                    <a:lnB>
                      <a:noFill/>
                    </a:lnB>
                  </a:tcPr>
                </a:tc>
              </a:tr>
            </a:tbl>
          </a:graphicData>
        </a:graphic>
      </p:graphicFrame>
      <p:sp>
        <p:nvSpPr>
          <p:cNvPr id="5" name="Rectangle 1"/>
          <p:cNvSpPr>
            <a:spLocks noChangeArrowheads="1"/>
          </p:cNvSpPr>
          <p:nvPr/>
        </p:nvSpPr>
        <p:spPr bwMode="auto">
          <a:xfrm>
            <a:off x="917711" y="620260"/>
            <a:ext cx="9339471"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altLang="es-MX" sz="2800" b="1" i="0" u="none" strike="noStrike" cap="none" normalizeH="0" baseline="0" dirty="0" smtClean="0">
                <a:ln>
                  <a:noFill/>
                </a:ln>
                <a:solidFill>
                  <a:srgbClr val="FF9900"/>
                </a:solidFill>
                <a:effectLst/>
                <a:latin typeface="Verdana" panose="020B0604030504040204" pitchFamily="34" charset="0"/>
              </a:rPr>
              <a:t>Esperanza de vida en México</a:t>
            </a:r>
            <a:r>
              <a:rPr kumimoji="0" lang="es-MX" altLang="es-MX" sz="2800" b="1" i="0" u="none" strike="noStrike" cap="none" normalizeH="0" dirty="0" smtClean="0">
                <a:ln>
                  <a:noFill/>
                </a:ln>
                <a:solidFill>
                  <a:srgbClr val="FF9900"/>
                </a:solidFill>
                <a:effectLst/>
                <a:latin typeface="Verdana" panose="020B0604030504040204" pitchFamily="34" charset="0"/>
              </a:rPr>
              <a:t> </a:t>
            </a:r>
            <a:endParaRPr kumimoji="0" lang="es-MX" altLang="es-MX" sz="40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smtClean="0">
                <a:ln>
                  <a:noFill/>
                </a:ln>
                <a:solidFill>
                  <a:srgbClr val="000000"/>
                </a:solidFill>
                <a:effectLst/>
                <a:latin typeface="Verdana" panose="020B0604030504040204" pitchFamily="34" charset="0"/>
              </a:rPr>
              <a:t>  </a:t>
            </a:r>
            <a:endParaRPr kumimoji="0" lang="es-MX" altLang="es-MX" sz="13300" b="0" i="0" u="none" strike="noStrike" cap="none" normalizeH="0" baseline="0" dirty="0" smtClean="0">
              <a:ln>
                <a:noFill/>
              </a:ln>
              <a:solidFill>
                <a:srgbClr val="000000"/>
              </a:solidFill>
              <a:effectLst/>
              <a:latin typeface="Verdana" panose="020B0604030504040204" pitchFamily="34" charset="0"/>
            </a:endParaRPr>
          </a:p>
        </p:txBody>
      </p:sp>
      <p:pic>
        <p:nvPicPr>
          <p:cNvPr id="3074" name="Picture 2" descr="http://cuentame.inegi.org.mx/poblacion/esperanza/grafica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712" y="1875459"/>
            <a:ext cx="4971355" cy="3836028"/>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096000" y="2489609"/>
            <a:ext cx="5532784" cy="646331"/>
          </a:xfrm>
          <a:prstGeom prst="rect">
            <a:avLst/>
          </a:prstGeom>
        </p:spPr>
        <p:txBody>
          <a:bodyPr wrap="square">
            <a:spAutoFit/>
          </a:bodyPr>
          <a:lstStyle/>
          <a:p>
            <a:r>
              <a:rPr lang="es-MX" b="1" i="0" dirty="0" smtClean="0">
                <a:effectLst/>
                <a:latin typeface="Verdana" panose="020B0604030504040204" pitchFamily="34" charset="0"/>
              </a:rPr>
              <a:t>¿Por qué crees que aumenta la esperanza de vida en una población?</a:t>
            </a:r>
            <a:endParaRPr lang="es-MX" b="1" dirty="0"/>
          </a:p>
        </p:txBody>
      </p:sp>
    </p:spTree>
    <p:extLst>
      <p:ext uri="{BB962C8B-B14F-4D97-AF65-F5344CB8AC3E}">
        <p14:creationId xmlns:p14="http://schemas.microsoft.com/office/powerpoint/2010/main" val="32879037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75861" y="645470"/>
            <a:ext cx="11052313" cy="369332"/>
          </a:xfrm>
          <a:prstGeom prst="rect">
            <a:avLst/>
          </a:prstGeom>
        </p:spPr>
        <p:txBody>
          <a:bodyPr wrap="square">
            <a:spAutoFit/>
          </a:bodyPr>
          <a:lstStyle/>
          <a:p>
            <a:pPr algn="ctr"/>
            <a:r>
              <a:rPr lang="es-MX" b="1" i="0" dirty="0" smtClean="0">
                <a:solidFill>
                  <a:srgbClr val="000000"/>
                </a:solidFill>
                <a:effectLst/>
                <a:latin typeface="Verdana" panose="020B0604030504040204" pitchFamily="34" charset="0"/>
              </a:rPr>
              <a:t>¿Quién vive más, los hombres o las mujeres?</a:t>
            </a:r>
          </a:p>
        </p:txBody>
      </p:sp>
      <p:pic>
        <p:nvPicPr>
          <p:cNvPr id="5" name="Picture 3" descr="http://cuentame.inegi.org.mx/poblacion/esperanza/grafica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0530" y="1489146"/>
            <a:ext cx="7709452" cy="5230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2826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speranza_vi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9332" y="1221176"/>
            <a:ext cx="8438460" cy="563682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385390" y="427583"/>
            <a:ext cx="8130209" cy="369332"/>
          </a:xfrm>
          <a:prstGeom prst="rect">
            <a:avLst/>
          </a:prstGeom>
        </p:spPr>
        <p:txBody>
          <a:bodyPr wrap="square">
            <a:spAutoFit/>
          </a:bodyPr>
          <a:lstStyle/>
          <a:p>
            <a:r>
              <a:rPr lang="es-MX" b="1" i="0" dirty="0" smtClean="0">
                <a:solidFill>
                  <a:srgbClr val="000000"/>
                </a:solidFill>
                <a:effectLst/>
                <a:latin typeface="Verdana" panose="020B0604030504040204" pitchFamily="34" charset="0"/>
              </a:rPr>
              <a:t>Esperanza de vida por entidad federativa, 2014</a:t>
            </a:r>
            <a:endParaRPr lang="es-MX" dirty="0"/>
          </a:p>
        </p:txBody>
      </p:sp>
    </p:spTree>
    <p:extLst>
      <p:ext uri="{BB962C8B-B14F-4D97-AF65-F5344CB8AC3E}">
        <p14:creationId xmlns:p14="http://schemas.microsoft.com/office/powerpoint/2010/main" val="30064888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7349" y="198551"/>
            <a:ext cx="4680520" cy="735012"/>
          </a:xfrm>
        </p:spPr>
        <p:txBody>
          <a:bodyPr>
            <a:normAutofit/>
          </a:bodyPr>
          <a:lstStyle/>
          <a:p>
            <a:r>
              <a:rPr lang="es-MX" dirty="0" smtClean="0"/>
              <a:t>En Chihuahua…</a:t>
            </a:r>
            <a:endParaRPr lang="es-MX" dirty="0"/>
          </a:p>
        </p:txBody>
      </p:sp>
      <p:pic>
        <p:nvPicPr>
          <p:cNvPr id="6" name="0 Imagen"/>
          <p:cNvPicPr/>
          <p:nvPr/>
        </p:nvPicPr>
        <p:blipFill>
          <a:blip r:embed="rId3">
            <a:extLst>
              <a:ext uri="{28A0092B-C50C-407E-A947-70E740481C1C}">
                <a14:useLocalDpi xmlns:a14="http://schemas.microsoft.com/office/drawing/2010/main" val="0"/>
              </a:ext>
            </a:extLst>
          </a:blip>
          <a:stretch>
            <a:fillRect/>
          </a:stretch>
        </p:blipFill>
        <p:spPr>
          <a:xfrm>
            <a:off x="3984171" y="1"/>
            <a:ext cx="8207829" cy="6662056"/>
          </a:xfrm>
          <a:prstGeom prst="rect">
            <a:avLst/>
          </a:prstGeom>
        </p:spPr>
      </p:pic>
    </p:spTree>
    <p:extLst>
      <p:ext uri="{BB962C8B-B14F-4D97-AF65-F5344CB8AC3E}">
        <p14:creationId xmlns:p14="http://schemas.microsoft.com/office/powerpoint/2010/main" val="37149630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417470" y="632187"/>
            <a:ext cx="3327216" cy="1240155"/>
            <a:chOff x="5823343" y="1507876"/>
            <a:chExt cx="1523515" cy="791436"/>
          </a:xfrm>
          <a:scene3d>
            <a:camera prst="orthographicFront">
              <a:rot lat="0" lon="0" rev="0"/>
            </a:camera>
            <a:lightRig rig="contrasting" dir="t">
              <a:rot lat="0" lon="0" rev="1200000"/>
            </a:lightRig>
          </a:scene3d>
        </p:grpSpPr>
        <p:sp>
          <p:nvSpPr>
            <p:cNvPr id="5" name="Rectángulo redondeado 4"/>
            <p:cNvSpPr/>
            <p:nvPr/>
          </p:nvSpPr>
          <p:spPr>
            <a:xfrm>
              <a:off x="5823343" y="1507876"/>
              <a:ext cx="1523515" cy="791436"/>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6" name="Rectángulo 5"/>
            <p:cNvSpPr/>
            <p:nvPr/>
          </p:nvSpPr>
          <p:spPr>
            <a:xfrm>
              <a:off x="5846523" y="1531056"/>
              <a:ext cx="1477155" cy="7450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3200" b="1" kern="1200" dirty="0" smtClean="0"/>
                <a:t>Envejecimiento Demográfico</a:t>
              </a:r>
              <a:endParaRPr lang="es-MX" sz="3200" b="1" kern="1200" dirty="0"/>
            </a:p>
          </p:txBody>
        </p:sp>
      </p:grpSp>
      <p:sp>
        <p:nvSpPr>
          <p:cNvPr id="2" name="Rectángulo 1"/>
          <p:cNvSpPr/>
          <p:nvPr/>
        </p:nvSpPr>
        <p:spPr>
          <a:xfrm>
            <a:off x="1132115" y="2229455"/>
            <a:ext cx="10885714" cy="3539430"/>
          </a:xfrm>
          <a:prstGeom prst="rect">
            <a:avLst/>
          </a:prstGeom>
        </p:spPr>
        <p:txBody>
          <a:bodyPr wrap="square">
            <a:spAutoFit/>
          </a:bodyPr>
          <a:lstStyle/>
          <a:p>
            <a:r>
              <a:rPr lang="es-MX" sz="2800" dirty="0">
                <a:solidFill>
                  <a:srgbClr val="000000"/>
                </a:solidFill>
                <a:latin typeface="Arial" panose="020B0604020202020204" pitchFamily="34" charset="0"/>
              </a:rPr>
              <a:t>El envejecimiento demográfico, entendido como el </a:t>
            </a:r>
            <a:r>
              <a:rPr lang="es-MX" sz="2800" b="1" u="sng" dirty="0">
                <a:solidFill>
                  <a:srgbClr val="000000"/>
                </a:solidFill>
                <a:latin typeface="Arial" panose="020B0604020202020204" pitchFamily="34" charset="0"/>
              </a:rPr>
              <a:t>aumento relativo de la población </a:t>
            </a:r>
            <a:r>
              <a:rPr lang="es-MX" sz="2800" b="1" u="sng" dirty="0" smtClean="0">
                <a:solidFill>
                  <a:srgbClr val="000000"/>
                </a:solidFill>
                <a:latin typeface="Arial" panose="020B0604020202020204" pitchFamily="34" charset="0"/>
              </a:rPr>
              <a:t>vieja</a:t>
            </a:r>
          </a:p>
          <a:p>
            <a:r>
              <a:rPr lang="es-MX" sz="2800" dirty="0" smtClean="0">
                <a:solidFill>
                  <a:srgbClr val="000000"/>
                </a:solidFill>
                <a:latin typeface="Arial" panose="020B0604020202020204" pitchFamily="34" charset="0"/>
              </a:rPr>
              <a:t>puede </a:t>
            </a:r>
            <a:r>
              <a:rPr lang="es-MX" sz="2800" dirty="0">
                <a:solidFill>
                  <a:srgbClr val="000000"/>
                </a:solidFill>
                <a:latin typeface="Arial" panose="020B0604020202020204" pitchFamily="34" charset="0"/>
              </a:rPr>
              <a:t>explicarse por tres factores</a:t>
            </a:r>
            <a:r>
              <a:rPr lang="es-MX" sz="2800" dirty="0" smtClean="0">
                <a:solidFill>
                  <a:srgbClr val="000000"/>
                </a:solidFill>
                <a:latin typeface="Arial" panose="020B0604020202020204" pitchFamily="34" charset="0"/>
              </a:rPr>
              <a:t>:</a:t>
            </a:r>
          </a:p>
          <a:p>
            <a:pPr marL="514350" indent="-514350">
              <a:buAutoNum type="arabicParenR"/>
            </a:pPr>
            <a:r>
              <a:rPr lang="es-MX" sz="2800" dirty="0" smtClean="0">
                <a:solidFill>
                  <a:srgbClr val="000000"/>
                </a:solidFill>
                <a:latin typeface="Arial" panose="020B0604020202020204" pitchFamily="34" charset="0"/>
              </a:rPr>
              <a:t>por </a:t>
            </a:r>
            <a:r>
              <a:rPr lang="es-MX" sz="2800" dirty="0">
                <a:solidFill>
                  <a:srgbClr val="000000"/>
                </a:solidFill>
                <a:latin typeface="Arial" panose="020B0604020202020204" pitchFamily="34" charset="0"/>
              </a:rPr>
              <a:t>caída de la fecundidad </a:t>
            </a:r>
            <a:endParaRPr lang="es-MX" sz="2800" dirty="0" smtClean="0">
              <a:solidFill>
                <a:srgbClr val="000000"/>
              </a:solidFill>
              <a:latin typeface="Arial" panose="020B0604020202020204" pitchFamily="34" charset="0"/>
            </a:endParaRPr>
          </a:p>
          <a:p>
            <a:pPr marL="514350" indent="-514350">
              <a:buAutoNum type="arabicParenR"/>
            </a:pPr>
            <a:r>
              <a:rPr lang="es-MX" sz="2800" dirty="0" smtClean="0">
                <a:solidFill>
                  <a:srgbClr val="000000"/>
                </a:solidFill>
                <a:latin typeface="Arial" panose="020B0604020202020204" pitchFamily="34" charset="0"/>
              </a:rPr>
              <a:t>por </a:t>
            </a:r>
            <a:r>
              <a:rPr lang="es-MX" sz="2800" dirty="0">
                <a:solidFill>
                  <a:srgbClr val="000000"/>
                </a:solidFill>
                <a:latin typeface="Arial" panose="020B0604020202020204" pitchFamily="34" charset="0"/>
              </a:rPr>
              <a:t>emigración que, al aparecer predominantemente ligada a las edades en edad de trabajar, provoca un déficit relativo de adultos y consiguientemente una caída de la </a:t>
            </a:r>
            <a:r>
              <a:rPr lang="es-MX" sz="2800" dirty="0" smtClean="0">
                <a:solidFill>
                  <a:srgbClr val="000000"/>
                </a:solidFill>
                <a:latin typeface="Arial" panose="020B0604020202020204" pitchFamily="34" charset="0"/>
              </a:rPr>
              <a:t>natalidad),</a:t>
            </a:r>
          </a:p>
          <a:p>
            <a:pPr marL="514350" indent="-514350">
              <a:buAutoNum type="arabicParenR"/>
            </a:pPr>
            <a:r>
              <a:rPr lang="es-MX" sz="2800" dirty="0" smtClean="0">
                <a:solidFill>
                  <a:srgbClr val="000000"/>
                </a:solidFill>
                <a:latin typeface="Arial" panose="020B0604020202020204" pitchFamily="34" charset="0"/>
              </a:rPr>
              <a:t>por </a:t>
            </a:r>
            <a:r>
              <a:rPr lang="es-MX" sz="2800" dirty="0">
                <a:solidFill>
                  <a:srgbClr val="000000"/>
                </a:solidFill>
                <a:latin typeface="Arial" panose="020B0604020202020204" pitchFamily="34" charset="0"/>
              </a:rPr>
              <a:t>el aumento de la esperanza de </a:t>
            </a:r>
            <a:r>
              <a:rPr lang="es-MX" sz="2800" dirty="0" smtClean="0">
                <a:solidFill>
                  <a:srgbClr val="000000"/>
                </a:solidFill>
                <a:latin typeface="Arial" panose="020B0604020202020204" pitchFamily="34" charset="0"/>
              </a:rPr>
              <a:t>vida</a:t>
            </a:r>
            <a:endParaRPr lang="es-MX" sz="2800" dirty="0"/>
          </a:p>
        </p:txBody>
      </p:sp>
    </p:spTree>
    <p:extLst>
      <p:ext uri="{BB962C8B-B14F-4D97-AF65-F5344CB8AC3E}">
        <p14:creationId xmlns:p14="http://schemas.microsoft.com/office/powerpoint/2010/main" val="34699841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pic>
        <p:nvPicPr>
          <p:cNvPr id="8194" name="Picture 2" descr="Resultado de imagen para envejecimiento demografico en mex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875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4" descr="http://1deoctubre.files.wordpress.com/2012/11/639x360_1245544629_memori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1019" y="2544198"/>
            <a:ext cx="4105275" cy="22050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4339" name="3 Marcador de número de diapositiva"/>
          <p:cNvSpPr>
            <a:spLocks noGrp="1"/>
          </p:cNvSpPr>
          <p:nvPr>
            <p:ph type="sldNum" sz="quarter" idx="12"/>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AF195D8-A1DC-47F6-B1AF-A497BC49F47A}" type="slidenum">
              <a:rPr lang="es-MX">
                <a:solidFill>
                  <a:srgbClr val="FEFEFE"/>
                </a:solidFill>
                <a:latin typeface="Century Gothic" panose="020B0502020202020204" pitchFamily="34" charset="0"/>
              </a:rPr>
              <a:pPr eaLnBrk="1" hangingPunct="1"/>
              <a:t>19</a:t>
            </a:fld>
            <a:endParaRPr lang="es-MX">
              <a:solidFill>
                <a:srgbClr val="FEFEFE"/>
              </a:solidFill>
              <a:latin typeface="Century Gothic" panose="020B0502020202020204" pitchFamily="34" charset="0"/>
            </a:endParaRPr>
          </a:p>
        </p:txBody>
      </p:sp>
      <p:sp>
        <p:nvSpPr>
          <p:cNvPr id="7" name="6 Hexágono"/>
          <p:cNvSpPr/>
          <p:nvPr/>
        </p:nvSpPr>
        <p:spPr>
          <a:xfrm>
            <a:off x="2279650" y="1341439"/>
            <a:ext cx="1441450" cy="935037"/>
          </a:xfrm>
          <a:prstGeom prst="hexagon">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s-MX" sz="2000" b="1" dirty="0"/>
              <a:t>global</a:t>
            </a:r>
          </a:p>
        </p:txBody>
      </p:sp>
      <p:sp>
        <p:nvSpPr>
          <p:cNvPr id="9" name="8 Hexágono"/>
          <p:cNvSpPr/>
          <p:nvPr/>
        </p:nvSpPr>
        <p:spPr>
          <a:xfrm>
            <a:off x="3359151" y="1773239"/>
            <a:ext cx="2071487" cy="936625"/>
          </a:xfrm>
          <a:prstGeom prst="hexagon">
            <a:avLst/>
          </a:pr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s-MX" b="1" dirty="0"/>
              <a:t>Componentes Subjetivo y objetivos</a:t>
            </a:r>
            <a:r>
              <a:rPr lang="es-MX" dirty="0"/>
              <a:t> </a:t>
            </a:r>
          </a:p>
        </p:txBody>
      </p:sp>
      <p:sp>
        <p:nvSpPr>
          <p:cNvPr id="10" name="9 Hexágono"/>
          <p:cNvSpPr/>
          <p:nvPr/>
        </p:nvSpPr>
        <p:spPr>
          <a:xfrm>
            <a:off x="2909985" y="2849921"/>
            <a:ext cx="2520653" cy="936625"/>
          </a:xfrm>
          <a:prstGeom prst="hexagon">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s-MX" b="1" dirty="0"/>
              <a:t>multidimensional</a:t>
            </a:r>
            <a:r>
              <a:rPr lang="es-MX" sz="1200" b="1" dirty="0"/>
              <a:t> </a:t>
            </a:r>
          </a:p>
        </p:txBody>
      </p:sp>
      <p:sp>
        <p:nvSpPr>
          <p:cNvPr id="11" name="10 Hexágono"/>
          <p:cNvSpPr/>
          <p:nvPr/>
        </p:nvSpPr>
        <p:spPr>
          <a:xfrm>
            <a:off x="2063516" y="2232027"/>
            <a:ext cx="1512515" cy="9366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b="1" dirty="0"/>
              <a:t>inclusivo</a:t>
            </a:r>
          </a:p>
        </p:txBody>
      </p:sp>
      <p:sp>
        <p:nvSpPr>
          <p:cNvPr id="13" name="12 Hexágono"/>
          <p:cNvSpPr/>
          <p:nvPr/>
        </p:nvSpPr>
        <p:spPr>
          <a:xfrm>
            <a:off x="8112126" y="1844676"/>
            <a:ext cx="1368425" cy="1008063"/>
          </a:xfrm>
          <a:prstGeom prst="hex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sz="1200" b="1" dirty="0">
                <a:solidFill>
                  <a:schemeClr val="tx1"/>
                </a:solidFill>
              </a:rPr>
              <a:t>Salud física</a:t>
            </a:r>
            <a:endParaRPr lang="es-MX" b="1" dirty="0">
              <a:solidFill>
                <a:schemeClr val="tx1"/>
              </a:solidFill>
            </a:endParaRPr>
          </a:p>
        </p:txBody>
      </p:sp>
      <p:sp>
        <p:nvSpPr>
          <p:cNvPr id="14" name="13 Hexágono"/>
          <p:cNvSpPr/>
          <p:nvPr/>
        </p:nvSpPr>
        <p:spPr>
          <a:xfrm>
            <a:off x="8183564" y="3860801"/>
            <a:ext cx="1296987" cy="1008063"/>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sz="1200" b="1" dirty="0">
                <a:solidFill>
                  <a:schemeClr val="tx1"/>
                </a:solidFill>
              </a:rPr>
              <a:t>Estado psicológico</a:t>
            </a:r>
            <a:endParaRPr lang="es-MX" b="1" dirty="0">
              <a:solidFill>
                <a:schemeClr val="tx1"/>
              </a:solidFill>
            </a:endParaRPr>
          </a:p>
        </p:txBody>
      </p:sp>
      <p:sp>
        <p:nvSpPr>
          <p:cNvPr id="15" name="14 Hexágono"/>
          <p:cNvSpPr/>
          <p:nvPr/>
        </p:nvSpPr>
        <p:spPr>
          <a:xfrm>
            <a:off x="8183563" y="2852738"/>
            <a:ext cx="1295400" cy="1008062"/>
          </a:xfrm>
          <a:prstGeom prst="hexagon">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sz="1200" b="1" dirty="0">
                <a:solidFill>
                  <a:schemeClr val="tx1"/>
                </a:solidFill>
              </a:rPr>
              <a:t>Relaciones sociales</a:t>
            </a:r>
            <a:endParaRPr lang="es-MX" b="1" dirty="0">
              <a:solidFill>
                <a:schemeClr val="tx1"/>
              </a:solidFill>
            </a:endParaRPr>
          </a:p>
        </p:txBody>
      </p:sp>
      <p:sp>
        <p:nvSpPr>
          <p:cNvPr id="9227" name="15 Rectángulo"/>
          <p:cNvSpPr>
            <a:spLocks noChangeArrowheads="1"/>
          </p:cNvSpPr>
          <p:nvPr/>
        </p:nvSpPr>
        <p:spPr bwMode="auto">
          <a:xfrm>
            <a:off x="1017241" y="4971355"/>
            <a:ext cx="882679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MX" sz="2800" dirty="0"/>
              <a:t>El concepto es </a:t>
            </a:r>
            <a:r>
              <a:rPr lang="es-MX" sz="2800" b="1" u="sng" dirty="0"/>
              <a:t>valorado por la propia percepción </a:t>
            </a:r>
            <a:r>
              <a:rPr lang="es-MX" sz="2800" dirty="0"/>
              <a:t>que el individuo tiene de sí mismo, libre de juicios y valores externos a él  </a:t>
            </a:r>
            <a:r>
              <a:rPr lang="es-MX" sz="1400" dirty="0"/>
              <a:t>(Robinson ,2007).</a:t>
            </a:r>
          </a:p>
        </p:txBody>
      </p:sp>
      <p:sp>
        <p:nvSpPr>
          <p:cNvPr id="17" name="4 Rectángulo"/>
          <p:cNvSpPr/>
          <p:nvPr/>
        </p:nvSpPr>
        <p:spPr>
          <a:xfrm>
            <a:off x="243604" y="487076"/>
            <a:ext cx="3639824" cy="461665"/>
          </a:xfrm>
          <a:prstGeom prst="rect">
            <a:avLst/>
          </a:prstGeom>
          <a:solidFill>
            <a:schemeClr val="accent2">
              <a:lumMod val="75000"/>
            </a:schemeClr>
          </a:solidFill>
          <a:ln>
            <a:solidFill>
              <a:srgbClr val="C00000"/>
            </a:solidFill>
          </a:ln>
        </p:spPr>
        <p:txBody>
          <a:bodyPr wrap="square">
            <a:spAutoFit/>
          </a:bodyPr>
          <a:lstStyle/>
          <a:p>
            <a:pPr lvl="0" algn="ctr" fontAlgn="base">
              <a:spcBef>
                <a:spcPct val="0"/>
              </a:spcBef>
              <a:spcAft>
                <a:spcPct val="0"/>
              </a:spcAft>
            </a:pPr>
            <a:r>
              <a:rPr lang="es-MX" sz="2400" b="1" cap="all" dirty="0"/>
              <a:t>CALIDAD DE VIDA</a:t>
            </a:r>
          </a:p>
        </p:txBody>
      </p:sp>
      <p:sp>
        <p:nvSpPr>
          <p:cNvPr id="16" name="12 Hexágono"/>
          <p:cNvSpPr/>
          <p:nvPr/>
        </p:nvSpPr>
        <p:spPr>
          <a:xfrm>
            <a:off x="9102526" y="3311526"/>
            <a:ext cx="1565475" cy="1055330"/>
          </a:xfrm>
          <a:prstGeom prst="hex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sz="1200" b="1" dirty="0">
                <a:solidFill>
                  <a:schemeClr val="tx1"/>
                </a:solidFill>
              </a:rPr>
              <a:t>Nivel de independencia</a:t>
            </a:r>
            <a:endParaRPr lang="es-MX" b="1" dirty="0">
              <a:solidFill>
                <a:schemeClr val="tx1"/>
              </a:solidFill>
            </a:endParaRPr>
          </a:p>
        </p:txBody>
      </p:sp>
    </p:spTree>
    <p:extLst>
      <p:ext uri="{BB962C8B-B14F-4D97-AF65-F5344CB8AC3E}">
        <p14:creationId xmlns:p14="http://schemas.microsoft.com/office/powerpoint/2010/main" val="35026249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srcRect l="13294" t="16156" r="10110" b="5254"/>
          <a:stretch/>
        </p:blipFill>
        <p:spPr>
          <a:xfrm>
            <a:off x="269823" y="164892"/>
            <a:ext cx="11922177" cy="6580681"/>
          </a:xfrm>
          <a:prstGeom prst="rect">
            <a:avLst/>
          </a:prstGeom>
        </p:spPr>
      </p:pic>
    </p:spTree>
    <p:extLst>
      <p:ext uri="{BB962C8B-B14F-4D97-AF65-F5344CB8AC3E}">
        <p14:creationId xmlns:p14="http://schemas.microsoft.com/office/powerpoint/2010/main" val="3975689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389677" y="433995"/>
            <a:ext cx="2876114" cy="953121"/>
            <a:chOff x="952014" y="2123482"/>
            <a:chExt cx="1664912" cy="953121"/>
          </a:xfrm>
          <a:scene3d>
            <a:camera prst="orthographicFront">
              <a:rot lat="0" lon="0" rev="0"/>
            </a:camera>
            <a:lightRig rig="contrasting" dir="t">
              <a:rot lat="0" lon="0" rev="1200000"/>
            </a:lightRig>
          </a:scene3d>
        </p:grpSpPr>
        <p:sp>
          <p:nvSpPr>
            <p:cNvPr id="5" name="Rectángulo redondeado 4"/>
            <p:cNvSpPr/>
            <p:nvPr/>
          </p:nvSpPr>
          <p:spPr>
            <a:xfrm>
              <a:off x="952014" y="2123482"/>
              <a:ext cx="1664912" cy="953121"/>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6" name="Rectángulo 5"/>
            <p:cNvSpPr/>
            <p:nvPr/>
          </p:nvSpPr>
          <p:spPr>
            <a:xfrm>
              <a:off x="979930" y="2151398"/>
              <a:ext cx="1609080" cy="89728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2800" b="1" kern="1200" dirty="0" smtClean="0"/>
                <a:t>Independencia</a:t>
              </a:r>
              <a:endParaRPr lang="es-MX" sz="2800" b="1" kern="1200" dirty="0"/>
            </a:p>
          </p:txBody>
        </p:sp>
      </p:grpSp>
      <p:sp>
        <p:nvSpPr>
          <p:cNvPr id="7" name="Rectángulo 6"/>
          <p:cNvSpPr/>
          <p:nvPr/>
        </p:nvSpPr>
        <p:spPr>
          <a:xfrm>
            <a:off x="389677" y="2274838"/>
            <a:ext cx="6985484" cy="2585323"/>
          </a:xfrm>
          <a:prstGeom prst="rect">
            <a:avLst/>
          </a:prstGeom>
        </p:spPr>
        <p:txBody>
          <a:bodyPr wrap="square">
            <a:spAutoFit/>
          </a:bodyPr>
          <a:lstStyle/>
          <a:p>
            <a:r>
              <a:rPr lang="es-MX" b="1" i="0" dirty="0" smtClean="0">
                <a:solidFill>
                  <a:srgbClr val="333333"/>
                </a:solidFill>
                <a:effectLst/>
                <a:latin typeface="Verdana" panose="020B0604030504040204" pitchFamily="34" charset="0"/>
              </a:rPr>
              <a:t>Independencia</a:t>
            </a:r>
            <a:r>
              <a:rPr lang="es-MX" b="0" i="0" dirty="0" smtClean="0">
                <a:solidFill>
                  <a:srgbClr val="333333"/>
                </a:solidFill>
                <a:effectLst/>
                <a:latin typeface="Verdana" panose="020B0604030504040204" pitchFamily="34" charset="0"/>
              </a:rPr>
              <a:t> entendida como la capacidad de desempeñar las funciones relacionadas con la vida diaria, es decir vivir en la comunidad recibiendo poca o ninguna ayuda de los demás.</a:t>
            </a:r>
          </a:p>
          <a:p>
            <a:endParaRPr lang="es-MX" dirty="0">
              <a:solidFill>
                <a:srgbClr val="333333"/>
              </a:solidFill>
              <a:latin typeface="Verdana" panose="020B0604030504040204" pitchFamily="34" charset="0"/>
            </a:endParaRPr>
          </a:p>
          <a:p>
            <a:r>
              <a:rPr lang="es-MX" b="1" i="0" dirty="0" smtClean="0">
                <a:solidFill>
                  <a:srgbClr val="333333"/>
                </a:solidFill>
                <a:effectLst/>
                <a:latin typeface="Verdana" panose="020B0604030504040204" pitchFamily="34" charset="0"/>
              </a:rPr>
              <a:t>Autonomía</a:t>
            </a:r>
            <a:r>
              <a:rPr lang="es-MX" b="0" i="0" dirty="0" smtClean="0">
                <a:solidFill>
                  <a:srgbClr val="333333"/>
                </a:solidFill>
                <a:effectLst/>
                <a:latin typeface="Verdana" panose="020B0604030504040204" pitchFamily="34" charset="0"/>
              </a:rPr>
              <a:t> entendida como la capacidad de tomar decisiones por si solos y afrontar las consecuencias de ello de acuerdo a preferencias propias y los requerimientos del entorno. </a:t>
            </a:r>
            <a:endParaRPr lang="es-MX" dirty="0"/>
          </a:p>
        </p:txBody>
      </p:sp>
      <p:sp>
        <p:nvSpPr>
          <p:cNvPr id="8" name="Rectángulo 7"/>
          <p:cNvSpPr/>
          <p:nvPr/>
        </p:nvSpPr>
        <p:spPr>
          <a:xfrm>
            <a:off x="4961745" y="448891"/>
            <a:ext cx="6250898" cy="923330"/>
          </a:xfrm>
          <a:prstGeom prst="rect">
            <a:avLst/>
          </a:prstGeom>
        </p:spPr>
        <p:txBody>
          <a:bodyPr wrap="square">
            <a:spAutoFit/>
          </a:bodyPr>
          <a:lstStyle/>
          <a:p>
            <a:r>
              <a:rPr lang="es-MX" dirty="0" smtClean="0"/>
              <a:t>“No puedo hacer la cantidad de cosas que hacía antes pero estoy aprendiendo a disfrutar lo que sí puedo hacer.” — Helen, abuela de 78 años de edad</a:t>
            </a:r>
            <a:endParaRPr lang="es-MX" dirty="0"/>
          </a:p>
        </p:txBody>
      </p:sp>
      <p:pic>
        <p:nvPicPr>
          <p:cNvPr id="8196" name="Picture 4" descr="Resultado de imagen para funcionalidad en el adulto may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3402" y="4369968"/>
            <a:ext cx="4010424" cy="2203218"/>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Resultado de imagen para actividades diarias en adulto mayor"/>
          <p:cNvPicPr>
            <a:picLocks noChangeAspect="1" noChangeArrowheads="1"/>
          </p:cNvPicPr>
          <p:nvPr/>
        </p:nvPicPr>
        <p:blipFill rotWithShape="1">
          <a:blip r:embed="rId4">
            <a:extLst>
              <a:ext uri="{28A0092B-C50C-407E-A947-70E740481C1C}">
                <a14:useLocalDpi xmlns:a14="http://schemas.microsoft.com/office/drawing/2010/main" val="0"/>
              </a:ext>
            </a:extLst>
          </a:blip>
          <a:srcRect l="20188" r="8599"/>
          <a:stretch/>
        </p:blipFill>
        <p:spPr bwMode="auto">
          <a:xfrm>
            <a:off x="9046061" y="1372221"/>
            <a:ext cx="3018020" cy="2495241"/>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217791" y="4935279"/>
            <a:ext cx="7157370" cy="1200329"/>
          </a:xfrm>
          <a:prstGeom prst="rect">
            <a:avLst/>
          </a:prstGeom>
        </p:spPr>
        <p:txBody>
          <a:bodyPr wrap="square">
            <a:spAutoFit/>
          </a:bodyPr>
          <a:lstStyle/>
          <a:p>
            <a:r>
              <a:rPr lang="es-MX" b="1" dirty="0" smtClean="0">
                <a:solidFill>
                  <a:srgbClr val="333333"/>
                </a:solidFill>
                <a:latin typeface="Verdana" panose="020B0604030504040204" pitchFamily="34" charset="0"/>
              </a:rPr>
              <a:t>Funcionalidad: </a:t>
            </a:r>
            <a:r>
              <a:rPr lang="es-MX" dirty="0" smtClean="0">
                <a:solidFill>
                  <a:srgbClr val="333333"/>
                </a:solidFill>
                <a:latin typeface="Verdana" panose="020B0604030504040204" pitchFamily="34" charset="0"/>
              </a:rPr>
              <a:t>es </a:t>
            </a:r>
            <a:r>
              <a:rPr lang="es-MX" dirty="0">
                <a:solidFill>
                  <a:srgbClr val="333333"/>
                </a:solidFill>
                <a:latin typeface="Verdana" panose="020B0604030504040204" pitchFamily="34" charset="0"/>
              </a:rPr>
              <a:t>la capacidad de una persona de llevar por sí misma la orientación de sus actos, hacer  lo que ella o él desee de su entorno, realizando las actividades de la vida diaria desde el punto de vista psíquico, físico y social</a:t>
            </a:r>
            <a:r>
              <a:rPr lang="es-MX" dirty="0">
                <a:latin typeface="Aharoni" pitchFamily="2" charset="-79"/>
                <a:cs typeface="Aharoni" pitchFamily="2" charset="-79"/>
              </a:rPr>
              <a:t>. </a:t>
            </a:r>
          </a:p>
        </p:txBody>
      </p:sp>
    </p:spTree>
    <p:extLst>
      <p:ext uri="{BB962C8B-B14F-4D97-AF65-F5344CB8AC3E}">
        <p14:creationId xmlns:p14="http://schemas.microsoft.com/office/powerpoint/2010/main" val="32584089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226615" y="393563"/>
            <a:ext cx="2999124" cy="953121"/>
            <a:chOff x="2227724" y="1084528"/>
            <a:chExt cx="1191402" cy="953121"/>
          </a:xfrm>
          <a:scene3d>
            <a:camera prst="orthographicFront">
              <a:rot lat="0" lon="0" rev="0"/>
            </a:camera>
            <a:lightRig rig="contrasting" dir="t">
              <a:rot lat="0" lon="0" rev="1200000"/>
            </a:lightRig>
          </a:scene3d>
        </p:grpSpPr>
        <p:sp>
          <p:nvSpPr>
            <p:cNvPr id="5" name="Rectángulo redondeado 4"/>
            <p:cNvSpPr/>
            <p:nvPr/>
          </p:nvSpPr>
          <p:spPr>
            <a:xfrm>
              <a:off x="2227724" y="1084528"/>
              <a:ext cx="1191402" cy="953121"/>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6" name="Rectángulo 5"/>
            <p:cNvSpPr/>
            <p:nvPr/>
          </p:nvSpPr>
          <p:spPr>
            <a:xfrm>
              <a:off x="2255640" y="1112444"/>
              <a:ext cx="1135570" cy="89728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2400" b="1" kern="1200" dirty="0" smtClean="0"/>
                <a:t>Capacidad Atenuada</a:t>
              </a:r>
            </a:p>
            <a:p>
              <a:pPr lvl="0" algn="ctr" defTabSz="666750">
                <a:lnSpc>
                  <a:spcPct val="90000"/>
                </a:lnSpc>
                <a:spcBef>
                  <a:spcPct val="0"/>
                </a:spcBef>
                <a:spcAft>
                  <a:spcPct val="35000"/>
                </a:spcAft>
              </a:pPr>
              <a:endParaRPr lang="es-MX" sz="1500" kern="1200" dirty="0"/>
            </a:p>
          </p:txBody>
        </p:sp>
      </p:grpSp>
      <p:sp>
        <p:nvSpPr>
          <p:cNvPr id="7" name="9 Elipse"/>
          <p:cNvSpPr/>
          <p:nvPr/>
        </p:nvSpPr>
        <p:spPr>
          <a:xfrm>
            <a:off x="7176857" y="1371423"/>
            <a:ext cx="3744416" cy="1224136"/>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s-MX" b="1" dirty="0" smtClean="0"/>
              <a:t>CAPACIDAD ATENUADA </a:t>
            </a:r>
            <a:endParaRPr lang="es-MX" b="1" dirty="0"/>
          </a:p>
        </p:txBody>
      </p:sp>
      <p:sp>
        <p:nvSpPr>
          <p:cNvPr id="2" name="Rectángulo 1"/>
          <p:cNvSpPr/>
          <p:nvPr/>
        </p:nvSpPr>
        <p:spPr>
          <a:xfrm>
            <a:off x="226616" y="3318296"/>
            <a:ext cx="11965384" cy="1815882"/>
          </a:xfrm>
          <a:prstGeom prst="rect">
            <a:avLst/>
          </a:prstGeom>
        </p:spPr>
        <p:txBody>
          <a:bodyPr wrap="square">
            <a:spAutoFit/>
          </a:bodyPr>
          <a:lstStyle/>
          <a:p>
            <a:r>
              <a:rPr lang="es-MX" sz="2800" dirty="0" smtClean="0"/>
              <a:t>Funcionalidad </a:t>
            </a:r>
            <a:r>
              <a:rPr lang="es-MX" sz="2800" dirty="0"/>
              <a:t>expresa la capacidad de un </a:t>
            </a:r>
            <a:r>
              <a:rPr lang="es-MX" sz="2800" dirty="0" smtClean="0"/>
              <a:t>adulto mayor  </a:t>
            </a:r>
            <a:r>
              <a:rPr lang="es-MX" sz="2800" dirty="0"/>
              <a:t>para satisfacer sus necesidades de manera </a:t>
            </a:r>
            <a:r>
              <a:rPr lang="es-MX" sz="2800" b="1" dirty="0" smtClean="0"/>
              <a:t>autónoma, </a:t>
            </a:r>
            <a:r>
              <a:rPr lang="es-MX" sz="2800" b="1" dirty="0"/>
              <a:t>independiente </a:t>
            </a:r>
            <a:r>
              <a:rPr lang="es-MX" sz="2800" b="1" i="1" dirty="0"/>
              <a:t>y satisfactoria para sí mismo. </a:t>
            </a:r>
            <a:r>
              <a:rPr lang="es-MX" sz="2800" i="1" dirty="0"/>
              <a:t>A pesar de que pueda padecer varias enfermedades, la </a:t>
            </a:r>
            <a:r>
              <a:rPr lang="es-MX" sz="2800" i="1" u="sng" dirty="0"/>
              <a:t>Geriatría </a:t>
            </a:r>
            <a:r>
              <a:rPr lang="es-MX" sz="2800" i="1" dirty="0"/>
              <a:t>considera que un anciano funcional es un  </a:t>
            </a:r>
            <a:r>
              <a:rPr lang="es-MX" sz="2800" dirty="0"/>
              <a:t>anciano sano.</a:t>
            </a:r>
          </a:p>
        </p:txBody>
      </p:sp>
      <p:sp>
        <p:nvSpPr>
          <p:cNvPr id="3" name="Rectángulo 2"/>
          <p:cNvSpPr/>
          <p:nvPr/>
        </p:nvSpPr>
        <p:spPr>
          <a:xfrm>
            <a:off x="1093022" y="5856915"/>
            <a:ext cx="10232572" cy="646331"/>
          </a:xfrm>
          <a:prstGeom prst="rect">
            <a:avLst/>
          </a:prstGeom>
        </p:spPr>
        <p:txBody>
          <a:bodyPr wrap="square">
            <a:spAutoFit/>
          </a:bodyPr>
          <a:lstStyle/>
          <a:p>
            <a:pPr algn="ctr"/>
            <a:r>
              <a:rPr lang="es-MX" dirty="0" smtClean="0"/>
              <a:t>La salud </a:t>
            </a:r>
            <a:r>
              <a:rPr lang="es-MX" dirty="0"/>
              <a:t>en los ancianos debe medirse en términos de conservación de la funcionalidad, no en razón de los déficits</a:t>
            </a:r>
          </a:p>
        </p:txBody>
      </p:sp>
      <p:sp>
        <p:nvSpPr>
          <p:cNvPr id="8" name="9 Elipse"/>
          <p:cNvSpPr/>
          <p:nvPr/>
        </p:nvSpPr>
        <p:spPr>
          <a:xfrm>
            <a:off x="3649886" y="1872822"/>
            <a:ext cx="3744416" cy="122413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b="1" dirty="0"/>
              <a:t>FUNCIONAL = SANO</a:t>
            </a:r>
          </a:p>
        </p:txBody>
      </p:sp>
    </p:spTree>
    <p:extLst>
      <p:ext uri="{BB962C8B-B14F-4D97-AF65-F5344CB8AC3E}">
        <p14:creationId xmlns:p14="http://schemas.microsoft.com/office/powerpoint/2010/main" val="21528332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140585" y="306474"/>
            <a:ext cx="2805166" cy="924121"/>
            <a:chOff x="2596430" y="954477"/>
            <a:chExt cx="989295" cy="791436"/>
          </a:xfrm>
          <a:scene3d>
            <a:camera prst="orthographicFront">
              <a:rot lat="0" lon="0" rev="0"/>
            </a:camera>
            <a:lightRig rig="contrasting" dir="t">
              <a:rot lat="0" lon="0" rev="1200000"/>
            </a:lightRig>
          </a:scene3d>
        </p:grpSpPr>
        <p:sp>
          <p:nvSpPr>
            <p:cNvPr id="5" name="Rectángulo redondeado 4"/>
            <p:cNvSpPr/>
            <p:nvPr/>
          </p:nvSpPr>
          <p:spPr>
            <a:xfrm>
              <a:off x="2596430" y="954477"/>
              <a:ext cx="989295" cy="791436"/>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6">
                <a:hueOff val="0"/>
                <a:satOff val="0"/>
                <a:lumOff val="0"/>
                <a:alphaOff val="0"/>
              </a:schemeClr>
            </a:fillRef>
            <a:effectRef idx="2">
              <a:schemeClr val="accent6">
                <a:hueOff val="0"/>
                <a:satOff val="0"/>
                <a:lumOff val="0"/>
                <a:alphaOff val="0"/>
              </a:schemeClr>
            </a:effectRef>
            <a:fontRef idx="minor">
              <a:schemeClr val="lt1"/>
            </a:fontRef>
          </p:style>
        </p:sp>
        <p:sp>
          <p:nvSpPr>
            <p:cNvPr id="6" name="Rectángulo 5"/>
            <p:cNvSpPr/>
            <p:nvPr/>
          </p:nvSpPr>
          <p:spPr>
            <a:xfrm>
              <a:off x="2619610" y="977657"/>
              <a:ext cx="942935" cy="7450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3200" b="1" kern="1200" dirty="0" smtClean="0"/>
                <a:t>Actividad Física</a:t>
              </a:r>
              <a:endParaRPr lang="es-MX" sz="3200" b="1" kern="1200" dirty="0"/>
            </a:p>
          </p:txBody>
        </p:sp>
      </p:grpSp>
      <p:sp>
        <p:nvSpPr>
          <p:cNvPr id="7" name="Rectángulo 6"/>
          <p:cNvSpPr/>
          <p:nvPr/>
        </p:nvSpPr>
        <p:spPr>
          <a:xfrm>
            <a:off x="1543167" y="2037909"/>
            <a:ext cx="8789232" cy="1384995"/>
          </a:xfrm>
          <a:prstGeom prst="rect">
            <a:avLst/>
          </a:prstGeom>
        </p:spPr>
        <p:txBody>
          <a:bodyPr wrap="square">
            <a:spAutoFit/>
          </a:bodyPr>
          <a:lstStyle/>
          <a:p>
            <a:pPr algn="ctr"/>
            <a:r>
              <a:rPr lang="es-MX" sz="2800" b="1" i="0" dirty="0" smtClean="0">
                <a:solidFill>
                  <a:srgbClr val="333333"/>
                </a:solidFill>
                <a:effectLst/>
                <a:latin typeface="Helvetica" panose="020B0604020202020204" pitchFamily="34" charset="0"/>
              </a:rPr>
              <a:t>Se considera actividad física cualquier movimiento corporal producido por los músculos esqueléticos que exija gasto de energía.</a:t>
            </a:r>
            <a:endParaRPr lang="es-MX" sz="2800" b="1" dirty="0"/>
          </a:p>
        </p:txBody>
      </p:sp>
      <p:pic>
        <p:nvPicPr>
          <p:cNvPr id="1028" name="Picture 4" descr="Resultado de imagen para actividad fisica y ejercic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45" y="4230219"/>
            <a:ext cx="2866670" cy="26277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n para actividad fisica y ejercici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2925" y="4230219"/>
            <a:ext cx="3262182" cy="262778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sultado de imagen para actividad fisica y ejercicio"/>
          <p:cNvPicPr>
            <a:picLocks noChangeAspect="1" noChangeArrowheads="1"/>
          </p:cNvPicPr>
          <p:nvPr/>
        </p:nvPicPr>
        <p:blipFill rotWithShape="1">
          <a:blip r:embed="rId5">
            <a:extLst>
              <a:ext uri="{28A0092B-C50C-407E-A947-70E740481C1C}">
                <a14:useLocalDpi xmlns:a14="http://schemas.microsoft.com/office/drawing/2010/main" val="0"/>
              </a:ext>
            </a:extLst>
          </a:blip>
          <a:srcRect l="20538" r="17894" b="11045"/>
          <a:stretch/>
        </p:blipFill>
        <p:spPr bwMode="auto">
          <a:xfrm>
            <a:off x="9388838" y="4230219"/>
            <a:ext cx="2803161" cy="262778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sultado de imagen para trabajo"/>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747"/>
          <a:stretch/>
        </p:blipFill>
        <p:spPr bwMode="auto">
          <a:xfrm>
            <a:off x="6071016" y="4230219"/>
            <a:ext cx="3317822" cy="2627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9824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6760564" y="689548"/>
            <a:ext cx="5276540" cy="5787244"/>
          </a:xfrm>
          <a:prstGeom prst="rect">
            <a:avLst/>
          </a:prstGeom>
        </p:spPr>
      </p:pic>
      <p:pic>
        <p:nvPicPr>
          <p:cNvPr id="5" name="Picture 6" descr="Resultado de imagen para actividad fis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89548"/>
            <a:ext cx="5176793" cy="3451195"/>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3822492" y="4916774"/>
            <a:ext cx="2338465" cy="9293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MX" sz="6000" b="1" dirty="0" smtClean="0"/>
              <a:t>VS</a:t>
            </a:r>
            <a:endParaRPr lang="es-MX" sz="6000" b="1" dirty="0"/>
          </a:p>
        </p:txBody>
      </p:sp>
    </p:spTree>
    <p:extLst>
      <p:ext uri="{BB962C8B-B14F-4D97-AF65-F5344CB8AC3E}">
        <p14:creationId xmlns:p14="http://schemas.microsoft.com/office/powerpoint/2010/main" val="4430183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292476" y="594452"/>
            <a:ext cx="2777295" cy="791436"/>
            <a:chOff x="3727542" y="763789"/>
            <a:chExt cx="1134989" cy="791436"/>
          </a:xfrm>
          <a:scene3d>
            <a:camera prst="orthographicFront">
              <a:rot lat="0" lon="0" rev="0"/>
            </a:camera>
            <a:lightRig rig="contrasting" dir="t">
              <a:rot lat="0" lon="0" rev="1200000"/>
            </a:lightRig>
          </a:scene3d>
        </p:grpSpPr>
        <p:sp>
          <p:nvSpPr>
            <p:cNvPr id="5" name="Rectángulo redondeado 4"/>
            <p:cNvSpPr/>
            <p:nvPr/>
          </p:nvSpPr>
          <p:spPr>
            <a:xfrm>
              <a:off x="3727542" y="763789"/>
              <a:ext cx="1134989" cy="791436"/>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6" name="Rectángulo 5"/>
            <p:cNvSpPr/>
            <p:nvPr/>
          </p:nvSpPr>
          <p:spPr>
            <a:xfrm>
              <a:off x="3750722" y="786969"/>
              <a:ext cx="1088629" cy="7450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3200" b="1" kern="1200" dirty="0" smtClean="0"/>
                <a:t>Morbilidad</a:t>
              </a:r>
              <a:endParaRPr lang="es-MX" sz="3200" b="1" kern="1200" dirty="0"/>
            </a:p>
          </p:txBody>
        </p:sp>
      </p:grpSp>
      <p:sp>
        <p:nvSpPr>
          <p:cNvPr id="7" name="Rectángulo 6"/>
          <p:cNvSpPr/>
          <p:nvPr/>
        </p:nvSpPr>
        <p:spPr>
          <a:xfrm>
            <a:off x="1100168" y="3885083"/>
            <a:ext cx="10353753" cy="3108543"/>
          </a:xfrm>
          <a:prstGeom prst="rect">
            <a:avLst/>
          </a:prstGeom>
        </p:spPr>
        <p:txBody>
          <a:bodyPr wrap="square">
            <a:spAutoFit/>
          </a:bodyPr>
          <a:lstStyle/>
          <a:p>
            <a:pPr algn="ctr"/>
            <a:r>
              <a:rPr lang="es-MX" sz="2800" dirty="0" smtClean="0">
                <a:solidFill>
                  <a:srgbClr val="404040"/>
                </a:solidFill>
                <a:latin typeface="Arial" panose="020B0604020202020204" pitchFamily="34" charset="0"/>
              </a:rPr>
              <a:t>Cantidad</a:t>
            </a:r>
            <a:r>
              <a:rPr lang="es-MX" sz="2800" dirty="0">
                <a:solidFill>
                  <a:srgbClr val="404040"/>
                </a:solidFill>
                <a:latin typeface="Arial" panose="020B0604020202020204" pitchFamily="34" charset="0"/>
              </a:rPr>
              <a:t> de personas que </a:t>
            </a:r>
            <a:r>
              <a:rPr lang="es-MX" sz="2800" b="1" dirty="0" smtClean="0">
                <a:solidFill>
                  <a:srgbClr val="FF0000"/>
                </a:solidFill>
                <a:latin typeface="Arial" panose="020B0604020202020204" pitchFamily="34" charset="0"/>
              </a:rPr>
              <a:t>enferman</a:t>
            </a:r>
            <a:r>
              <a:rPr lang="es-MX" sz="2800" dirty="0">
                <a:solidFill>
                  <a:srgbClr val="404040"/>
                </a:solidFill>
                <a:latin typeface="Arial" panose="020B0604020202020204" pitchFamily="34" charset="0"/>
              </a:rPr>
              <a:t> en un </a:t>
            </a:r>
            <a:r>
              <a:rPr lang="es-MX" sz="2800" b="1" u="sng" dirty="0">
                <a:solidFill>
                  <a:srgbClr val="404040"/>
                </a:solidFill>
                <a:latin typeface="Arial" panose="020B0604020202020204" pitchFamily="34" charset="0"/>
              </a:rPr>
              <a:t>lugar y un </a:t>
            </a:r>
            <a:r>
              <a:rPr lang="es-MX" sz="2800" b="1" u="sng" dirty="0" smtClean="0">
                <a:solidFill>
                  <a:srgbClr val="404040"/>
                </a:solidFill>
                <a:latin typeface="Arial" panose="020B0604020202020204" pitchFamily="34" charset="0"/>
              </a:rPr>
              <a:t>periodo</a:t>
            </a:r>
            <a:r>
              <a:rPr lang="es-MX" sz="2800" dirty="0">
                <a:solidFill>
                  <a:srgbClr val="404040"/>
                </a:solidFill>
                <a:latin typeface="Arial" panose="020B0604020202020204" pitchFamily="34" charset="0"/>
              </a:rPr>
              <a:t> </a:t>
            </a:r>
            <a:r>
              <a:rPr lang="es-MX" sz="2800" b="1" u="sng" dirty="0">
                <a:solidFill>
                  <a:srgbClr val="404040"/>
                </a:solidFill>
                <a:latin typeface="Arial" panose="020B0604020202020204" pitchFamily="34" charset="0"/>
              </a:rPr>
              <a:t>de tiempo determinados</a:t>
            </a:r>
            <a:r>
              <a:rPr lang="es-MX" sz="2800" dirty="0">
                <a:solidFill>
                  <a:srgbClr val="404040"/>
                </a:solidFill>
                <a:latin typeface="Arial" panose="020B0604020202020204" pitchFamily="34" charset="0"/>
              </a:rPr>
              <a:t> en </a:t>
            </a:r>
            <a:r>
              <a:rPr lang="es-MX" sz="2800" dirty="0" smtClean="0">
                <a:solidFill>
                  <a:srgbClr val="404040"/>
                </a:solidFill>
                <a:latin typeface="Arial" panose="020B0604020202020204" pitchFamily="34" charset="0"/>
              </a:rPr>
              <a:t>relación con</a:t>
            </a:r>
            <a:r>
              <a:rPr lang="es-MX" sz="2800" dirty="0">
                <a:solidFill>
                  <a:srgbClr val="404040"/>
                </a:solidFill>
                <a:latin typeface="Arial" panose="020B0604020202020204" pitchFamily="34" charset="0"/>
              </a:rPr>
              <a:t> el </a:t>
            </a:r>
            <a:r>
              <a:rPr lang="es-MX" sz="2800" b="1" u="sng" dirty="0">
                <a:latin typeface="Arial" panose="020B0604020202020204" pitchFamily="34" charset="0"/>
              </a:rPr>
              <a:t>total de la </a:t>
            </a:r>
            <a:r>
              <a:rPr lang="es-MX" sz="2800" b="1" u="sng" dirty="0" smtClean="0">
                <a:latin typeface="Arial" panose="020B0604020202020204" pitchFamily="34" charset="0"/>
              </a:rPr>
              <a:t>población.</a:t>
            </a:r>
          </a:p>
          <a:p>
            <a:pPr algn="ctr"/>
            <a:r>
              <a:rPr lang="es-MX" sz="2800" dirty="0">
                <a:latin typeface="Arial" panose="020B0604020202020204" pitchFamily="34" charset="0"/>
              </a:rPr>
              <a:t>Es útil para  comprender la evolución y avance o retroceso de una enfermedad, así también como las razones de su surgimiento y las posibles soluciones</a:t>
            </a:r>
            <a:r>
              <a:rPr lang="es-MX" sz="2800" dirty="0">
                <a:solidFill>
                  <a:srgbClr val="404040"/>
                </a:solidFill>
                <a:latin typeface="Arial" panose="020B0604020202020204" pitchFamily="34" charset="0"/>
              </a:rPr>
              <a:t>.</a:t>
            </a:r>
          </a:p>
          <a:p>
            <a:pPr algn="ctr"/>
            <a:endParaRPr lang="es-MX" sz="2800" b="1" u="sng" dirty="0"/>
          </a:p>
        </p:txBody>
      </p:sp>
      <p:pic>
        <p:nvPicPr>
          <p:cNvPr id="9218" name="Picture 2" descr="Resultado de imagen para morbilidad"/>
          <p:cNvPicPr>
            <a:picLocks noChangeAspect="1" noChangeArrowheads="1"/>
          </p:cNvPicPr>
          <p:nvPr/>
        </p:nvPicPr>
        <p:blipFill rotWithShape="1">
          <a:blip r:embed="rId3">
            <a:extLst>
              <a:ext uri="{28A0092B-C50C-407E-A947-70E740481C1C}">
                <a14:useLocalDpi xmlns:a14="http://schemas.microsoft.com/office/drawing/2010/main" val="0"/>
              </a:ext>
            </a:extLst>
          </a:blip>
          <a:srcRect l="6038" t="15875" r="5472" b="8253"/>
          <a:stretch/>
        </p:blipFill>
        <p:spPr bwMode="auto">
          <a:xfrm>
            <a:off x="6277045" y="190213"/>
            <a:ext cx="5377543" cy="3461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4388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688765" y="674400"/>
            <a:ext cx="2685806" cy="791436"/>
            <a:chOff x="4914845" y="954477"/>
            <a:chExt cx="1168298" cy="791436"/>
          </a:xfrm>
          <a:scene3d>
            <a:camera prst="orthographicFront">
              <a:rot lat="0" lon="0" rev="0"/>
            </a:camera>
            <a:lightRig rig="contrasting" dir="t">
              <a:rot lat="0" lon="0" rev="1200000"/>
            </a:lightRig>
          </a:scene3d>
        </p:grpSpPr>
        <p:sp>
          <p:nvSpPr>
            <p:cNvPr id="5" name="Rectángulo redondeado 4"/>
            <p:cNvSpPr/>
            <p:nvPr/>
          </p:nvSpPr>
          <p:spPr>
            <a:xfrm>
              <a:off x="4914845" y="954477"/>
              <a:ext cx="1168298" cy="791436"/>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 name="Rectángulo 5"/>
            <p:cNvSpPr/>
            <p:nvPr/>
          </p:nvSpPr>
          <p:spPr>
            <a:xfrm>
              <a:off x="4938025" y="977657"/>
              <a:ext cx="1121938" cy="7450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3200" b="1" kern="1200" dirty="0" smtClean="0"/>
                <a:t>Mortalidad</a:t>
              </a:r>
              <a:endParaRPr lang="es-MX" sz="3200" b="1" kern="1200" dirty="0"/>
            </a:p>
          </p:txBody>
        </p:sp>
      </p:grpSp>
      <p:sp>
        <p:nvSpPr>
          <p:cNvPr id="7" name="Rectángulo 6"/>
          <p:cNvSpPr/>
          <p:nvPr/>
        </p:nvSpPr>
        <p:spPr>
          <a:xfrm>
            <a:off x="0" y="2042519"/>
            <a:ext cx="6966857" cy="1938992"/>
          </a:xfrm>
          <a:prstGeom prst="rect">
            <a:avLst/>
          </a:prstGeom>
        </p:spPr>
        <p:txBody>
          <a:bodyPr wrap="square">
            <a:spAutoFit/>
          </a:bodyPr>
          <a:lstStyle/>
          <a:p>
            <a:pPr fontAlgn="base"/>
            <a:r>
              <a:rPr lang="es-MX" b="0" i="0" dirty="0" smtClean="0">
                <a:solidFill>
                  <a:srgbClr val="333333"/>
                </a:solidFill>
                <a:effectLst/>
                <a:latin typeface="inherit"/>
              </a:rPr>
              <a:t/>
            </a:r>
            <a:br>
              <a:rPr lang="es-MX" b="0" i="0" dirty="0" smtClean="0">
                <a:solidFill>
                  <a:srgbClr val="333333"/>
                </a:solidFill>
                <a:effectLst/>
                <a:latin typeface="inherit"/>
              </a:rPr>
            </a:br>
            <a:r>
              <a:rPr lang="es-MX" b="0" i="0" dirty="0" smtClean="0">
                <a:solidFill>
                  <a:srgbClr val="333333"/>
                </a:solidFill>
                <a:effectLst/>
                <a:latin typeface="inherit"/>
              </a:rPr>
              <a:t> </a:t>
            </a:r>
          </a:p>
          <a:p>
            <a:pPr algn="ctr" fontAlgn="base"/>
            <a:r>
              <a:rPr lang="es-MX" sz="2800" b="0" i="0" dirty="0" smtClean="0">
                <a:solidFill>
                  <a:srgbClr val="333333"/>
                </a:solidFill>
                <a:effectLst/>
                <a:latin typeface="inherit"/>
              </a:rPr>
              <a:t>Los datos de mortalidad indican el </a:t>
            </a:r>
            <a:r>
              <a:rPr lang="es-MX" sz="2800" b="1" i="1" dirty="0" smtClean="0">
                <a:solidFill>
                  <a:srgbClr val="333333"/>
                </a:solidFill>
                <a:effectLst/>
                <a:latin typeface="inherit"/>
              </a:rPr>
              <a:t>número de defunciones por lugar, intervalo de tiempo y causa. </a:t>
            </a:r>
            <a:endParaRPr lang="es-MX" sz="2800" b="1" i="1" dirty="0">
              <a:solidFill>
                <a:srgbClr val="333333"/>
              </a:solidFill>
              <a:effectLst/>
              <a:latin typeface="inherit"/>
            </a:endParaRPr>
          </a:p>
        </p:txBody>
      </p:sp>
      <p:pic>
        <p:nvPicPr>
          <p:cNvPr id="10242" name="Picture 2" descr="Resultado de imagen para morbilidad"/>
          <p:cNvPicPr>
            <a:picLocks noChangeAspect="1" noChangeArrowheads="1"/>
          </p:cNvPicPr>
          <p:nvPr/>
        </p:nvPicPr>
        <p:blipFill rotWithShape="1">
          <a:blip r:embed="rId3">
            <a:extLst>
              <a:ext uri="{28A0092B-C50C-407E-A947-70E740481C1C}">
                <a14:useLocalDpi xmlns:a14="http://schemas.microsoft.com/office/drawing/2010/main" val="0"/>
              </a:ext>
            </a:extLst>
          </a:blip>
          <a:srcRect l="51538" t="23576" r="5113" b="11049"/>
          <a:stretch/>
        </p:blipFill>
        <p:spPr bwMode="auto">
          <a:xfrm>
            <a:off x="7184571" y="1070118"/>
            <a:ext cx="4593772" cy="520121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435428" y="4775908"/>
            <a:ext cx="6096000" cy="954107"/>
          </a:xfrm>
          <a:prstGeom prst="rect">
            <a:avLst/>
          </a:prstGeom>
        </p:spPr>
        <p:txBody>
          <a:bodyPr>
            <a:spAutoFit/>
          </a:bodyPr>
          <a:lstStyle/>
          <a:p>
            <a:pPr algn="ctr"/>
            <a:r>
              <a:rPr lang="es-MX" sz="2800" b="1" i="1" dirty="0" smtClean="0">
                <a:solidFill>
                  <a:srgbClr val="333333"/>
                </a:solidFill>
                <a:latin typeface="inherit"/>
              </a:rPr>
              <a:t>(muertes </a:t>
            </a:r>
            <a:r>
              <a:rPr lang="es-MX" sz="2800" b="1" i="1" dirty="0">
                <a:solidFill>
                  <a:srgbClr val="333333"/>
                </a:solidFill>
                <a:latin typeface="inherit"/>
              </a:rPr>
              <a:t>durante un año por cada 1000 </a:t>
            </a:r>
            <a:r>
              <a:rPr lang="es-MX" sz="2800" b="1" i="1" dirty="0" smtClean="0">
                <a:solidFill>
                  <a:srgbClr val="333333"/>
                </a:solidFill>
                <a:latin typeface="inherit"/>
              </a:rPr>
              <a:t>habitantes)</a:t>
            </a:r>
            <a:endParaRPr lang="es-MX" sz="2800" b="1" i="1" dirty="0">
              <a:solidFill>
                <a:srgbClr val="333333"/>
              </a:solidFill>
              <a:latin typeface="inherit"/>
            </a:endParaRPr>
          </a:p>
        </p:txBody>
      </p:sp>
      <p:sp>
        <p:nvSpPr>
          <p:cNvPr id="3" name="Rectángulo 2"/>
          <p:cNvSpPr/>
          <p:nvPr/>
        </p:nvSpPr>
        <p:spPr>
          <a:xfrm>
            <a:off x="742054" y="1544869"/>
            <a:ext cx="6096000" cy="369332"/>
          </a:xfrm>
          <a:prstGeom prst="rect">
            <a:avLst/>
          </a:prstGeom>
        </p:spPr>
        <p:txBody>
          <a:bodyPr>
            <a:spAutoFit/>
          </a:bodyPr>
          <a:lstStyle/>
          <a:p>
            <a:r>
              <a:rPr lang="es-MX" dirty="0" smtClean="0"/>
              <a:t>tasa </a:t>
            </a:r>
            <a:r>
              <a:rPr lang="es-MX" dirty="0"/>
              <a:t>bruta de mortalidad</a:t>
            </a:r>
          </a:p>
        </p:txBody>
      </p:sp>
    </p:spTree>
    <p:extLst>
      <p:ext uri="{BB962C8B-B14F-4D97-AF65-F5344CB8AC3E}">
        <p14:creationId xmlns:p14="http://schemas.microsoft.com/office/powerpoint/2010/main" val="16920282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654599" y="559905"/>
            <a:ext cx="2371630" cy="791436"/>
            <a:chOff x="6952392" y="2369815"/>
            <a:chExt cx="989295" cy="791436"/>
          </a:xfrm>
          <a:scene3d>
            <a:camera prst="orthographicFront">
              <a:rot lat="0" lon="0" rev="0"/>
            </a:camera>
            <a:lightRig rig="contrasting" dir="t">
              <a:rot lat="0" lon="0" rev="1200000"/>
            </a:lightRig>
          </a:scene3d>
        </p:grpSpPr>
        <p:sp>
          <p:nvSpPr>
            <p:cNvPr id="5" name="Rectángulo redondeado 4"/>
            <p:cNvSpPr/>
            <p:nvPr/>
          </p:nvSpPr>
          <p:spPr>
            <a:xfrm>
              <a:off x="6952392" y="2369815"/>
              <a:ext cx="989295" cy="791436"/>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6" name="Rectángulo 5"/>
            <p:cNvSpPr/>
            <p:nvPr/>
          </p:nvSpPr>
          <p:spPr>
            <a:xfrm>
              <a:off x="6975572" y="2392995"/>
              <a:ext cx="942935" cy="7450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3600" b="1" kern="1200" dirty="0" smtClean="0"/>
                <a:t>Asilos</a:t>
              </a:r>
              <a:endParaRPr lang="es-MX" sz="3600" b="1" kern="1200" dirty="0"/>
            </a:p>
          </p:txBody>
        </p:sp>
      </p:grpSp>
      <p:sp>
        <p:nvSpPr>
          <p:cNvPr id="2" name="Rectángulo 1"/>
          <p:cNvSpPr/>
          <p:nvPr/>
        </p:nvSpPr>
        <p:spPr>
          <a:xfrm>
            <a:off x="361825" y="3931307"/>
            <a:ext cx="11103428" cy="1569660"/>
          </a:xfrm>
          <a:prstGeom prst="rect">
            <a:avLst/>
          </a:prstGeom>
        </p:spPr>
        <p:txBody>
          <a:bodyPr wrap="square">
            <a:spAutoFit/>
          </a:bodyPr>
          <a:lstStyle/>
          <a:p>
            <a:r>
              <a:rPr lang="es-MX" sz="2400" dirty="0">
                <a:solidFill>
                  <a:srgbClr val="171717"/>
                </a:solidFill>
                <a:latin typeface="Verdana" panose="020B0604030504040204" pitchFamily="34" charset="0"/>
              </a:rPr>
              <a:t>Los asilos de ancianos, conocidos también como establecimientos de cuidados especializados, son lugares para personas que no necesitan estar en un hospital pero ya no pueden ser cuidadas en su propio hogar. </a:t>
            </a:r>
            <a:endParaRPr lang="es-MX" sz="2400" dirty="0"/>
          </a:p>
        </p:txBody>
      </p:sp>
      <p:pic>
        <p:nvPicPr>
          <p:cNvPr id="6148" name="Picture 4" descr="Resultado de imagen para asilos de anciano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84014" y="559905"/>
            <a:ext cx="3972558" cy="2979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5244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306882" y="676059"/>
            <a:ext cx="3133004" cy="791436"/>
            <a:chOff x="7482611" y="3479101"/>
            <a:chExt cx="989295" cy="791436"/>
          </a:xfrm>
          <a:scene3d>
            <a:camera prst="orthographicFront">
              <a:rot lat="0" lon="0" rev="0"/>
            </a:camera>
            <a:lightRig rig="contrasting" dir="t">
              <a:rot lat="0" lon="0" rev="1200000"/>
            </a:lightRig>
          </a:scene3d>
        </p:grpSpPr>
        <p:sp>
          <p:nvSpPr>
            <p:cNvPr id="5" name="Rectángulo redondeado 4"/>
            <p:cNvSpPr/>
            <p:nvPr/>
          </p:nvSpPr>
          <p:spPr>
            <a:xfrm>
              <a:off x="7482611" y="3479101"/>
              <a:ext cx="989295" cy="791436"/>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6">
                <a:hueOff val="0"/>
                <a:satOff val="0"/>
                <a:lumOff val="0"/>
                <a:alphaOff val="0"/>
              </a:schemeClr>
            </a:fillRef>
            <a:effectRef idx="2">
              <a:schemeClr val="accent6">
                <a:hueOff val="0"/>
                <a:satOff val="0"/>
                <a:lumOff val="0"/>
                <a:alphaOff val="0"/>
              </a:schemeClr>
            </a:effectRef>
            <a:fontRef idx="minor">
              <a:schemeClr val="lt1"/>
            </a:fontRef>
          </p:style>
        </p:sp>
        <p:sp>
          <p:nvSpPr>
            <p:cNvPr id="6" name="Rectángulo 5"/>
            <p:cNvSpPr/>
            <p:nvPr/>
          </p:nvSpPr>
          <p:spPr>
            <a:xfrm>
              <a:off x="7528971" y="3479101"/>
              <a:ext cx="942935" cy="7450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4000" b="1" kern="1200" dirty="0" smtClean="0"/>
                <a:t>Geriatría</a:t>
              </a:r>
              <a:endParaRPr lang="es-MX" sz="4000" b="1" kern="1200" dirty="0"/>
            </a:p>
          </p:txBody>
        </p:sp>
      </p:grpSp>
      <p:sp>
        <p:nvSpPr>
          <p:cNvPr id="7" name="2 Marcador de contenido"/>
          <p:cNvSpPr>
            <a:spLocks noGrp="1"/>
          </p:cNvSpPr>
          <p:nvPr>
            <p:ph idx="1"/>
          </p:nvPr>
        </p:nvSpPr>
        <p:spPr>
          <a:xfrm>
            <a:off x="659567" y="3933057"/>
            <a:ext cx="10008433" cy="2122969"/>
          </a:xfrm>
        </p:spPr>
        <p:txBody>
          <a:bodyPr>
            <a:normAutofit/>
          </a:bodyPr>
          <a:lstStyle/>
          <a:p>
            <a:pPr marL="0" indent="0" algn="ctr">
              <a:buNone/>
            </a:pPr>
            <a:r>
              <a:rPr lang="es-MX" dirty="0">
                <a:latin typeface="Aharoni" pitchFamily="2" charset="-79"/>
                <a:cs typeface="Aharoni" pitchFamily="2" charset="-79"/>
              </a:rPr>
              <a:t>"Rama de la medicina  que se ocupa de los aspectos </a:t>
            </a:r>
            <a:r>
              <a:rPr lang="es-MX" b="1" i="1" dirty="0">
                <a:solidFill>
                  <a:srgbClr val="FF0000"/>
                </a:solidFill>
                <a:latin typeface="Aharoni" pitchFamily="2" charset="-79"/>
                <a:cs typeface="Aharoni" pitchFamily="2" charset="-79"/>
              </a:rPr>
              <a:t>clínicos, terapéuticos,  preventivos y sociales </a:t>
            </a:r>
            <a:r>
              <a:rPr lang="es-MX" dirty="0">
                <a:latin typeface="Aharoni" pitchFamily="2" charset="-79"/>
                <a:cs typeface="Aharoni" pitchFamily="2" charset="-79"/>
              </a:rPr>
              <a:t>en la salud y la enfermedad de los adultos mayores, de su </a:t>
            </a:r>
            <a:r>
              <a:rPr lang="es-MX" b="1" dirty="0">
                <a:solidFill>
                  <a:srgbClr val="FF0000"/>
                </a:solidFill>
                <a:latin typeface="Aharoni" pitchFamily="2" charset="-79"/>
                <a:cs typeface="Aharoni" pitchFamily="2" charset="-79"/>
              </a:rPr>
              <a:t>recuperación funcional y de su reinserción en la comunidad</a:t>
            </a:r>
            <a:r>
              <a:rPr lang="es-MX" sz="2400" b="1" dirty="0">
                <a:solidFill>
                  <a:srgbClr val="FF0000"/>
                </a:solidFill>
                <a:latin typeface="Aharoni" pitchFamily="2" charset="-79"/>
                <a:cs typeface="Aharoni" pitchFamily="2" charset="-79"/>
              </a:rPr>
              <a:t>.”</a:t>
            </a:r>
          </a:p>
        </p:txBody>
      </p:sp>
      <p:pic>
        <p:nvPicPr>
          <p:cNvPr id="8" name="Picture 2" descr="http://1.bp.blogspot.com/-ZXNmN0cFWwo/T4eOaqIleUI/AAAAAAAAA3Y/1GDSlkiu2V4/s1600/medico+8.jpg"/>
          <p:cNvPicPr>
            <a:picLocks noChangeAspect="1" noChangeArrowheads="1"/>
          </p:cNvPicPr>
          <p:nvPr/>
        </p:nvPicPr>
        <p:blipFill>
          <a:blip r:embed="rId3" cstate="print">
            <a:lum bright="17000"/>
            <a:extLst>
              <a:ext uri="{28A0092B-C50C-407E-A947-70E740481C1C}">
                <a14:useLocalDpi xmlns:a14="http://schemas.microsoft.com/office/drawing/2010/main" val="0"/>
              </a:ext>
            </a:extLst>
          </a:blip>
          <a:srcRect/>
          <a:stretch>
            <a:fillRect/>
          </a:stretch>
        </p:blipFill>
        <p:spPr bwMode="auto">
          <a:xfrm>
            <a:off x="7717786" y="652879"/>
            <a:ext cx="3404915" cy="28323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9 Rectángulo"/>
          <p:cNvSpPr/>
          <p:nvPr/>
        </p:nvSpPr>
        <p:spPr>
          <a:xfrm>
            <a:off x="8829206" y="5950774"/>
            <a:ext cx="2561920" cy="646331"/>
          </a:xfrm>
          <a:prstGeom prst="rect">
            <a:avLst/>
          </a:prstGeom>
        </p:spPr>
        <p:txBody>
          <a:bodyPr wrap="none">
            <a:spAutoFit/>
          </a:bodyPr>
          <a:lstStyle/>
          <a:p>
            <a:r>
              <a:rPr lang="es-MX" b="1" dirty="0" smtClean="0"/>
              <a:t>1909, en la obra </a:t>
            </a:r>
          </a:p>
          <a:p>
            <a:r>
              <a:rPr lang="es-MX" b="1" dirty="0" smtClean="0"/>
              <a:t>de </a:t>
            </a:r>
            <a:r>
              <a:rPr lang="es-MX" b="1" dirty="0" err="1" smtClean="0"/>
              <a:t>Ignatz</a:t>
            </a:r>
            <a:r>
              <a:rPr lang="es-MX" b="1" dirty="0" smtClean="0"/>
              <a:t> Leo </a:t>
            </a:r>
            <a:r>
              <a:rPr lang="es-MX" b="1" dirty="0" err="1" smtClean="0"/>
              <a:t>Nasher</a:t>
            </a:r>
            <a:r>
              <a:rPr lang="es-MX" b="1" dirty="0" smtClean="0"/>
              <a:t> </a:t>
            </a:r>
            <a:endParaRPr lang="es-MX" dirty="0"/>
          </a:p>
        </p:txBody>
      </p:sp>
    </p:spTree>
    <p:extLst>
      <p:ext uri="{BB962C8B-B14F-4D97-AF65-F5344CB8AC3E}">
        <p14:creationId xmlns:p14="http://schemas.microsoft.com/office/powerpoint/2010/main" val="236170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s://encrypted-tbn3.gstatic.com/images?q=tbn:ANd9GcSrc8vOVPF5EyEFkY4_F16FVAReiOJ7cg0OKlCc5wsrZQ981JAEM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3302" y="0"/>
            <a:ext cx="6966193" cy="45355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2 Marcador de contenido"/>
          <p:cNvSpPr>
            <a:spLocks noGrp="1"/>
          </p:cNvSpPr>
          <p:nvPr>
            <p:ph idx="1"/>
          </p:nvPr>
        </p:nvSpPr>
        <p:spPr>
          <a:xfrm>
            <a:off x="1524000" y="4437113"/>
            <a:ext cx="9161919" cy="3159333"/>
          </a:xfrm>
        </p:spPr>
        <p:txBody>
          <a:bodyPr>
            <a:noAutofit/>
          </a:bodyPr>
          <a:lstStyle/>
          <a:p>
            <a:pPr marL="0" indent="0" algn="ctr">
              <a:buNone/>
            </a:pPr>
            <a:r>
              <a:rPr lang="es-MX" sz="3100" dirty="0">
                <a:latin typeface="Aharoni" pitchFamily="2" charset="-79"/>
                <a:cs typeface="Aharoni" pitchFamily="2" charset="-79"/>
              </a:rPr>
              <a:t>"</a:t>
            </a:r>
            <a:r>
              <a:rPr lang="es-MX" sz="2400" dirty="0">
                <a:latin typeface="Aharoni" pitchFamily="2" charset="-79"/>
                <a:cs typeface="Aharoni" pitchFamily="2" charset="-79"/>
              </a:rPr>
              <a:t>Ciencia que se dedica al estudio científico del proceso del envejecimiento y que abarca la </a:t>
            </a:r>
            <a:r>
              <a:rPr lang="es-MX" sz="2400" u="sng" dirty="0">
                <a:latin typeface="Aharoni" pitchFamily="2" charset="-79"/>
                <a:cs typeface="Aharoni" pitchFamily="2" charset="-79"/>
              </a:rPr>
              <a:t>esfera social, psicológica y la biológica.</a:t>
            </a:r>
          </a:p>
          <a:p>
            <a:pPr marL="0" indent="0" algn="ctr">
              <a:buNone/>
            </a:pPr>
            <a:r>
              <a:rPr lang="es-MX" sz="2400" dirty="0">
                <a:latin typeface="Aharoni" pitchFamily="2" charset="-79"/>
                <a:cs typeface="Aharoni" pitchFamily="2" charset="-79"/>
              </a:rPr>
              <a:t> Tiene un carácter multidisciplinario".</a:t>
            </a:r>
          </a:p>
          <a:p>
            <a:pPr algn="ctr">
              <a:buNone/>
            </a:pPr>
            <a:endParaRPr lang="es-MX" sz="3100" dirty="0">
              <a:latin typeface="Aharoni" pitchFamily="2" charset="-79"/>
              <a:cs typeface="Aharoni" pitchFamily="2" charset="-79"/>
            </a:endParaRPr>
          </a:p>
        </p:txBody>
      </p:sp>
      <p:sp>
        <p:nvSpPr>
          <p:cNvPr id="4" name="3 Rectángulo"/>
          <p:cNvSpPr/>
          <p:nvPr/>
        </p:nvSpPr>
        <p:spPr>
          <a:xfrm>
            <a:off x="2063552" y="2132857"/>
            <a:ext cx="8028384" cy="954107"/>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MX" sz="2800" dirty="0">
                <a:latin typeface="Aharoni" pitchFamily="2" charset="-79"/>
                <a:cs typeface="Aharoni" pitchFamily="2" charset="-79"/>
              </a:rPr>
              <a:t>Etimológicamente: </a:t>
            </a:r>
          </a:p>
          <a:p>
            <a:pPr algn="ctr"/>
            <a:r>
              <a:rPr lang="es-MX" sz="2800" dirty="0" err="1">
                <a:latin typeface="Aharoni" pitchFamily="2" charset="-79"/>
                <a:cs typeface="Aharoni" pitchFamily="2" charset="-79"/>
              </a:rPr>
              <a:t>gerento</a:t>
            </a:r>
            <a:r>
              <a:rPr lang="es-MX" sz="2800" dirty="0">
                <a:latin typeface="Aharoni" pitchFamily="2" charset="-79"/>
                <a:cs typeface="Aharoni" pitchFamily="2" charset="-79"/>
              </a:rPr>
              <a:t> - anciano   logos - estudio o tratado </a:t>
            </a:r>
          </a:p>
        </p:txBody>
      </p:sp>
      <p:grpSp>
        <p:nvGrpSpPr>
          <p:cNvPr id="9" name="Grupo 8"/>
          <p:cNvGrpSpPr/>
          <p:nvPr/>
        </p:nvGrpSpPr>
        <p:grpSpPr>
          <a:xfrm>
            <a:off x="352866" y="422326"/>
            <a:ext cx="3239419" cy="791436"/>
            <a:chOff x="7499679" y="4659880"/>
            <a:chExt cx="1382896" cy="791436"/>
          </a:xfrm>
          <a:scene3d>
            <a:camera prst="orthographicFront">
              <a:rot lat="0" lon="0" rev="0"/>
            </a:camera>
            <a:lightRig rig="contrasting" dir="t">
              <a:rot lat="0" lon="0" rev="1200000"/>
            </a:lightRig>
          </a:scene3d>
        </p:grpSpPr>
        <p:sp>
          <p:nvSpPr>
            <p:cNvPr id="10" name="Rectángulo redondeado 9"/>
            <p:cNvSpPr/>
            <p:nvPr/>
          </p:nvSpPr>
          <p:spPr>
            <a:xfrm>
              <a:off x="7499679" y="4659880"/>
              <a:ext cx="1382896" cy="791436"/>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1" name="Rectángulo 10"/>
            <p:cNvSpPr/>
            <p:nvPr/>
          </p:nvSpPr>
          <p:spPr>
            <a:xfrm>
              <a:off x="7522859" y="4683060"/>
              <a:ext cx="1336536" cy="7450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s-MX" sz="3200" b="1" kern="1200" dirty="0" smtClean="0"/>
                <a:t>Gerontología</a:t>
              </a:r>
              <a:endParaRPr lang="es-MX" sz="2000" b="1" kern="1200" dirty="0"/>
            </a:p>
          </p:txBody>
        </p:sp>
      </p:grpSp>
      <p:sp>
        <p:nvSpPr>
          <p:cNvPr id="7" name="Rectángulo 6"/>
          <p:cNvSpPr/>
          <p:nvPr/>
        </p:nvSpPr>
        <p:spPr>
          <a:xfrm>
            <a:off x="352867" y="6215808"/>
            <a:ext cx="4264694" cy="369332"/>
          </a:xfrm>
          <a:prstGeom prst="rect">
            <a:avLst/>
          </a:prstGeom>
        </p:spPr>
        <p:txBody>
          <a:bodyPr wrap="none">
            <a:spAutoFit/>
          </a:bodyPr>
          <a:lstStyle/>
          <a:p>
            <a:r>
              <a:rPr lang="es-MX" dirty="0"/>
              <a:t> Nace en 1903, cuando M. </a:t>
            </a:r>
            <a:r>
              <a:rPr lang="es-MX" dirty="0" err="1"/>
              <a:t>Elie</a:t>
            </a:r>
            <a:r>
              <a:rPr lang="es-MX" dirty="0"/>
              <a:t> </a:t>
            </a:r>
            <a:r>
              <a:rPr lang="es-MX" dirty="0" err="1"/>
              <a:t>Metchnikoff</a:t>
            </a:r>
            <a:r>
              <a:rPr lang="es-MX" dirty="0"/>
              <a:t> </a:t>
            </a:r>
          </a:p>
        </p:txBody>
      </p:sp>
    </p:spTree>
    <p:extLst>
      <p:ext uri="{BB962C8B-B14F-4D97-AF65-F5344CB8AC3E}">
        <p14:creationId xmlns:p14="http://schemas.microsoft.com/office/powerpoint/2010/main" val="388194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16" presetClass="entr" presetSubtype="2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Horizontal)">
                                      <p:cBhvr>
                                        <p:cTn id="15" dur="500"/>
                                        <p:tgtEl>
                                          <p:spTgt spid="3">
                                            <p:txEl>
                                              <p:pRg st="0" end="0"/>
                                            </p:txEl>
                                          </p:spTgt>
                                        </p:tgtEl>
                                      </p:cBhvr>
                                    </p:animEffect>
                                  </p:childTnLst>
                                </p:cTn>
                              </p:par>
                              <p:par>
                                <p:cTn id="16" presetID="16" presetClass="entr" presetSubtype="26"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Horizontal)">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POR QUE ENVEJECEM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8807"/>
            <a:ext cx="10732225" cy="4026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2650786" y="285244"/>
            <a:ext cx="6696744" cy="461665"/>
          </a:xfrm>
          <a:prstGeom prst="rect">
            <a:avLst/>
          </a:prstGeom>
          <a:noFill/>
          <a:ln w="47625">
            <a:solidFill>
              <a:schemeClr val="accent1"/>
            </a:solidFill>
          </a:ln>
        </p:spPr>
        <p:txBody>
          <a:bodyPr wrap="square">
            <a:spAutoFit/>
          </a:bodyPr>
          <a:lstStyle/>
          <a:p>
            <a:pPr algn="just"/>
            <a:r>
              <a:rPr lang="es-ES" sz="2400" b="1" dirty="0" smtClean="0">
                <a:latin typeface="Arial" panose="020B0604020202020204" pitchFamily="34" charset="0"/>
                <a:ea typeface="Times New Roman" panose="02020603050405020304" pitchFamily="18" charset="0"/>
              </a:rPr>
              <a:t>Etiologías y efectos durante la edad adulta </a:t>
            </a:r>
            <a:endParaRPr lang="es-MX" sz="4000" b="1" dirty="0">
              <a:latin typeface="Times New Roman" panose="02020603050405020304" pitchFamily="18" charset="0"/>
              <a:ea typeface="Times New Roman" panose="02020603050405020304" pitchFamily="18" charset="0"/>
            </a:endParaRPr>
          </a:p>
        </p:txBody>
      </p:sp>
      <p:sp>
        <p:nvSpPr>
          <p:cNvPr id="5" name="Rectángulo 4"/>
          <p:cNvSpPr/>
          <p:nvPr/>
        </p:nvSpPr>
        <p:spPr>
          <a:xfrm>
            <a:off x="3030739" y="5893253"/>
            <a:ext cx="8859668" cy="707886"/>
          </a:xfrm>
          <a:prstGeom prst="rect">
            <a:avLst/>
          </a:prstGeom>
          <a:noFill/>
        </p:spPr>
        <p:txBody>
          <a:bodyPr wrap="none" lIns="91440" tIns="45720" rIns="91440" bIns="45720">
            <a:spAutoFit/>
          </a:bodyPr>
          <a:lstStyle/>
          <a:p>
            <a:pPr algn="ctr"/>
            <a:r>
              <a:rPr lang="es-ES" sz="4000" b="1" cap="none" spc="0" dirty="0" smtClean="0">
                <a:ln w="22225">
                  <a:solidFill>
                    <a:schemeClr val="accent2"/>
                  </a:solidFill>
                  <a:prstDash val="solid"/>
                </a:ln>
                <a:solidFill>
                  <a:schemeClr val="accent2">
                    <a:lumMod val="40000"/>
                    <a:lumOff val="60000"/>
                  </a:schemeClr>
                </a:solidFill>
                <a:effectLst/>
              </a:rPr>
              <a:t>CAMBIOS DURANTE EL ENVEJECIMIENTO</a:t>
            </a:r>
            <a:endParaRPr lang="es-ES" sz="40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66091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n para COMO ENVEJECEM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0301" y="525332"/>
            <a:ext cx="9391699" cy="5366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85397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19415" y="383741"/>
            <a:ext cx="4477638" cy="461665"/>
          </a:xfrm>
          <a:prstGeom prst="rect">
            <a:avLst/>
          </a:prstGeom>
          <a:ln w="57150">
            <a:solidFill>
              <a:schemeClr val="accent1"/>
            </a:solidFill>
          </a:ln>
        </p:spPr>
        <p:txBody>
          <a:bodyPr wrap="square">
            <a:spAutoFit/>
          </a:bodyPr>
          <a:lstStyle/>
          <a:p>
            <a:pPr algn="just"/>
            <a:r>
              <a:rPr lang="es-ES" sz="2400" b="1" dirty="0">
                <a:latin typeface="Arial" panose="020B0604020202020204" pitchFamily="34" charset="0"/>
                <a:ea typeface="Times New Roman" panose="02020603050405020304" pitchFamily="18" charset="0"/>
              </a:rPr>
              <a:t>Características demográficas</a:t>
            </a:r>
            <a:endParaRPr lang="es-MX" sz="2400" b="1" dirty="0">
              <a:latin typeface="Arial" panose="020B0604020202020204" pitchFamily="34" charset="0"/>
              <a:ea typeface="Times New Roman" panose="02020603050405020304" pitchFamily="18" charset="0"/>
            </a:endParaRPr>
          </a:p>
        </p:txBody>
      </p:sp>
      <p:pic>
        <p:nvPicPr>
          <p:cNvPr id="4098" name="Picture 2" descr="Resultado de imagen para CARACTERISTICAS DEMOGRAFICAS DEL ENVEJECIMIENTO"/>
          <p:cNvPicPr>
            <a:picLocks noChangeAspect="1" noChangeArrowheads="1"/>
          </p:cNvPicPr>
          <p:nvPr/>
        </p:nvPicPr>
        <p:blipFill rotWithShape="1">
          <a:blip r:embed="rId2">
            <a:extLst>
              <a:ext uri="{28A0092B-C50C-407E-A947-70E740481C1C}">
                <a14:useLocalDpi xmlns:a14="http://schemas.microsoft.com/office/drawing/2010/main" val="0"/>
              </a:ext>
            </a:extLst>
          </a:blip>
          <a:srcRect l="2829" r="8937" b="26633"/>
          <a:stretch/>
        </p:blipFill>
        <p:spPr bwMode="auto">
          <a:xfrm>
            <a:off x="1645920" y="845407"/>
            <a:ext cx="8750106" cy="5274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41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4000" b="1" i="1" dirty="0" smtClean="0"/>
              <a:t>REFERENCIAS:</a:t>
            </a:r>
            <a:endParaRPr lang="es-MX" sz="4000" b="1" i="1" dirty="0"/>
          </a:p>
        </p:txBody>
      </p:sp>
      <p:sp>
        <p:nvSpPr>
          <p:cNvPr id="4" name="Rectángulo 3"/>
          <p:cNvSpPr/>
          <p:nvPr/>
        </p:nvSpPr>
        <p:spPr>
          <a:xfrm>
            <a:off x="532148" y="1378389"/>
            <a:ext cx="10889105" cy="830997"/>
          </a:xfrm>
          <a:prstGeom prst="rect">
            <a:avLst/>
          </a:prstGeom>
        </p:spPr>
        <p:txBody>
          <a:bodyPr wrap="square">
            <a:spAutoFit/>
          </a:bodyPr>
          <a:lstStyle/>
          <a:p>
            <a:r>
              <a:rPr lang="es-MX" sz="2400" dirty="0" smtClean="0"/>
              <a:t>Esperanza de vida , envejecimiento demográfico, mortalidad y morbilidad: http://cuentame.inegi.org.mx/poblacion/esperanza.aspx?tema=P</a:t>
            </a:r>
            <a:endParaRPr lang="es-MX" sz="2400" dirty="0"/>
          </a:p>
        </p:txBody>
      </p:sp>
      <p:sp>
        <p:nvSpPr>
          <p:cNvPr id="5" name="Rectángulo 4"/>
          <p:cNvSpPr/>
          <p:nvPr/>
        </p:nvSpPr>
        <p:spPr>
          <a:xfrm>
            <a:off x="372431" y="2455232"/>
            <a:ext cx="11587397" cy="461665"/>
          </a:xfrm>
          <a:prstGeom prst="rect">
            <a:avLst/>
          </a:prstGeom>
        </p:spPr>
        <p:txBody>
          <a:bodyPr wrap="square">
            <a:spAutoFit/>
          </a:bodyPr>
          <a:lstStyle/>
          <a:p>
            <a:r>
              <a:rPr lang="es-MX" sz="2400" dirty="0" smtClean="0"/>
              <a:t> Calidad </a:t>
            </a:r>
            <a:r>
              <a:rPr lang="es-MX" sz="2400" dirty="0"/>
              <a:t>de vida: http://www.cepal.org/celade/agenda/2/10592/envejecimientorp1_ppt.pdf</a:t>
            </a:r>
          </a:p>
        </p:txBody>
      </p:sp>
      <p:sp>
        <p:nvSpPr>
          <p:cNvPr id="6" name="Rectángulo 5"/>
          <p:cNvSpPr/>
          <p:nvPr/>
        </p:nvSpPr>
        <p:spPr>
          <a:xfrm>
            <a:off x="532148" y="3157421"/>
            <a:ext cx="11452484" cy="646331"/>
          </a:xfrm>
          <a:prstGeom prst="rect">
            <a:avLst/>
          </a:prstGeom>
        </p:spPr>
        <p:txBody>
          <a:bodyPr wrap="square">
            <a:spAutoFit/>
          </a:bodyPr>
          <a:lstStyle/>
          <a:p>
            <a:r>
              <a:rPr lang="es-MX" b="0" i="0" dirty="0" smtClean="0">
                <a:solidFill>
                  <a:srgbClr val="333333"/>
                </a:solidFill>
                <a:effectLst/>
                <a:latin typeface="Verdana" panose="020B0604030504040204" pitchFamily="34" charset="0"/>
              </a:rPr>
              <a:t>Independencia: OMS, “Envejecimiento activo: un marco político”, en: Revista Española de Geriatría y Gerontología, Agosto 2002.</a:t>
            </a:r>
            <a:endParaRPr lang="es-MX" dirty="0"/>
          </a:p>
        </p:txBody>
      </p:sp>
      <p:sp>
        <p:nvSpPr>
          <p:cNvPr id="7" name="Rectángulo 6"/>
          <p:cNvSpPr/>
          <p:nvPr/>
        </p:nvSpPr>
        <p:spPr>
          <a:xfrm>
            <a:off x="464694" y="3981970"/>
            <a:ext cx="9951778" cy="369332"/>
          </a:xfrm>
          <a:prstGeom prst="rect">
            <a:avLst/>
          </a:prstGeom>
        </p:spPr>
        <p:txBody>
          <a:bodyPr wrap="square">
            <a:spAutoFit/>
          </a:bodyPr>
          <a:lstStyle/>
          <a:p>
            <a:r>
              <a:rPr lang="es-MX" dirty="0">
                <a:solidFill>
                  <a:srgbClr val="333333"/>
                </a:solidFill>
                <a:latin typeface="Verdana" panose="020B0604030504040204" pitchFamily="34" charset="0"/>
              </a:rPr>
              <a:t>Actividad </a:t>
            </a:r>
            <a:r>
              <a:rPr lang="es-MX" dirty="0" smtClean="0">
                <a:solidFill>
                  <a:srgbClr val="333333"/>
                </a:solidFill>
                <a:latin typeface="Verdana" panose="020B0604030504040204" pitchFamily="34" charset="0"/>
              </a:rPr>
              <a:t>Física: </a:t>
            </a:r>
            <a:r>
              <a:rPr lang="es-MX" dirty="0">
                <a:solidFill>
                  <a:srgbClr val="333333"/>
                </a:solidFill>
                <a:latin typeface="Verdana" panose="020B0604030504040204" pitchFamily="34" charset="0"/>
              </a:rPr>
              <a:t>http://www.who.int/dietphysicalactivity/pa/es/</a:t>
            </a:r>
          </a:p>
        </p:txBody>
      </p:sp>
      <p:sp>
        <p:nvSpPr>
          <p:cNvPr id="3" name="Rectángulo 2"/>
          <p:cNvSpPr/>
          <p:nvPr/>
        </p:nvSpPr>
        <p:spPr>
          <a:xfrm>
            <a:off x="532148" y="4529520"/>
            <a:ext cx="10397107" cy="461665"/>
          </a:xfrm>
          <a:prstGeom prst="rect">
            <a:avLst/>
          </a:prstGeom>
        </p:spPr>
        <p:txBody>
          <a:bodyPr wrap="square">
            <a:spAutoFit/>
          </a:bodyPr>
          <a:lstStyle/>
          <a:p>
            <a:r>
              <a:rPr lang="es-MX" sz="2400" dirty="0"/>
              <a:t>Asilos: https://www.nia.nih.gov/espanol/publicaciones/asilos-ancianos</a:t>
            </a:r>
          </a:p>
        </p:txBody>
      </p:sp>
      <p:sp>
        <p:nvSpPr>
          <p:cNvPr id="8" name="Rectángulo 7"/>
          <p:cNvSpPr/>
          <p:nvPr/>
        </p:nvSpPr>
        <p:spPr>
          <a:xfrm>
            <a:off x="464694" y="5169403"/>
            <a:ext cx="11267965" cy="1200329"/>
          </a:xfrm>
          <a:prstGeom prst="rect">
            <a:avLst/>
          </a:prstGeom>
        </p:spPr>
        <p:txBody>
          <a:bodyPr wrap="square">
            <a:spAutoFit/>
          </a:bodyPr>
          <a:lstStyle/>
          <a:p>
            <a:pPr lvl="0" fontAlgn="base">
              <a:spcBef>
                <a:spcPct val="0"/>
              </a:spcBef>
              <a:spcAft>
                <a:spcPct val="0"/>
              </a:spcAft>
            </a:pPr>
            <a:r>
              <a:rPr lang="es-ES_tradnl" dirty="0" smtClean="0">
                <a:latin typeface="Arial" pitchFamily="34" charset="0"/>
                <a:ea typeface="Times New Roman" pitchFamily="18" charset="0"/>
                <a:cs typeface="Times New Roman" pitchFamily="18" charset="0"/>
              </a:rPr>
              <a:t>Geriatría y gerontología: Manual </a:t>
            </a:r>
            <a:r>
              <a:rPr lang="es-ES_tradnl" dirty="0">
                <a:latin typeface="Arial" pitchFamily="34" charset="0"/>
                <a:ea typeface="Times New Roman" pitchFamily="18" charset="0"/>
                <a:cs typeface="Times New Roman" pitchFamily="18" charset="0"/>
              </a:rPr>
              <a:t>Merck de Geriatría. Archivo electrónico en Cap.3-4-5-7</a:t>
            </a:r>
          </a:p>
          <a:p>
            <a:pPr lvl="0" fontAlgn="base">
              <a:spcBef>
                <a:spcPct val="0"/>
              </a:spcBef>
              <a:spcAft>
                <a:spcPct val="0"/>
              </a:spcAft>
            </a:pPr>
            <a:endParaRPr lang="es-MX" dirty="0">
              <a:latin typeface="Arial" pitchFamily="34" charset="0"/>
              <a:cs typeface="Arial" pitchFamily="34" charset="0"/>
            </a:endParaRPr>
          </a:p>
          <a:p>
            <a:pPr lvl="0" eaLnBrk="0" fontAlgn="base" hangingPunct="0">
              <a:spcBef>
                <a:spcPct val="0"/>
              </a:spcBef>
              <a:spcAft>
                <a:spcPct val="0"/>
              </a:spcAft>
              <a:buFontTx/>
              <a:buChar char="•"/>
            </a:pPr>
            <a:r>
              <a:rPr lang="es-ES_tradnl" dirty="0">
                <a:latin typeface="Arial" pitchFamily="34" charset="0"/>
                <a:ea typeface="Times New Roman" pitchFamily="18" charset="0"/>
                <a:cs typeface="Times New Roman" pitchFamily="18" charset="0"/>
              </a:rPr>
              <a:t>Terapia ocupacional en Geriatría: Principios y práctica. (2001) Pilar Durante y Pilar Pedro. Edit. </a:t>
            </a:r>
            <a:r>
              <a:rPr lang="es-ES_tradnl" dirty="0" err="1">
                <a:latin typeface="Arial" pitchFamily="34" charset="0"/>
                <a:ea typeface="Times New Roman" pitchFamily="18" charset="0"/>
                <a:cs typeface="Times New Roman" pitchFamily="18" charset="0"/>
              </a:rPr>
              <a:t>Masson</a:t>
            </a:r>
            <a:r>
              <a:rPr lang="es-ES_tradnl" dirty="0">
                <a:latin typeface="Arial" pitchFamily="34" charset="0"/>
                <a:ea typeface="Times New Roman" pitchFamily="18" charset="0"/>
                <a:cs typeface="Times New Roman" pitchFamily="18" charset="0"/>
              </a:rPr>
              <a:t> Cap.4</a:t>
            </a:r>
          </a:p>
        </p:txBody>
      </p:sp>
    </p:spTree>
    <p:extLst>
      <p:ext uri="{BB962C8B-B14F-4D97-AF65-F5344CB8AC3E}">
        <p14:creationId xmlns:p14="http://schemas.microsoft.com/office/powerpoint/2010/main" val="19796261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Datos y cifras  </a:t>
            </a:r>
            <a:endParaRPr lang="es-MX" dirty="0"/>
          </a:p>
        </p:txBody>
      </p:sp>
      <p:sp>
        <p:nvSpPr>
          <p:cNvPr id="4" name="Rectángulo 3"/>
          <p:cNvSpPr/>
          <p:nvPr/>
        </p:nvSpPr>
        <p:spPr>
          <a:xfrm>
            <a:off x="838200" y="1925199"/>
            <a:ext cx="6099683" cy="369332"/>
          </a:xfrm>
          <a:prstGeom prst="rect">
            <a:avLst/>
          </a:prstGeom>
        </p:spPr>
        <p:txBody>
          <a:bodyPr wrap="none">
            <a:spAutoFit/>
          </a:bodyPr>
          <a:lstStyle/>
          <a:p>
            <a:r>
              <a:rPr lang="es-MX" dirty="0"/>
              <a:t>http://www.who.int/features/factfiles/ageing/ageing_facts/es/</a:t>
            </a:r>
          </a:p>
        </p:txBody>
      </p:sp>
      <p:sp>
        <p:nvSpPr>
          <p:cNvPr id="5" name="Rectángulo 4"/>
          <p:cNvSpPr/>
          <p:nvPr/>
        </p:nvSpPr>
        <p:spPr>
          <a:xfrm>
            <a:off x="838200" y="1555867"/>
            <a:ext cx="4840684" cy="369332"/>
          </a:xfrm>
          <a:prstGeom prst="rect">
            <a:avLst/>
          </a:prstGeom>
        </p:spPr>
        <p:txBody>
          <a:bodyPr wrap="none">
            <a:spAutoFit/>
          </a:bodyPr>
          <a:lstStyle/>
          <a:p>
            <a:r>
              <a:rPr lang="es-MX" dirty="0"/>
              <a:t>http://www.who.int/features/factfiles/ageing/es/</a:t>
            </a:r>
          </a:p>
        </p:txBody>
      </p:sp>
    </p:spTree>
    <p:extLst>
      <p:ext uri="{BB962C8B-B14F-4D97-AF65-F5344CB8AC3E}">
        <p14:creationId xmlns:p14="http://schemas.microsoft.com/office/powerpoint/2010/main" val="31559871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741714"/>
            <a:ext cx="12192000" cy="21771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4000" dirty="0" smtClean="0"/>
              <a:t>TAREA</a:t>
            </a:r>
            <a:r>
              <a:rPr lang="es-MX" dirty="0" smtClean="0"/>
              <a:t> </a:t>
            </a:r>
            <a:endParaRPr lang="es-MX" dirty="0"/>
          </a:p>
        </p:txBody>
      </p:sp>
      <p:sp>
        <p:nvSpPr>
          <p:cNvPr id="5" name="Rectángulo 4"/>
          <p:cNvSpPr/>
          <p:nvPr/>
        </p:nvSpPr>
        <p:spPr>
          <a:xfrm>
            <a:off x="631370" y="4711574"/>
            <a:ext cx="11560629" cy="787652"/>
          </a:xfrm>
          <a:prstGeom prst="rect">
            <a:avLst/>
          </a:prstGeom>
        </p:spPr>
        <p:txBody>
          <a:bodyPr wrap="square">
            <a:spAutoFit/>
          </a:bodyPr>
          <a:lstStyle/>
          <a:p>
            <a:pPr>
              <a:lnSpc>
                <a:spcPct val="107000"/>
              </a:lnSpc>
              <a:spcAft>
                <a:spcPts val="800"/>
              </a:spcAft>
            </a:pPr>
            <a:r>
              <a:rPr lang="es-MX" dirty="0">
                <a:latin typeface="Calibri" panose="020F0502020204030204" pitchFamily="34" charset="0"/>
                <a:ea typeface="Calibri" panose="020F0502020204030204" pitchFamily="34" charset="0"/>
                <a:cs typeface="Times New Roman" panose="02020603050405020304" pitchFamily="18" charset="0"/>
              </a:rPr>
              <a:t>UNA PROMESA PARA CUIDAR</a:t>
            </a:r>
          </a:p>
          <a:p>
            <a:pPr>
              <a:lnSpc>
                <a:spcPct val="107000"/>
              </a:lnSpc>
              <a:spcAft>
                <a:spcPts val="800"/>
              </a:spcAft>
            </a:pPr>
            <a:r>
              <a:rPr lang="es-MX" dirty="0">
                <a:latin typeface="Calibri" panose="020F0502020204030204" pitchFamily="34" charset="0"/>
                <a:ea typeface="Calibri" panose="020F0502020204030204" pitchFamily="34" charset="0"/>
                <a:cs typeface="Times New Roman" panose="02020603050405020304" pitchFamily="18" charset="0"/>
              </a:rPr>
              <a:t>https://www.youtube.com/watch?v=6SZbp48ksWg</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30" name="Picture 6" descr="Resultado de imagen para UNA PROMESA PARA CUIDAR https://www.youtube.com/watch?v=6SZbp48ksW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86214"/>
            <a:ext cx="45720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1320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4920565" y="2107636"/>
            <a:ext cx="2448272" cy="864096"/>
          </a:xfrm>
          <a:prstGeom prst="roundRect">
            <a:avLst/>
          </a:prstGeom>
          <a:solidFill>
            <a:srgbClr val="DD43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3200" b="1" dirty="0"/>
          </a:p>
        </p:txBody>
      </p:sp>
      <p:sp>
        <p:nvSpPr>
          <p:cNvPr id="4" name="3 Rectángulo redondeado"/>
          <p:cNvSpPr/>
          <p:nvPr/>
        </p:nvSpPr>
        <p:spPr>
          <a:xfrm>
            <a:off x="1895286" y="2776051"/>
            <a:ext cx="2525537" cy="862744"/>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3200" b="1" dirty="0">
              <a:solidFill>
                <a:schemeClr val="bg1"/>
              </a:solidFill>
            </a:endParaRPr>
          </a:p>
        </p:txBody>
      </p:sp>
      <p:sp>
        <p:nvSpPr>
          <p:cNvPr id="6" name="5 Rectángulo redondeado"/>
          <p:cNvSpPr/>
          <p:nvPr/>
        </p:nvSpPr>
        <p:spPr>
          <a:xfrm>
            <a:off x="1960196" y="5295860"/>
            <a:ext cx="2888411" cy="86409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3200" b="1" dirty="0">
              <a:solidFill>
                <a:schemeClr val="bg1"/>
              </a:solidFill>
            </a:endParaRPr>
          </a:p>
        </p:txBody>
      </p:sp>
      <p:sp>
        <p:nvSpPr>
          <p:cNvPr id="7" name="6 Rectángulo redondeado"/>
          <p:cNvSpPr/>
          <p:nvPr/>
        </p:nvSpPr>
        <p:spPr>
          <a:xfrm>
            <a:off x="4502309" y="3740127"/>
            <a:ext cx="2888411" cy="943225"/>
          </a:xfrm>
          <a:prstGeom prst="roundRect">
            <a:avLst/>
          </a:prstGeom>
          <a:solidFill>
            <a:srgbClr val="FF7C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3600" b="1" dirty="0"/>
          </a:p>
        </p:txBody>
      </p:sp>
      <p:pic>
        <p:nvPicPr>
          <p:cNvPr id="1026"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8616280" y="4941168"/>
            <a:ext cx="1740968" cy="1649338"/>
          </a:xfrm>
          <a:prstGeom prst="rect">
            <a:avLst/>
          </a:prstGeom>
          <a:noFill/>
        </p:spPr>
      </p:pic>
      <p:sp>
        <p:nvSpPr>
          <p:cNvPr id="9" name="4 Rectángulo redondeado"/>
          <p:cNvSpPr/>
          <p:nvPr/>
        </p:nvSpPr>
        <p:spPr>
          <a:xfrm>
            <a:off x="7908976" y="3206747"/>
            <a:ext cx="2448272" cy="86409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3600" b="1" dirty="0"/>
          </a:p>
        </p:txBody>
      </p:sp>
      <p:sp>
        <p:nvSpPr>
          <p:cNvPr id="11" name="4 Rectángulo redondeado"/>
          <p:cNvSpPr/>
          <p:nvPr/>
        </p:nvSpPr>
        <p:spPr>
          <a:xfrm>
            <a:off x="2041091" y="890080"/>
            <a:ext cx="2233929" cy="78737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3600" b="1" dirty="0"/>
          </a:p>
        </p:txBody>
      </p:sp>
      <p:sp>
        <p:nvSpPr>
          <p:cNvPr id="12" name="4 Rectángulo redondeado"/>
          <p:cNvSpPr/>
          <p:nvPr/>
        </p:nvSpPr>
        <p:spPr>
          <a:xfrm>
            <a:off x="5849736" y="5295860"/>
            <a:ext cx="2448272" cy="86409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800" b="1" dirty="0"/>
          </a:p>
        </p:txBody>
      </p:sp>
      <p:sp>
        <p:nvSpPr>
          <p:cNvPr id="13" name="4 Rectángulo redondeado"/>
          <p:cNvSpPr/>
          <p:nvPr/>
        </p:nvSpPr>
        <p:spPr>
          <a:xfrm>
            <a:off x="4952891" y="349133"/>
            <a:ext cx="2260020" cy="864096"/>
          </a:xfrm>
          <a:prstGeom prst="round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800" b="1" dirty="0"/>
          </a:p>
        </p:txBody>
      </p:sp>
      <p:sp>
        <p:nvSpPr>
          <p:cNvPr id="17" name="4 Rectángulo redondeado"/>
          <p:cNvSpPr/>
          <p:nvPr/>
        </p:nvSpPr>
        <p:spPr>
          <a:xfrm>
            <a:off x="7908976" y="1208520"/>
            <a:ext cx="2448272" cy="86409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3200" b="1" dirty="0"/>
          </a:p>
        </p:txBody>
      </p:sp>
    </p:spTree>
    <p:extLst>
      <p:ext uri="{BB962C8B-B14F-4D97-AF65-F5344CB8AC3E}">
        <p14:creationId xmlns:p14="http://schemas.microsoft.com/office/powerpoint/2010/main" val="23317023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1919536" y="692696"/>
            <a:ext cx="6984776" cy="824282"/>
            <a:chOff x="2576327" y="147777"/>
            <a:chExt cx="2924565" cy="824282"/>
          </a:xfrm>
          <a:scene3d>
            <a:camera prst="orthographicFront"/>
            <a:lightRig rig="flat" dir="t"/>
          </a:scene3d>
        </p:grpSpPr>
        <p:sp>
          <p:nvSpPr>
            <p:cNvPr id="5" name="Rectángulo redondeado 4"/>
            <p:cNvSpPr/>
            <p:nvPr/>
          </p:nvSpPr>
          <p:spPr>
            <a:xfrm>
              <a:off x="2576327" y="147777"/>
              <a:ext cx="2924565" cy="824282"/>
            </a:xfrm>
            <a:prstGeom prst="roundRect">
              <a:avLst>
                <a:gd name="adj" fmla="val 10000"/>
              </a:avLst>
            </a:prstGeom>
            <a:sp3d z="190500" extrusionH="12700" prstMaterial="plastic">
              <a:bevelT w="50800" h="50800"/>
            </a:sp3d>
          </p:spPr>
          <p:style>
            <a:lnRef idx="2">
              <a:schemeClr val="accent4"/>
            </a:lnRef>
            <a:fillRef idx="1">
              <a:schemeClr val="lt1"/>
            </a:fillRef>
            <a:effectRef idx="0">
              <a:schemeClr val="accent4"/>
            </a:effectRef>
            <a:fontRef idx="minor">
              <a:schemeClr val="dk1">
                <a:hueOff val="0"/>
                <a:satOff val="0"/>
                <a:lumOff val="0"/>
                <a:alphaOff val="0"/>
              </a:schemeClr>
            </a:fontRef>
          </p:style>
        </p:sp>
        <p:sp>
          <p:nvSpPr>
            <p:cNvPr id="6" name="Rectángulo 5"/>
            <p:cNvSpPr/>
            <p:nvPr/>
          </p:nvSpPr>
          <p:spPr>
            <a:xfrm>
              <a:off x="2600469" y="171919"/>
              <a:ext cx="2876281" cy="775998"/>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7160" tIns="137160" rIns="137160" bIns="137160" numCol="1" spcCol="1270" anchor="ctr" anchorCtr="0">
              <a:noAutofit/>
            </a:bodyPr>
            <a:lstStyle/>
            <a:p>
              <a:pPr algn="ctr" defTabSz="1600200">
                <a:lnSpc>
                  <a:spcPct val="90000"/>
                </a:lnSpc>
                <a:spcBef>
                  <a:spcPct val="0"/>
                </a:spcBef>
                <a:spcAft>
                  <a:spcPct val="35000"/>
                </a:spcAft>
              </a:pPr>
              <a:r>
                <a:rPr lang="es-MX" sz="3600" dirty="0">
                  <a:ln>
                    <a:solidFill>
                      <a:srgbClr val="00B0F0"/>
                    </a:solidFill>
                  </a:ln>
                  <a:solidFill>
                    <a:schemeClr val="tx1"/>
                  </a:solidFill>
                </a:rPr>
                <a:t>TARAAAAANNN</a:t>
              </a:r>
            </a:p>
          </p:txBody>
        </p:sp>
      </p:grpSp>
      <p:pic>
        <p:nvPicPr>
          <p:cNvPr id="1026" name="Picture 2" descr="Resultado de imagen para SUSTO"/>
          <p:cNvPicPr>
            <a:picLocks noChangeAspect="1" noChangeArrowheads="1"/>
          </p:cNvPicPr>
          <p:nvPr/>
        </p:nvPicPr>
        <p:blipFill rotWithShape="1">
          <a:blip r:embed="rId2">
            <a:extLst>
              <a:ext uri="{28A0092B-C50C-407E-A947-70E740481C1C}">
                <a14:useLocalDpi xmlns:a14="http://schemas.microsoft.com/office/drawing/2010/main" val="0"/>
              </a:ext>
            </a:extLst>
          </a:blip>
          <a:srcRect l="1575" r="3926"/>
          <a:stretch/>
        </p:blipFill>
        <p:spPr bwMode="auto">
          <a:xfrm>
            <a:off x="3359696" y="2060848"/>
            <a:ext cx="432048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5994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4920565" y="2107636"/>
            <a:ext cx="2448272" cy="864096"/>
          </a:xfrm>
          <a:prstGeom prst="roundRect">
            <a:avLst/>
          </a:prstGeom>
          <a:solidFill>
            <a:srgbClr val="DD43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t>TEMA </a:t>
            </a:r>
            <a:r>
              <a:rPr lang="es-MX" sz="3200" b="1" dirty="0" smtClean="0"/>
              <a:t>2</a:t>
            </a:r>
            <a:endParaRPr lang="es-MX" sz="3200" b="1" dirty="0"/>
          </a:p>
        </p:txBody>
      </p:sp>
      <p:sp>
        <p:nvSpPr>
          <p:cNvPr id="4" name="3 Rectángulo redondeado"/>
          <p:cNvSpPr/>
          <p:nvPr/>
        </p:nvSpPr>
        <p:spPr>
          <a:xfrm>
            <a:off x="1895286" y="2776051"/>
            <a:ext cx="2525537" cy="862744"/>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chemeClr val="bg1"/>
                </a:solidFill>
              </a:rPr>
              <a:t>TEMA </a:t>
            </a:r>
            <a:r>
              <a:rPr lang="es-MX" sz="3200" b="1" dirty="0" smtClean="0">
                <a:solidFill>
                  <a:schemeClr val="bg1"/>
                </a:solidFill>
              </a:rPr>
              <a:t>7</a:t>
            </a:r>
            <a:endParaRPr lang="es-MX" sz="3200" b="1" dirty="0">
              <a:solidFill>
                <a:schemeClr val="bg1"/>
              </a:solidFill>
            </a:endParaRPr>
          </a:p>
        </p:txBody>
      </p:sp>
      <p:sp>
        <p:nvSpPr>
          <p:cNvPr id="6" name="5 Rectángulo redondeado"/>
          <p:cNvSpPr/>
          <p:nvPr/>
        </p:nvSpPr>
        <p:spPr>
          <a:xfrm>
            <a:off x="1960196" y="5295860"/>
            <a:ext cx="2888411" cy="86409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chemeClr val="bg1"/>
                </a:solidFill>
              </a:rPr>
              <a:t>TEMA </a:t>
            </a:r>
            <a:r>
              <a:rPr lang="es-MX" sz="3200" b="1" dirty="0" smtClean="0">
                <a:solidFill>
                  <a:schemeClr val="bg1"/>
                </a:solidFill>
              </a:rPr>
              <a:t>8</a:t>
            </a:r>
            <a:endParaRPr lang="es-MX" sz="3200" b="1" dirty="0">
              <a:solidFill>
                <a:schemeClr val="bg1"/>
              </a:solidFill>
            </a:endParaRPr>
          </a:p>
        </p:txBody>
      </p:sp>
      <p:sp>
        <p:nvSpPr>
          <p:cNvPr id="7" name="6 Rectángulo redondeado"/>
          <p:cNvSpPr/>
          <p:nvPr/>
        </p:nvSpPr>
        <p:spPr>
          <a:xfrm>
            <a:off x="4502309" y="3740127"/>
            <a:ext cx="2888411" cy="943225"/>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b="1" dirty="0"/>
              <a:t>TEMA </a:t>
            </a:r>
            <a:r>
              <a:rPr lang="es-MX" sz="3600" b="1" dirty="0" smtClean="0"/>
              <a:t>5</a:t>
            </a:r>
            <a:endParaRPr lang="es-MX" sz="3600" b="1" dirty="0"/>
          </a:p>
        </p:txBody>
      </p:sp>
      <p:pic>
        <p:nvPicPr>
          <p:cNvPr id="1026" name="Picture 2" descr="C:\Users\ofifice\Pictures\abuelo_libro_queja.gif">
            <a:hlinkClick r:id="rId3" action="ppaction://hlinksldjump"/>
          </p:cNvPr>
          <p:cNvPicPr>
            <a:picLocks noChangeAspect="1" noChangeArrowheads="1" noCrop="1"/>
          </p:cNvPicPr>
          <p:nvPr/>
        </p:nvPicPr>
        <p:blipFill>
          <a:blip r:embed="rId4" cstate="print"/>
          <a:srcRect/>
          <a:stretch>
            <a:fillRect/>
          </a:stretch>
        </p:blipFill>
        <p:spPr bwMode="auto">
          <a:xfrm>
            <a:off x="8616280" y="4941168"/>
            <a:ext cx="1740968" cy="1649338"/>
          </a:xfrm>
          <a:prstGeom prst="rect">
            <a:avLst/>
          </a:prstGeom>
          <a:noFill/>
        </p:spPr>
      </p:pic>
      <p:sp>
        <p:nvSpPr>
          <p:cNvPr id="9" name="4 Rectángulo redondeado"/>
          <p:cNvSpPr/>
          <p:nvPr/>
        </p:nvSpPr>
        <p:spPr>
          <a:xfrm>
            <a:off x="7908976" y="3206747"/>
            <a:ext cx="2448272" cy="86409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b="1" dirty="0"/>
              <a:t>TEMA 6</a:t>
            </a:r>
          </a:p>
        </p:txBody>
      </p:sp>
      <p:sp>
        <p:nvSpPr>
          <p:cNvPr id="11" name="4 Rectángulo redondeado"/>
          <p:cNvSpPr/>
          <p:nvPr/>
        </p:nvSpPr>
        <p:spPr>
          <a:xfrm>
            <a:off x="2041091" y="890080"/>
            <a:ext cx="2233929" cy="787373"/>
          </a:xfrm>
          <a:prstGeom prst="roundRect">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b="1" dirty="0"/>
              <a:t>TEMA </a:t>
            </a:r>
            <a:r>
              <a:rPr lang="es-MX" sz="3600" b="1" dirty="0" smtClean="0"/>
              <a:t>1</a:t>
            </a:r>
            <a:endParaRPr lang="es-MX" sz="3600" b="1" dirty="0"/>
          </a:p>
        </p:txBody>
      </p:sp>
      <p:sp>
        <p:nvSpPr>
          <p:cNvPr id="12" name="4 Rectángulo redondeado"/>
          <p:cNvSpPr/>
          <p:nvPr/>
        </p:nvSpPr>
        <p:spPr>
          <a:xfrm>
            <a:off x="5849736" y="5295860"/>
            <a:ext cx="2448272" cy="86409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a:t>TEMA </a:t>
            </a:r>
            <a:r>
              <a:rPr lang="es-MX" sz="2800" b="1" dirty="0" smtClean="0"/>
              <a:t>9</a:t>
            </a:r>
            <a:endParaRPr lang="es-MX" sz="2800" b="1" dirty="0"/>
          </a:p>
        </p:txBody>
      </p:sp>
      <p:sp>
        <p:nvSpPr>
          <p:cNvPr id="13" name="4 Rectángulo redondeado"/>
          <p:cNvSpPr/>
          <p:nvPr/>
        </p:nvSpPr>
        <p:spPr>
          <a:xfrm>
            <a:off x="4952891" y="349133"/>
            <a:ext cx="2260020" cy="864096"/>
          </a:xfrm>
          <a:prstGeom prst="round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a:t>TEMA </a:t>
            </a:r>
            <a:r>
              <a:rPr lang="es-MX" sz="2800" b="1" dirty="0" smtClean="0"/>
              <a:t>3</a:t>
            </a:r>
            <a:endParaRPr lang="es-MX" sz="2800" b="1" dirty="0"/>
          </a:p>
        </p:txBody>
      </p:sp>
      <p:sp>
        <p:nvSpPr>
          <p:cNvPr id="17" name="4 Rectángulo redondeado"/>
          <p:cNvSpPr/>
          <p:nvPr/>
        </p:nvSpPr>
        <p:spPr>
          <a:xfrm>
            <a:off x="7908976" y="1208520"/>
            <a:ext cx="2448272" cy="86409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t>TEMA </a:t>
            </a:r>
            <a:r>
              <a:rPr lang="es-MX" sz="3200" b="1" dirty="0" smtClean="0"/>
              <a:t>4</a:t>
            </a:r>
            <a:endParaRPr lang="es-MX" sz="3200" b="1" dirty="0"/>
          </a:p>
        </p:txBody>
      </p:sp>
    </p:spTree>
    <p:extLst>
      <p:ext uri="{BB962C8B-B14F-4D97-AF65-F5344CB8AC3E}">
        <p14:creationId xmlns:p14="http://schemas.microsoft.com/office/powerpoint/2010/main" val="212714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75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additive="base">
                                        <p:cTn id="3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 calcmode="lin" valueType="num">
                                      <p:cBhvr additive="base">
                                        <p:cTn id="3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 calcmode="lin" valueType="num">
                                      <p:cBhvr additive="base">
                                        <p:cTn id="4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7">
                                            <p:txEl>
                                              <p:pRg st="0" end="0"/>
                                            </p:txEl>
                                          </p:spTgt>
                                        </p:tgtEl>
                                        <p:attrNameLst>
                                          <p:attrName>style.visibility</p:attrName>
                                        </p:attrNameLst>
                                      </p:cBhvr>
                                      <p:to>
                                        <p:strVal val="visible"/>
                                      </p:to>
                                    </p:set>
                                    <p:animEffect transition="in" filter="fade">
                                      <p:cBhvr>
                                        <p:cTn id="49" dur="1000"/>
                                        <p:tgtEl>
                                          <p:spTgt spid="17">
                                            <p:txEl>
                                              <p:pRg st="0" end="0"/>
                                            </p:txEl>
                                          </p:spTgt>
                                        </p:tgtEl>
                                      </p:cBhvr>
                                    </p:animEffect>
                                    <p:anim calcmode="lin" valueType="num">
                                      <p:cBhvr>
                                        <p:cTn id="50"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0" end="0"/>
                                            </p:txEl>
                                          </p:spTgt>
                                        </p:tgtEl>
                                        <p:attrNameLst>
                                          <p:attrName>style.visibility</p:attrName>
                                        </p:attrNameLst>
                                      </p:cBhvr>
                                      <p:to>
                                        <p:strVal val="visible"/>
                                      </p:to>
                                    </p:set>
                                    <p:animEffect transition="in" filter="fade">
                                      <p:cBhvr>
                                        <p:cTn id="56" dur="1000"/>
                                        <p:tgtEl>
                                          <p:spTgt spid="5">
                                            <p:txEl>
                                              <p:pRg st="0" end="0"/>
                                            </p:txEl>
                                          </p:spTgt>
                                        </p:tgtEl>
                                      </p:cBhvr>
                                    </p:animEffect>
                                    <p:anim calcmode="lin" valueType="num">
                                      <p:cBhvr>
                                        <p:cTn id="5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nvPr>
        </p:nvGraphicFramePr>
        <p:xfrm>
          <a:off x="407368" y="248050"/>
          <a:ext cx="11377264" cy="6133279"/>
        </p:xfrm>
        <a:graphic>
          <a:graphicData uri="http://schemas.openxmlformats.org/drawingml/2006/table">
            <a:tbl>
              <a:tblPr>
                <a:tableStyleId>{8799B23B-EC83-4686-B30A-512413B5E67A}</a:tableStyleId>
              </a:tblPr>
              <a:tblGrid>
                <a:gridCol w="8504971"/>
                <a:gridCol w="2872293"/>
              </a:tblGrid>
              <a:tr h="456767">
                <a:tc>
                  <a:txBody>
                    <a:bodyPr/>
                    <a:lstStyle/>
                    <a:p>
                      <a:pPr algn="ctr" fontAlgn="b"/>
                      <a:r>
                        <a:rPr lang="es-MX" sz="2400" u="none" strike="noStrike" dirty="0">
                          <a:effectLst/>
                        </a:rPr>
                        <a:t>TEMAS</a:t>
                      </a:r>
                      <a:endParaRPr lang="es-MX" sz="2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MX" sz="2400" u="none" strike="noStrike" dirty="0">
                          <a:effectLst/>
                        </a:rPr>
                        <a:t>paginas</a:t>
                      </a:r>
                      <a:endParaRPr lang="es-MX" sz="2400" b="0" i="0" u="none" strike="noStrike" dirty="0">
                        <a:solidFill>
                          <a:srgbClr val="000000"/>
                        </a:solidFill>
                        <a:effectLst/>
                        <a:latin typeface="Calibri" panose="020F0502020204030204" pitchFamily="34" charset="0"/>
                      </a:endParaRPr>
                    </a:p>
                  </a:txBody>
                  <a:tcPr marL="0" marR="0" marT="0" marB="0" anchor="b"/>
                </a:tc>
              </a:tr>
              <a:tr h="479605">
                <a:tc>
                  <a:txBody>
                    <a:bodyPr/>
                    <a:lstStyle/>
                    <a:p>
                      <a:pPr algn="ctr" fontAlgn="b"/>
                      <a:r>
                        <a:rPr lang="es-MX" sz="2400" u="none" strike="noStrike" dirty="0">
                          <a:effectLst/>
                        </a:rPr>
                        <a:t>TEMA 1 </a:t>
                      </a:r>
                      <a:r>
                        <a:rPr lang="es-MX" sz="2400" u="none" strike="noStrike" dirty="0" smtClean="0">
                          <a:effectLst/>
                        </a:rPr>
                        <a:t>Atención </a:t>
                      </a:r>
                      <a:r>
                        <a:rPr lang="es-MX" sz="2400" u="none" strike="noStrike" dirty="0">
                          <a:effectLst/>
                        </a:rPr>
                        <a:t>a las personas de la tercera edad: Perfil y competencias de los cuidadores</a:t>
                      </a:r>
                      <a:endParaRPr lang="es-MX" sz="2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MX" sz="2400" u="none" strike="noStrike">
                          <a:effectLst/>
                        </a:rPr>
                        <a:t>pag 123-164 y Pag 165-171</a:t>
                      </a:r>
                      <a:endParaRPr lang="es-MX" sz="2400" b="0" i="0" u="none" strike="noStrike">
                        <a:solidFill>
                          <a:srgbClr val="000000"/>
                        </a:solidFill>
                        <a:effectLst/>
                        <a:latin typeface="Calibri" panose="020F0502020204030204" pitchFamily="34" charset="0"/>
                      </a:endParaRPr>
                    </a:p>
                  </a:txBody>
                  <a:tcPr marL="0" marR="0" marT="0" marB="0" anchor="b"/>
                </a:tc>
              </a:tr>
              <a:tr h="401956">
                <a:tc>
                  <a:txBody>
                    <a:bodyPr/>
                    <a:lstStyle/>
                    <a:p>
                      <a:pPr algn="ctr" fontAlgn="b"/>
                      <a:r>
                        <a:rPr lang="es-MX" sz="2400" u="none" strike="noStrike" dirty="0">
                          <a:effectLst/>
                        </a:rPr>
                        <a:t>TEMA </a:t>
                      </a:r>
                      <a:r>
                        <a:rPr lang="es-MX" sz="2400" u="none" strike="noStrike">
                          <a:effectLst/>
                        </a:rPr>
                        <a:t>2 </a:t>
                      </a:r>
                      <a:r>
                        <a:rPr lang="es-MX" sz="2400" u="none" strike="noStrike" smtClean="0">
                          <a:effectLst/>
                        </a:rPr>
                        <a:t>Biología </a:t>
                      </a:r>
                      <a:r>
                        <a:rPr lang="es-MX" sz="2400" u="none" strike="noStrike" dirty="0">
                          <a:effectLst/>
                        </a:rPr>
                        <a:t>del envejecimiento, geriatría y gerontología </a:t>
                      </a:r>
                      <a:endParaRPr lang="es-MX" sz="2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MX" sz="2400" u="none" strike="noStrike">
                          <a:effectLst/>
                        </a:rPr>
                        <a:t>Pag 172-190</a:t>
                      </a:r>
                      <a:endParaRPr lang="es-MX" sz="2400" b="0" i="0" u="none" strike="noStrike">
                        <a:solidFill>
                          <a:srgbClr val="000000"/>
                        </a:solidFill>
                        <a:effectLst/>
                        <a:latin typeface="Calibri" panose="020F0502020204030204" pitchFamily="34" charset="0"/>
                      </a:endParaRPr>
                    </a:p>
                  </a:txBody>
                  <a:tcPr marL="0" marR="0" marT="0" marB="0" anchor="b"/>
                </a:tc>
              </a:tr>
              <a:tr h="401956">
                <a:tc>
                  <a:txBody>
                    <a:bodyPr/>
                    <a:lstStyle/>
                    <a:p>
                      <a:pPr algn="ctr" fontAlgn="b"/>
                      <a:r>
                        <a:rPr lang="es-MX" sz="2400" u="none" strike="noStrike" dirty="0">
                          <a:effectLst/>
                        </a:rPr>
                        <a:t>TEMA 3 Sexualidad y afectividad en la tercera edad </a:t>
                      </a:r>
                      <a:endParaRPr lang="es-MX" sz="2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MX" sz="2400" u="none" strike="noStrike" dirty="0">
                          <a:effectLst/>
                        </a:rPr>
                        <a:t>Pag 191-212</a:t>
                      </a:r>
                      <a:endParaRPr lang="es-MX" sz="2400" b="0" i="0" u="none" strike="noStrike" dirty="0">
                        <a:solidFill>
                          <a:srgbClr val="000000"/>
                        </a:solidFill>
                        <a:effectLst/>
                        <a:latin typeface="Calibri" panose="020F0502020204030204" pitchFamily="34" charset="0"/>
                      </a:endParaRPr>
                    </a:p>
                  </a:txBody>
                  <a:tcPr marL="0" marR="0" marT="0" marB="0" anchor="b"/>
                </a:tc>
              </a:tr>
              <a:tr h="411090">
                <a:tc>
                  <a:txBody>
                    <a:bodyPr/>
                    <a:lstStyle/>
                    <a:p>
                      <a:pPr algn="ctr" fontAlgn="b"/>
                      <a:r>
                        <a:rPr lang="es-MX" sz="2400" u="none" strike="noStrike" dirty="0">
                          <a:effectLst/>
                        </a:rPr>
                        <a:t>TEMA 4 : Vejez y salud mental</a:t>
                      </a:r>
                      <a:endParaRPr lang="es-MX" sz="2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MX" sz="2400" u="none" strike="noStrike" dirty="0">
                          <a:effectLst/>
                        </a:rPr>
                        <a:t>pag 213-246</a:t>
                      </a:r>
                      <a:endParaRPr lang="es-MX" sz="2400" b="0" i="0" u="none" strike="noStrike" dirty="0">
                        <a:solidFill>
                          <a:srgbClr val="000000"/>
                        </a:solidFill>
                        <a:effectLst/>
                        <a:latin typeface="Calibri" panose="020F0502020204030204" pitchFamily="34" charset="0"/>
                      </a:endParaRPr>
                    </a:p>
                  </a:txBody>
                  <a:tcPr marL="0" marR="0" marT="0" marB="0" anchor="b"/>
                </a:tc>
              </a:tr>
              <a:tr h="525282">
                <a:tc>
                  <a:txBody>
                    <a:bodyPr/>
                    <a:lstStyle/>
                    <a:p>
                      <a:pPr algn="ctr" fontAlgn="b"/>
                      <a:r>
                        <a:rPr lang="es-MX" sz="2400" u="none" strike="noStrike" dirty="0">
                          <a:effectLst/>
                        </a:rPr>
                        <a:t>TEMA 5 El apoyo social en la vejez: la familia, los amigos, la comunidad y la jubilación</a:t>
                      </a:r>
                      <a:endParaRPr lang="es-MX" sz="2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MX" sz="2400" u="none" strike="noStrike" dirty="0">
                          <a:effectLst/>
                        </a:rPr>
                        <a:t>Pag 247-270</a:t>
                      </a:r>
                      <a:endParaRPr lang="es-MX" sz="2400" b="0" i="0" u="none" strike="noStrike" dirty="0">
                        <a:solidFill>
                          <a:srgbClr val="000000"/>
                        </a:solidFill>
                        <a:effectLst/>
                        <a:latin typeface="Calibri" panose="020F0502020204030204" pitchFamily="34" charset="0"/>
                      </a:endParaRPr>
                    </a:p>
                  </a:txBody>
                  <a:tcPr marL="0" marR="0" marT="0" marB="0" anchor="b"/>
                </a:tc>
              </a:tr>
              <a:tr h="479605">
                <a:tc>
                  <a:txBody>
                    <a:bodyPr/>
                    <a:lstStyle/>
                    <a:p>
                      <a:pPr algn="ctr" fontAlgn="b"/>
                      <a:r>
                        <a:rPr lang="es-MX" sz="2400" u="none" strike="noStrike" dirty="0">
                          <a:effectLst/>
                        </a:rPr>
                        <a:t>TEMA 6 Cuidados de los sentidos, promoción del buen trato, aspectos sociales</a:t>
                      </a:r>
                      <a:endParaRPr lang="es-MX" sz="2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MX" sz="2400" u="none" strike="noStrike" dirty="0">
                          <a:effectLst/>
                        </a:rPr>
                        <a:t>Pag 271-291</a:t>
                      </a:r>
                      <a:endParaRPr lang="es-MX" sz="2400" b="0" i="0" u="none" strike="noStrike" dirty="0">
                        <a:solidFill>
                          <a:srgbClr val="000000"/>
                        </a:solidFill>
                        <a:effectLst/>
                        <a:latin typeface="Calibri" panose="020F0502020204030204" pitchFamily="34" charset="0"/>
                      </a:endParaRPr>
                    </a:p>
                  </a:txBody>
                  <a:tcPr marL="0" marR="0" marT="0" marB="0" anchor="b"/>
                </a:tc>
              </a:tr>
              <a:tr h="803910">
                <a:tc>
                  <a:txBody>
                    <a:bodyPr/>
                    <a:lstStyle/>
                    <a:p>
                      <a:pPr algn="ctr" fontAlgn="b"/>
                      <a:r>
                        <a:rPr lang="es-MX" sz="2400" u="none" strike="noStrike" dirty="0">
                          <a:effectLst/>
                        </a:rPr>
                        <a:t>TEMA 7 Involuciones en el adulto mayor y otras disfunciones de origen neurológico, Conceptos básicos</a:t>
                      </a:r>
                      <a:endParaRPr lang="es-MX" sz="2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MX" sz="2400" u="none" strike="noStrike" dirty="0">
                          <a:effectLst/>
                        </a:rPr>
                        <a:t>pag 293-320</a:t>
                      </a:r>
                      <a:endParaRPr lang="es-MX" sz="2400" b="0" i="0" u="none" strike="noStrike" dirty="0">
                        <a:solidFill>
                          <a:srgbClr val="000000"/>
                        </a:solidFill>
                        <a:effectLst/>
                        <a:latin typeface="Calibri" panose="020F0502020204030204" pitchFamily="34" charset="0"/>
                      </a:endParaRPr>
                    </a:p>
                  </a:txBody>
                  <a:tcPr marL="0" marR="0" marT="0" marB="0" anchor="b"/>
                </a:tc>
              </a:tr>
              <a:tr h="433929">
                <a:tc>
                  <a:txBody>
                    <a:bodyPr/>
                    <a:lstStyle/>
                    <a:p>
                      <a:pPr algn="ctr" fontAlgn="b"/>
                      <a:r>
                        <a:rPr lang="es-MX" sz="2400" u="none" strike="noStrike" dirty="0">
                          <a:effectLst/>
                        </a:rPr>
                        <a:t>TEMA 8 Trastornos de la marcha y caídas, prevención de accidentes en el entorno.</a:t>
                      </a:r>
                      <a:endParaRPr lang="es-MX" sz="2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MX" sz="2400" u="none" strike="noStrike" dirty="0">
                          <a:effectLst/>
                        </a:rPr>
                        <a:t>Pag 321 -344</a:t>
                      </a:r>
                      <a:endParaRPr lang="es-MX" sz="2400" b="0" i="0" u="none" strike="noStrike" dirty="0">
                        <a:solidFill>
                          <a:srgbClr val="000000"/>
                        </a:solidFill>
                        <a:effectLst/>
                        <a:latin typeface="Calibri" panose="020F0502020204030204" pitchFamily="34" charset="0"/>
                      </a:endParaRPr>
                    </a:p>
                  </a:txBody>
                  <a:tcPr marL="0" marR="0" marT="0" marB="0" anchor="b"/>
                </a:tc>
              </a:tr>
              <a:tr h="718921">
                <a:tc>
                  <a:txBody>
                    <a:bodyPr/>
                    <a:lstStyle/>
                    <a:p>
                      <a:pPr algn="ctr" fontAlgn="b"/>
                      <a:r>
                        <a:rPr lang="es-MX" sz="2400" u="none" strike="noStrike" dirty="0">
                          <a:effectLst/>
                        </a:rPr>
                        <a:t>TEMA 9 La actividad física como medio para un envejecimiento saludable. </a:t>
                      </a:r>
                      <a:endParaRPr lang="es-MX" sz="2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MX" sz="2400" u="none" strike="noStrike" dirty="0">
                          <a:effectLst/>
                        </a:rPr>
                        <a:t>Pag 345- 398 </a:t>
                      </a:r>
                      <a:endParaRPr lang="es-MX" sz="2400" b="0" i="0" u="none" strike="noStrike" dirty="0">
                        <a:solidFill>
                          <a:srgbClr val="000000"/>
                        </a:solidFill>
                        <a:effectLst/>
                        <a:latin typeface="Calibri" panose="020F0502020204030204" pitchFamily="34" charset="0"/>
                      </a:endParaRPr>
                    </a:p>
                  </a:txBody>
                  <a:tcPr marL="0" marR="0" marT="0" marB="0" anchor="b"/>
                </a:tc>
              </a:tr>
            </a:tbl>
          </a:graphicData>
        </a:graphic>
      </p:graphicFrame>
    </p:spTree>
    <p:extLst>
      <p:ext uri="{BB962C8B-B14F-4D97-AF65-F5344CB8AC3E}">
        <p14:creationId xmlns:p14="http://schemas.microsoft.com/office/powerpoint/2010/main" val="27431112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nvPr>
        </p:nvGraphicFramePr>
        <p:xfrm>
          <a:off x="0" y="14699"/>
          <a:ext cx="12192000" cy="6292069"/>
        </p:xfrm>
        <a:graphic>
          <a:graphicData uri="http://schemas.openxmlformats.org/drawingml/2006/table">
            <a:tbl>
              <a:tblPr firstRow="1" bandRow="1" bandCol="1">
                <a:tableStyleId>{72833802-FEF1-4C79-8D5D-14CF1EAF98D9}</a:tableStyleId>
              </a:tblPr>
              <a:tblGrid>
                <a:gridCol w="479376"/>
                <a:gridCol w="4824536"/>
                <a:gridCol w="3312368"/>
                <a:gridCol w="3575720"/>
              </a:tblGrid>
              <a:tr h="461973">
                <a:tc>
                  <a:txBody>
                    <a:bodyPr/>
                    <a:lstStyle/>
                    <a:p>
                      <a:pPr algn="ctr">
                        <a:lnSpc>
                          <a:spcPct val="100000"/>
                        </a:lnSpc>
                      </a:pPr>
                      <a:r>
                        <a:rPr lang="es-MX" sz="1200" b="1" u="sng" dirty="0" smtClean="0">
                          <a:solidFill>
                            <a:schemeClr val="tx1"/>
                          </a:solidFill>
                        </a:rPr>
                        <a:t>EQUIPO</a:t>
                      </a:r>
                      <a:endParaRPr lang="es-MX" sz="1200" b="1" u="sng" dirty="0">
                        <a:solidFill>
                          <a:schemeClr val="tx1"/>
                        </a:solidFill>
                      </a:endParaRPr>
                    </a:p>
                  </a:txBody>
                  <a:tcPr anchor="ctr"/>
                </a:tc>
                <a:tc>
                  <a:txBody>
                    <a:bodyPr/>
                    <a:lstStyle/>
                    <a:p>
                      <a:pPr algn="ctr">
                        <a:lnSpc>
                          <a:spcPct val="100000"/>
                        </a:lnSpc>
                      </a:pPr>
                      <a:r>
                        <a:rPr lang="es-MX" sz="1600" b="1" u="sng" dirty="0" smtClean="0">
                          <a:solidFill>
                            <a:schemeClr val="tx1"/>
                          </a:solidFill>
                        </a:rPr>
                        <a:t>BIBLIOGRAFÍA</a:t>
                      </a:r>
                      <a:endParaRPr lang="es-MX" sz="1600" b="1" u="sng" dirty="0">
                        <a:solidFill>
                          <a:schemeClr val="tx1"/>
                        </a:solidFill>
                      </a:endParaRPr>
                    </a:p>
                  </a:txBody>
                  <a:tcPr anchor="ctr"/>
                </a:tc>
                <a:tc>
                  <a:txBody>
                    <a:bodyPr/>
                    <a:lstStyle/>
                    <a:p>
                      <a:pPr algn="ctr">
                        <a:lnSpc>
                          <a:spcPct val="100000"/>
                        </a:lnSpc>
                      </a:pPr>
                      <a:r>
                        <a:rPr lang="es-MX" sz="1600" u="sng" dirty="0" smtClean="0">
                          <a:solidFill>
                            <a:schemeClr val="tx1"/>
                          </a:solidFill>
                        </a:rPr>
                        <a:t>PAGINAS</a:t>
                      </a:r>
                      <a:endParaRPr lang="es-MX" sz="1600" b="1" u="sng" dirty="0">
                        <a:solidFill>
                          <a:schemeClr val="tx1"/>
                        </a:solidFill>
                      </a:endParaRPr>
                    </a:p>
                  </a:txBody>
                  <a:tcPr anchor="ctr"/>
                </a:tc>
                <a:tc>
                  <a:txBody>
                    <a:bodyPr/>
                    <a:lstStyle/>
                    <a:p>
                      <a:pPr algn="ctr">
                        <a:lnSpc>
                          <a:spcPct val="100000"/>
                        </a:lnSpc>
                      </a:pPr>
                      <a:r>
                        <a:rPr lang="es-MX" sz="1600" u="sng" dirty="0" smtClean="0">
                          <a:solidFill>
                            <a:schemeClr val="tx1"/>
                          </a:solidFill>
                        </a:rPr>
                        <a:t>INFORME A LA COMUNIDAD</a:t>
                      </a:r>
                    </a:p>
                  </a:txBody>
                  <a:tcPr anchor="ctr"/>
                </a:tc>
              </a:tr>
              <a:tr h="1439213">
                <a:tc>
                  <a:txBody>
                    <a:bodyPr/>
                    <a:lstStyle/>
                    <a:p>
                      <a:pPr algn="ctr">
                        <a:lnSpc>
                          <a:spcPct val="100000"/>
                        </a:lnSpc>
                      </a:pPr>
                      <a:r>
                        <a:rPr lang="es-MX" sz="1800" b="1" kern="1200" dirty="0" smtClean="0">
                          <a:solidFill>
                            <a:schemeClr val="tx1"/>
                          </a:solidFill>
                          <a:effectLst/>
                          <a:latin typeface="+mn-lt"/>
                          <a:ea typeface="+mn-ea"/>
                          <a:cs typeface="+mn-cs"/>
                        </a:rPr>
                        <a:t>1</a:t>
                      </a:r>
                      <a:endParaRPr lang="es-MX" sz="1800" b="1" kern="1200" dirty="0">
                        <a:solidFill>
                          <a:schemeClr val="tx1"/>
                        </a:solidFill>
                        <a:effectLst/>
                        <a:latin typeface="+mn-lt"/>
                        <a:ea typeface="+mn-ea"/>
                        <a:cs typeface="+mn-cs"/>
                      </a:endParaRPr>
                    </a:p>
                  </a:txBody>
                  <a:tcPr anchor="ctr"/>
                </a:tc>
                <a:tc>
                  <a:txBody>
                    <a:bodyPr/>
                    <a:lstStyle/>
                    <a:p>
                      <a:pPr algn="just">
                        <a:lnSpc>
                          <a:spcPct val="100000"/>
                        </a:lnSpc>
                      </a:pPr>
                      <a:r>
                        <a:rPr lang="es-MX" sz="1600" kern="1200" dirty="0" smtClean="0">
                          <a:solidFill>
                            <a:schemeClr val="tx1"/>
                          </a:solidFill>
                          <a:effectLst/>
                          <a:latin typeface="+mn-lt"/>
                          <a:ea typeface="+mn-ea"/>
                          <a:cs typeface="+mn-cs"/>
                        </a:rPr>
                        <a:t>1.-Manual de buena práctica en cuidados a las personas mayores</a:t>
                      </a:r>
                      <a:r>
                        <a:rPr lang="es-ES_tradnl" sz="1600" kern="1200" dirty="0" smtClean="0">
                          <a:solidFill>
                            <a:schemeClr val="tx1"/>
                          </a:solidFill>
                          <a:effectLst/>
                          <a:latin typeface="+mn-lt"/>
                          <a:ea typeface="+mn-ea"/>
                          <a:cs typeface="+mn-cs"/>
                        </a:rPr>
                        <a:t> </a:t>
                      </a:r>
                      <a:r>
                        <a:rPr lang="es-MX" sz="1600" kern="1200" dirty="0" smtClean="0">
                          <a:solidFill>
                            <a:schemeClr val="tx1"/>
                          </a:solidFill>
                          <a:effectLst/>
                          <a:latin typeface="+mn-lt"/>
                          <a:ea typeface="+mn-ea"/>
                          <a:cs typeface="+mn-cs"/>
                        </a:rPr>
                        <a:t>Pedro Gil Gregorio, 2013</a:t>
                      </a:r>
                      <a:r>
                        <a:rPr lang="es-ES_tradnl" sz="1600" kern="1200" dirty="0" smtClean="0">
                          <a:solidFill>
                            <a:schemeClr val="tx1"/>
                          </a:solidFill>
                          <a:effectLst/>
                          <a:latin typeface="+mn-lt"/>
                          <a:ea typeface="+mn-ea"/>
                          <a:cs typeface="+mn-cs"/>
                        </a:rPr>
                        <a:t>.</a:t>
                      </a:r>
                    </a:p>
                    <a:p>
                      <a:pPr algn="just">
                        <a:lnSpc>
                          <a:spcPct val="100000"/>
                        </a:lnSpc>
                      </a:pPr>
                      <a:endParaRPr lang="es-ES_tradnl" sz="1600" kern="1200" dirty="0" smtClean="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_tradnl" sz="1600" kern="1200" dirty="0" smtClean="0">
                          <a:solidFill>
                            <a:schemeClr val="tx1"/>
                          </a:solidFill>
                          <a:effectLst/>
                          <a:latin typeface="+mn-lt"/>
                          <a:ea typeface="+mn-ea"/>
                          <a:cs typeface="+mn-cs"/>
                        </a:rPr>
                        <a:t>2.-Geriatria</a:t>
                      </a:r>
                      <a:r>
                        <a:rPr lang="es-ES_tradnl" sz="1600" kern="1200" baseline="0" dirty="0" smtClean="0">
                          <a:solidFill>
                            <a:schemeClr val="tx1"/>
                          </a:solidFill>
                          <a:effectLst/>
                          <a:latin typeface="+mn-lt"/>
                          <a:ea typeface="+mn-ea"/>
                          <a:cs typeface="+mn-cs"/>
                        </a:rPr>
                        <a:t>, </a:t>
                      </a:r>
                      <a:r>
                        <a:rPr lang="es-ES_tradnl" sz="1600" kern="1200" baseline="0" dirty="0" err="1" smtClean="0">
                          <a:solidFill>
                            <a:schemeClr val="tx1"/>
                          </a:solidFill>
                          <a:effectLst/>
                          <a:latin typeface="+mn-lt"/>
                          <a:ea typeface="+mn-ea"/>
                          <a:cs typeface="+mn-cs"/>
                        </a:rPr>
                        <a:t>d´Hyvert</a:t>
                      </a:r>
                      <a:r>
                        <a:rPr lang="es-ES_tradnl" sz="1600" kern="1200" baseline="0" dirty="0" smtClean="0">
                          <a:solidFill>
                            <a:schemeClr val="tx1"/>
                          </a:solidFill>
                          <a:effectLst/>
                          <a:latin typeface="+mn-lt"/>
                          <a:ea typeface="+mn-ea"/>
                          <a:cs typeface="+mn-cs"/>
                        </a:rPr>
                        <a:t>, C., y Gutiérrez, L. Manual moderno, 3era Edición, 2014 </a:t>
                      </a:r>
                      <a:endParaRPr lang="es-ES_tradnl" sz="1600" kern="1200" dirty="0" smtClean="0">
                        <a:solidFill>
                          <a:schemeClr val="tx1"/>
                        </a:solidFill>
                        <a:effectLst/>
                        <a:latin typeface="+mn-lt"/>
                        <a:ea typeface="+mn-ea"/>
                        <a:cs typeface="+mn-cs"/>
                      </a:endParaRPr>
                    </a:p>
                    <a:p>
                      <a:pPr algn="just">
                        <a:lnSpc>
                          <a:spcPct val="100000"/>
                        </a:lnSpc>
                      </a:pPr>
                      <a:endParaRPr lang="es-MX" sz="1600" kern="1200" dirty="0">
                        <a:solidFill>
                          <a:schemeClr val="tx1"/>
                        </a:solidFill>
                        <a:effectLst/>
                        <a:latin typeface="+mn-lt"/>
                        <a:ea typeface="+mn-ea"/>
                        <a:cs typeface="+mn-cs"/>
                      </a:endParaRPr>
                    </a:p>
                  </a:txBody>
                  <a:tcPr anchor="ctr"/>
                </a:tc>
                <a:tc>
                  <a:txBody>
                    <a:bodyPr/>
                    <a:lstStyle/>
                    <a:p>
                      <a:pPr algn="just">
                        <a:lnSpc>
                          <a:spcPct val="100000"/>
                        </a:lnSpc>
                      </a:pPr>
                      <a:r>
                        <a:rPr lang="es-MX" sz="1600" kern="1200" dirty="0" smtClean="0">
                          <a:effectLst/>
                        </a:rPr>
                        <a:t>Páginas </a:t>
                      </a:r>
                      <a:r>
                        <a:rPr lang="es-MX" sz="1600" kern="1200" baseline="0" dirty="0" smtClean="0">
                          <a:effectLst/>
                        </a:rPr>
                        <a:t> </a:t>
                      </a:r>
                      <a:r>
                        <a:rPr lang="es-MX" sz="1600" kern="1200" dirty="0" smtClean="0">
                          <a:effectLst/>
                        </a:rPr>
                        <a:t>91</a:t>
                      </a:r>
                      <a:r>
                        <a:rPr lang="es-MX" sz="1600" kern="1200" baseline="0" dirty="0" smtClean="0">
                          <a:effectLst/>
                        </a:rPr>
                        <a:t> A </a:t>
                      </a:r>
                      <a:r>
                        <a:rPr lang="es-MX" sz="1600" kern="1200" dirty="0" smtClean="0">
                          <a:effectLst/>
                        </a:rPr>
                        <a:t>109</a:t>
                      </a:r>
                      <a:r>
                        <a:rPr lang="es-MX" sz="1600" kern="1200" baseline="0" dirty="0" smtClean="0">
                          <a:effectLst/>
                        </a:rPr>
                        <a:t>  Y  </a:t>
                      </a:r>
                      <a:r>
                        <a:rPr lang="es-MX" sz="1600" kern="1200" dirty="0" smtClean="0">
                          <a:effectLst/>
                        </a:rPr>
                        <a:t>132</a:t>
                      </a:r>
                      <a:r>
                        <a:rPr lang="es-MX" sz="1600" kern="1200" baseline="0" dirty="0" smtClean="0">
                          <a:effectLst/>
                        </a:rPr>
                        <a:t> A </a:t>
                      </a:r>
                      <a:r>
                        <a:rPr lang="es-MX" sz="1600" kern="1200" dirty="0" smtClean="0">
                          <a:effectLst/>
                        </a:rPr>
                        <a:t>136</a:t>
                      </a:r>
                    </a:p>
                    <a:p>
                      <a:pPr marL="0" algn="just" defTabSz="914400" rtl="0" eaLnBrk="1" latinLnBrk="0" hangingPunct="1">
                        <a:lnSpc>
                          <a:spcPct val="100000"/>
                        </a:lnSpc>
                      </a:pPr>
                      <a:r>
                        <a:rPr lang="es-MX" sz="1600" kern="1200" dirty="0" smtClean="0">
                          <a:solidFill>
                            <a:schemeClr val="tx1"/>
                          </a:solidFill>
                          <a:effectLst/>
                          <a:latin typeface="+mn-lt"/>
                          <a:ea typeface="+mn-ea"/>
                          <a:cs typeface="+mn-cs"/>
                        </a:rPr>
                        <a:t>Capitulo 64. El anciano y su entorno familiar: problemas comunes</a:t>
                      </a:r>
                    </a:p>
                    <a:p>
                      <a:pPr marL="0" algn="just" defTabSz="914400" rtl="0" eaLnBrk="1" latinLnBrk="0" hangingPunct="1">
                        <a:lnSpc>
                          <a:spcPct val="100000"/>
                        </a:lnSpc>
                      </a:pPr>
                      <a:r>
                        <a:rPr lang="es-MX" sz="1600" kern="1200" dirty="0" smtClean="0">
                          <a:solidFill>
                            <a:schemeClr val="tx1"/>
                          </a:solidFill>
                          <a:effectLst/>
                          <a:latin typeface="+mn-lt"/>
                          <a:ea typeface="+mn-ea"/>
                          <a:cs typeface="+mn-cs"/>
                        </a:rPr>
                        <a:t>en la relación familiar o del cuidador </a:t>
                      </a:r>
                      <a:r>
                        <a:rPr lang="es-MX" sz="1600" kern="1200" baseline="0" dirty="0" smtClean="0">
                          <a:solidFill>
                            <a:schemeClr val="tx1"/>
                          </a:solidFill>
                          <a:effectLst/>
                          <a:latin typeface="+mn-lt"/>
                          <a:ea typeface="+mn-ea"/>
                          <a:cs typeface="+mn-cs"/>
                        </a:rPr>
                        <a:t> Página </a:t>
                      </a:r>
                      <a:r>
                        <a:rPr lang="es-MX" sz="1600" kern="1200" dirty="0" smtClean="0">
                          <a:solidFill>
                            <a:schemeClr val="tx1"/>
                          </a:solidFill>
                          <a:effectLst/>
                          <a:latin typeface="+mn-lt"/>
                          <a:ea typeface="+mn-ea"/>
                          <a:cs typeface="+mn-cs"/>
                        </a:rPr>
                        <a:t> 726</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kern="1200" dirty="0" smtClean="0">
                          <a:solidFill>
                            <a:schemeClr val="dk1"/>
                          </a:solidFill>
                          <a:latin typeface="+mn-lt"/>
                          <a:ea typeface="+mn-ea"/>
                          <a:cs typeface="+mn-cs"/>
                        </a:rPr>
                        <a:t>PERFIL Y COMPETENCIAS DE UN CUIDADOR</a:t>
                      </a:r>
                    </a:p>
                  </a:txBody>
                  <a:tcPr anchor="ctr"/>
                </a:tc>
              </a:tr>
              <a:tr h="830633">
                <a:tc>
                  <a:txBody>
                    <a:bodyPr/>
                    <a:lstStyle/>
                    <a:p>
                      <a:pPr marL="0" algn="ctr" defTabSz="914400" rtl="0" eaLnBrk="1" latinLnBrk="0" hangingPunct="1">
                        <a:lnSpc>
                          <a:spcPct val="100000"/>
                        </a:lnSpc>
                      </a:pPr>
                      <a:r>
                        <a:rPr lang="es-MX" sz="1800" b="1" kern="1200" dirty="0" smtClean="0">
                          <a:solidFill>
                            <a:schemeClr val="tx1"/>
                          </a:solidFill>
                          <a:effectLst/>
                          <a:latin typeface="+mn-lt"/>
                          <a:ea typeface="+mn-ea"/>
                          <a:cs typeface="+mn-cs"/>
                        </a:rPr>
                        <a:t>2</a:t>
                      </a:r>
                      <a:endParaRPr lang="es-MX" sz="1800" b="1" kern="1200" dirty="0">
                        <a:solidFill>
                          <a:schemeClr val="tx1"/>
                        </a:solidFill>
                        <a:effectLst/>
                        <a:latin typeface="+mn-lt"/>
                        <a:ea typeface="+mn-ea"/>
                        <a:cs typeface="+mn-cs"/>
                      </a:endParaRPr>
                    </a:p>
                  </a:txBody>
                  <a:tcPr anchor="ctr"/>
                </a:tc>
                <a:tc>
                  <a:txBody>
                    <a:bodyPr/>
                    <a:lstStyle/>
                    <a:p>
                      <a:pPr algn="just">
                        <a:lnSpc>
                          <a:spcPct val="100000"/>
                        </a:lnSpc>
                      </a:pPr>
                      <a:r>
                        <a:rPr lang="es-MX" sz="1600" kern="1200" dirty="0" smtClean="0">
                          <a:solidFill>
                            <a:schemeClr val="tx1"/>
                          </a:solidFill>
                          <a:effectLst/>
                          <a:latin typeface="+mn-lt"/>
                          <a:ea typeface="+mn-ea"/>
                          <a:cs typeface="+mn-cs"/>
                        </a:rPr>
                        <a:t>1.-Manual de Merck.</a:t>
                      </a:r>
                    </a:p>
                    <a:p>
                      <a:pPr algn="just">
                        <a:lnSpc>
                          <a:spcPct val="100000"/>
                        </a:lnSpc>
                      </a:pPr>
                      <a:r>
                        <a:rPr lang="es-MX" sz="1600" kern="1200" dirty="0" smtClean="0">
                          <a:solidFill>
                            <a:schemeClr val="tx1"/>
                          </a:solidFill>
                          <a:effectLst/>
                          <a:latin typeface="+mn-lt"/>
                          <a:ea typeface="+mn-ea"/>
                          <a:cs typeface="+mn-cs"/>
                        </a:rPr>
                        <a:t>2.-Manual de buena práctica en cuidados a las personas mayores</a:t>
                      </a:r>
                      <a:r>
                        <a:rPr lang="es-ES_tradnl" sz="1600" kern="1200" dirty="0" smtClean="0">
                          <a:solidFill>
                            <a:schemeClr val="tx1"/>
                          </a:solidFill>
                          <a:effectLst/>
                          <a:latin typeface="+mn-lt"/>
                          <a:ea typeface="+mn-ea"/>
                          <a:cs typeface="+mn-cs"/>
                        </a:rPr>
                        <a:t> </a:t>
                      </a:r>
                      <a:r>
                        <a:rPr lang="es-MX" sz="1600" kern="1200" dirty="0" smtClean="0">
                          <a:solidFill>
                            <a:schemeClr val="tx1"/>
                          </a:solidFill>
                          <a:effectLst/>
                          <a:latin typeface="+mn-lt"/>
                          <a:ea typeface="+mn-ea"/>
                          <a:cs typeface="+mn-cs"/>
                        </a:rPr>
                        <a:t>Pedro Gil Gregorio, 2013.</a:t>
                      </a:r>
                      <a:endParaRPr lang="es-MX" sz="1600" kern="1200" dirty="0">
                        <a:solidFill>
                          <a:schemeClr val="tx1"/>
                        </a:solidFill>
                        <a:effectLst/>
                        <a:latin typeface="+mn-lt"/>
                        <a:ea typeface="+mn-ea"/>
                        <a:cs typeface="+mn-cs"/>
                      </a:endParaRPr>
                    </a:p>
                  </a:txBody>
                  <a:tcPr marL="89535" marR="89535" marT="0" marB="0" anchor="ctr"/>
                </a:tc>
                <a:tc>
                  <a:txBody>
                    <a:bodyPr/>
                    <a:lstStyle/>
                    <a:p>
                      <a:pPr algn="just">
                        <a:lnSpc>
                          <a:spcPct val="100000"/>
                        </a:lnSpc>
                      </a:pPr>
                      <a:r>
                        <a:rPr lang="es-MX" sz="1600" kern="1200" baseline="0" dirty="0" smtClean="0">
                          <a:effectLst/>
                        </a:rPr>
                        <a:t>CAPITULO 1</a:t>
                      </a:r>
                    </a:p>
                    <a:p>
                      <a:pPr algn="just">
                        <a:lnSpc>
                          <a:spcPct val="100000"/>
                        </a:lnSpc>
                      </a:pPr>
                      <a:r>
                        <a:rPr lang="es-MX" sz="1600" kern="1200" dirty="0" smtClean="0">
                          <a:effectLst/>
                        </a:rPr>
                        <a:t>Páginas 19</a:t>
                      </a:r>
                      <a:r>
                        <a:rPr lang="es-MX" sz="1600" kern="1200" baseline="0" dirty="0" smtClean="0">
                          <a:effectLst/>
                        </a:rPr>
                        <a:t> A </a:t>
                      </a:r>
                      <a:r>
                        <a:rPr lang="es-MX" sz="1600" kern="1200" dirty="0" smtClean="0">
                          <a:effectLst/>
                        </a:rPr>
                        <a:t>25</a:t>
                      </a:r>
                      <a:endParaRPr lang="es-ES_tradnl" sz="1600" b="1" kern="1200" dirty="0" smtClean="0">
                        <a:solidFill>
                          <a:schemeClr val="dk1"/>
                        </a:solidFill>
                        <a:effectLst/>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kern="1200" dirty="0" smtClean="0">
                          <a:solidFill>
                            <a:schemeClr val="dk1"/>
                          </a:solidFill>
                          <a:latin typeface="+mn-lt"/>
                          <a:ea typeface="+mn-ea"/>
                          <a:cs typeface="+mn-cs"/>
                        </a:rPr>
                        <a:t>BIOLOGÍA DEL ENVEJECIMIENTO, GERIATRÍA Y GERONTOLOGÍA, </a:t>
                      </a:r>
                    </a:p>
                  </a:txBody>
                  <a:tcPr anchor="ctr"/>
                </a:tc>
              </a:tr>
              <a:tr h="621639">
                <a:tc>
                  <a:txBody>
                    <a:bodyPr/>
                    <a:lstStyle/>
                    <a:p>
                      <a:pPr marL="0" algn="ctr" defTabSz="914400" rtl="0" eaLnBrk="1" latinLnBrk="0" hangingPunct="1">
                        <a:lnSpc>
                          <a:spcPct val="100000"/>
                        </a:lnSpc>
                      </a:pPr>
                      <a:r>
                        <a:rPr lang="es-MX" sz="1800" b="1" kern="1200" dirty="0" smtClean="0">
                          <a:solidFill>
                            <a:schemeClr val="tx1"/>
                          </a:solidFill>
                          <a:effectLst/>
                          <a:latin typeface="+mn-lt"/>
                          <a:ea typeface="+mn-ea"/>
                          <a:cs typeface="+mn-cs"/>
                        </a:rPr>
                        <a:t>3</a:t>
                      </a:r>
                      <a:endParaRPr lang="es-MX" sz="1800" b="1" kern="1200" dirty="0">
                        <a:solidFill>
                          <a:schemeClr val="tx1"/>
                        </a:solidFill>
                        <a:effectLst/>
                        <a:latin typeface="+mn-lt"/>
                        <a:ea typeface="+mn-ea"/>
                        <a:cs typeface="+mn-cs"/>
                      </a:endParaRPr>
                    </a:p>
                  </a:txBody>
                  <a:tcPr anchor="ctr"/>
                </a:tc>
                <a:tc>
                  <a:txBody>
                    <a:bodyPr/>
                    <a:lstStyle/>
                    <a:p>
                      <a:pPr marL="0" algn="just" defTabSz="914400" rtl="0" eaLnBrk="1" latinLnBrk="0" hangingPunct="1">
                        <a:lnSpc>
                          <a:spcPct val="100000"/>
                        </a:lnSpc>
                      </a:pPr>
                      <a:r>
                        <a:rPr lang="es-MX" sz="1600" kern="1200" dirty="0" smtClean="0">
                          <a:solidFill>
                            <a:schemeClr val="tx1"/>
                          </a:solidFill>
                          <a:effectLst/>
                          <a:latin typeface="+mn-lt"/>
                          <a:ea typeface="+mn-ea"/>
                          <a:cs typeface="+mn-cs"/>
                        </a:rPr>
                        <a:t>1.-Manual de buena práctica en cuidados a las personas mayores</a:t>
                      </a:r>
                      <a:r>
                        <a:rPr lang="es-ES_tradnl" sz="1600" kern="1200" dirty="0" smtClean="0">
                          <a:solidFill>
                            <a:schemeClr val="tx1"/>
                          </a:solidFill>
                          <a:effectLst/>
                          <a:latin typeface="+mn-lt"/>
                          <a:ea typeface="+mn-ea"/>
                          <a:cs typeface="+mn-cs"/>
                        </a:rPr>
                        <a:t> </a:t>
                      </a:r>
                      <a:r>
                        <a:rPr lang="es-MX" sz="1600" kern="1200" dirty="0" smtClean="0">
                          <a:solidFill>
                            <a:schemeClr val="tx1"/>
                          </a:solidFill>
                          <a:effectLst/>
                          <a:latin typeface="+mn-lt"/>
                          <a:ea typeface="+mn-ea"/>
                          <a:cs typeface="+mn-cs"/>
                        </a:rPr>
                        <a:t>Pedro Gil Gregorio, 2013</a:t>
                      </a:r>
                      <a:r>
                        <a:rPr lang="es-ES_tradnl" sz="1600" kern="1200" dirty="0" smtClean="0">
                          <a:solidFill>
                            <a:schemeClr val="tx1"/>
                          </a:solidFill>
                          <a:effectLst/>
                          <a:latin typeface="+mn-lt"/>
                          <a:ea typeface="+mn-ea"/>
                          <a:cs typeface="+mn-cs"/>
                        </a:rPr>
                        <a:t>.</a:t>
                      </a:r>
                    </a:p>
                    <a:p>
                      <a:pPr marL="0" algn="just" defTabSz="914400" rtl="0" eaLnBrk="1" latinLnBrk="0" hangingPunct="1">
                        <a:lnSpc>
                          <a:spcPct val="100000"/>
                        </a:lnSpc>
                      </a:pPr>
                      <a:r>
                        <a:rPr lang="es-ES_tradnl" sz="1600" kern="1200" dirty="0" smtClean="0">
                          <a:solidFill>
                            <a:schemeClr val="tx1"/>
                          </a:solidFill>
                          <a:effectLst/>
                          <a:latin typeface="+mn-lt"/>
                          <a:ea typeface="+mn-ea"/>
                          <a:cs typeface="+mn-cs"/>
                        </a:rPr>
                        <a:t>2.-Geriatria</a:t>
                      </a:r>
                      <a:r>
                        <a:rPr lang="es-ES_tradnl" sz="1600" kern="1200" baseline="0" dirty="0" smtClean="0">
                          <a:solidFill>
                            <a:schemeClr val="tx1"/>
                          </a:solidFill>
                          <a:effectLst/>
                          <a:latin typeface="+mn-lt"/>
                          <a:ea typeface="+mn-ea"/>
                          <a:cs typeface="+mn-cs"/>
                        </a:rPr>
                        <a:t>, </a:t>
                      </a:r>
                      <a:r>
                        <a:rPr lang="es-ES_tradnl" sz="1600" kern="1200" baseline="0" dirty="0" err="1" smtClean="0">
                          <a:solidFill>
                            <a:schemeClr val="tx1"/>
                          </a:solidFill>
                          <a:effectLst/>
                          <a:latin typeface="+mn-lt"/>
                          <a:ea typeface="+mn-ea"/>
                          <a:cs typeface="+mn-cs"/>
                        </a:rPr>
                        <a:t>d´Hyvert</a:t>
                      </a:r>
                      <a:r>
                        <a:rPr lang="es-ES_tradnl" sz="1600" kern="1200" baseline="0" dirty="0" smtClean="0">
                          <a:solidFill>
                            <a:schemeClr val="tx1"/>
                          </a:solidFill>
                          <a:effectLst/>
                          <a:latin typeface="+mn-lt"/>
                          <a:ea typeface="+mn-ea"/>
                          <a:cs typeface="+mn-cs"/>
                        </a:rPr>
                        <a:t>, C., y Gutiérrez, L. Manual moderno, 3era Edición, 2014 </a:t>
                      </a:r>
                      <a:endParaRPr lang="es-ES_tradnl" sz="1600" kern="1200" dirty="0" smtClean="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_tradnl" sz="1600" kern="1200" dirty="0" smtClean="0">
                          <a:solidFill>
                            <a:schemeClr val="tx1"/>
                          </a:solidFill>
                          <a:effectLst/>
                          <a:latin typeface="+mn-lt"/>
                          <a:ea typeface="+mn-ea"/>
                          <a:cs typeface="+mn-cs"/>
                        </a:rPr>
                        <a:t>3.-</a:t>
                      </a:r>
                      <a:r>
                        <a:rPr lang="es-MX" sz="1600" kern="1200" dirty="0" smtClean="0">
                          <a:solidFill>
                            <a:schemeClr val="tx1"/>
                          </a:solidFill>
                          <a:effectLst/>
                          <a:latin typeface="+mn-lt"/>
                          <a:ea typeface="+mn-ea"/>
                          <a:cs typeface="+mn-cs"/>
                        </a:rPr>
                        <a:t>Wong, L., Álvarez, Y., Domínguez, M., &amp; González, A. (2010) La sexualidad en la tercera edad: Factores fisiológicos y sociales. Revista médica electrónica, 32(3).</a:t>
                      </a:r>
                    </a:p>
                  </a:txBody>
                  <a:tcPr anchor="ctr"/>
                </a:tc>
                <a:tc>
                  <a:txBody>
                    <a:bodyPr/>
                    <a:lstStyle/>
                    <a:p>
                      <a:pPr algn="just">
                        <a:lnSpc>
                          <a:spcPct val="100000"/>
                        </a:lnSpc>
                        <a:spcAft>
                          <a:spcPts val="0"/>
                        </a:spcAft>
                      </a:pPr>
                      <a:r>
                        <a:rPr lang="es-MX" sz="1600" dirty="0" smtClean="0">
                          <a:effectLst/>
                        </a:rPr>
                        <a:t>Páginas</a:t>
                      </a:r>
                      <a:r>
                        <a:rPr lang="es-MX" sz="1600" baseline="0" dirty="0" smtClean="0">
                          <a:effectLst/>
                        </a:rPr>
                        <a:t> </a:t>
                      </a:r>
                      <a:r>
                        <a:rPr lang="es-MX" sz="1600" dirty="0" smtClean="0">
                          <a:effectLst/>
                        </a:rPr>
                        <a:t> 503</a:t>
                      </a:r>
                      <a:r>
                        <a:rPr lang="es-MX" sz="1600" baseline="0" dirty="0" smtClean="0">
                          <a:effectLst/>
                        </a:rPr>
                        <a:t> a 5</a:t>
                      </a:r>
                      <a:r>
                        <a:rPr lang="es-MX" sz="1600" dirty="0" smtClean="0">
                          <a:effectLst/>
                        </a:rPr>
                        <a:t>09</a:t>
                      </a:r>
                    </a:p>
                    <a:p>
                      <a:pPr algn="just">
                        <a:lnSpc>
                          <a:spcPct val="100000"/>
                        </a:lnSpc>
                        <a:spcAft>
                          <a:spcPts val="0"/>
                        </a:spcAft>
                      </a:pPr>
                      <a:endParaRPr lang="es-MX" sz="1600" dirty="0" smtClean="0">
                        <a:effectLst/>
                      </a:endParaRPr>
                    </a:p>
                    <a:p>
                      <a:pPr algn="just">
                        <a:lnSpc>
                          <a:spcPct val="100000"/>
                        </a:lnSpc>
                        <a:spcAft>
                          <a:spcPts val="0"/>
                        </a:spcAft>
                      </a:pPr>
                      <a:r>
                        <a:rPr lang="es-MX" sz="1600" dirty="0" smtClean="0">
                          <a:effectLst/>
                        </a:rPr>
                        <a:t>Capitulo 7 Pagina 91 A 100</a:t>
                      </a:r>
                    </a:p>
                    <a:p>
                      <a:pPr algn="just">
                        <a:lnSpc>
                          <a:spcPct val="100000"/>
                        </a:lnSpc>
                        <a:spcAft>
                          <a:spcPts val="0"/>
                        </a:spcAft>
                      </a:pPr>
                      <a:endParaRPr lang="es-MX" sz="1600" b="1" dirty="0" smtClean="0">
                        <a:solidFill>
                          <a:srgbClr val="000000"/>
                        </a:solidFill>
                        <a:effectLst/>
                        <a:latin typeface="+mn-lt"/>
                        <a:ea typeface="Calibri"/>
                        <a:cs typeface="Times New Roman"/>
                      </a:endParaRPr>
                    </a:p>
                    <a:p>
                      <a:pPr algn="just">
                        <a:lnSpc>
                          <a:spcPct val="100000"/>
                        </a:lnSpc>
                        <a:spcAft>
                          <a:spcPts val="0"/>
                        </a:spcAft>
                      </a:pPr>
                      <a:r>
                        <a:rPr lang="es-MX" sz="1600" b="1" dirty="0" smtClean="0">
                          <a:solidFill>
                            <a:srgbClr val="000000"/>
                          </a:solidFill>
                          <a:effectLst/>
                          <a:latin typeface="+mn-lt"/>
                          <a:ea typeface="Calibri"/>
                          <a:cs typeface="Times New Roman"/>
                        </a:rPr>
                        <a:t>1 Artículo </a:t>
                      </a:r>
                      <a:endParaRPr lang="es-ES_tradnl" sz="1600" b="1" dirty="0">
                        <a:solidFill>
                          <a:srgbClr val="000000"/>
                        </a:solidFill>
                        <a:effectLst/>
                        <a:latin typeface="+mn-lt"/>
                        <a:ea typeface="Calibri"/>
                        <a:cs typeface="Times New Roman"/>
                      </a:endParaRP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kern="1200" dirty="0" smtClean="0">
                          <a:solidFill>
                            <a:schemeClr val="dk1"/>
                          </a:solidFill>
                          <a:latin typeface="+mn-lt"/>
                          <a:ea typeface="+mn-ea"/>
                          <a:cs typeface="+mn-cs"/>
                        </a:rPr>
                        <a:t>SEXUALIDAD , AFECTIVIDAD Y SOCIALIZACIÓN</a:t>
                      </a:r>
                      <a:r>
                        <a:rPr lang="es-ES_tradnl" sz="1400" b="1" kern="1200" dirty="0" smtClean="0">
                          <a:solidFill>
                            <a:schemeClr val="dk1"/>
                          </a:solidFill>
                          <a:latin typeface="+mn-lt"/>
                          <a:ea typeface="+mn-ea"/>
                          <a:cs typeface="+mn-cs"/>
                        </a:rPr>
                        <a:t>,</a:t>
                      </a:r>
                      <a:endParaRPr lang="es-MX" sz="1400" b="1" kern="1200" dirty="0" smtClean="0">
                        <a:solidFill>
                          <a:schemeClr val="dk1"/>
                        </a:solidFill>
                        <a:latin typeface="+mn-lt"/>
                        <a:ea typeface="+mn-ea"/>
                        <a:cs typeface="+mn-cs"/>
                      </a:endParaRPr>
                    </a:p>
                  </a:txBody>
                  <a:tcPr marL="68580" marR="68580" marT="0" marB="0"/>
                </a:tc>
              </a:tr>
              <a:tr h="1646663">
                <a:tc>
                  <a:txBody>
                    <a:bodyPr/>
                    <a:lstStyle/>
                    <a:p>
                      <a:pPr marL="0" algn="just" defTabSz="914400" rtl="0" eaLnBrk="1" latinLnBrk="0" hangingPunct="1">
                        <a:lnSpc>
                          <a:spcPct val="100000"/>
                        </a:lnSpc>
                      </a:pPr>
                      <a:r>
                        <a:rPr lang="es-MX" sz="1600" kern="1200" dirty="0" smtClean="0">
                          <a:solidFill>
                            <a:schemeClr val="tx1"/>
                          </a:solidFill>
                          <a:effectLst/>
                          <a:latin typeface="+mn-lt"/>
                          <a:ea typeface="+mn-ea"/>
                          <a:cs typeface="+mn-cs"/>
                        </a:rPr>
                        <a:t>4</a:t>
                      </a:r>
                      <a:endParaRPr lang="es-MX" sz="1600" kern="1200" dirty="0">
                        <a:solidFill>
                          <a:schemeClr val="tx1"/>
                        </a:solidFill>
                        <a:effectLst/>
                        <a:latin typeface="+mn-lt"/>
                        <a:ea typeface="+mn-ea"/>
                        <a:cs typeface="+mn-cs"/>
                      </a:endParaRPr>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1.-Envejecimiento  activo y saludable, Dr. José Antonio López Trigo ,2013.</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2.-ManualMerck.</a:t>
                      </a:r>
                      <a:br>
                        <a:rPr lang="es-MX" sz="1600" kern="1200" dirty="0" smtClean="0">
                          <a:solidFill>
                            <a:schemeClr val="tx1"/>
                          </a:solidFill>
                          <a:effectLst/>
                          <a:latin typeface="+mn-lt"/>
                          <a:ea typeface="+mn-ea"/>
                          <a:cs typeface="+mn-cs"/>
                        </a:rPr>
                      </a:br>
                      <a:r>
                        <a:rPr lang="es-MX" sz="1600" kern="1200" dirty="0" smtClean="0">
                          <a:solidFill>
                            <a:schemeClr val="tx1"/>
                          </a:solidFill>
                          <a:effectLst/>
                          <a:latin typeface="+mn-lt"/>
                          <a:ea typeface="+mn-ea"/>
                          <a:cs typeface="+mn-cs"/>
                        </a:rPr>
                        <a:t>3.-Manual de buena práctica en cuidados a las personas mayores</a:t>
                      </a:r>
                      <a:r>
                        <a:rPr lang="es-ES_tradnl" sz="1600" kern="1200" dirty="0" smtClean="0">
                          <a:solidFill>
                            <a:schemeClr val="tx1"/>
                          </a:solidFill>
                          <a:effectLst/>
                          <a:latin typeface="+mn-lt"/>
                          <a:ea typeface="+mn-ea"/>
                          <a:cs typeface="+mn-cs"/>
                        </a:rPr>
                        <a:t> </a:t>
                      </a:r>
                      <a:r>
                        <a:rPr lang="es-MX" sz="1600" kern="1200" dirty="0" smtClean="0">
                          <a:solidFill>
                            <a:schemeClr val="tx1"/>
                          </a:solidFill>
                          <a:effectLst/>
                          <a:latin typeface="+mn-lt"/>
                          <a:ea typeface="+mn-ea"/>
                          <a:cs typeface="+mn-cs"/>
                        </a:rPr>
                        <a:t>Pedro Gil Gregorio, 2013.</a:t>
                      </a:r>
                    </a:p>
                  </a:txBody>
                  <a:tcPr anchor="ctr"/>
                </a:tc>
                <a:tc>
                  <a:txBody>
                    <a:bodyPr/>
                    <a:lstStyle/>
                    <a:p>
                      <a:pPr algn="just">
                        <a:lnSpc>
                          <a:spcPct val="100000"/>
                        </a:lnSpc>
                      </a:pPr>
                      <a:r>
                        <a:rPr lang="es-MX" sz="1600" kern="1200" dirty="0" smtClean="0">
                          <a:effectLst/>
                        </a:rPr>
                        <a:t>TEMA</a:t>
                      </a:r>
                      <a:r>
                        <a:rPr lang="es-MX" sz="1600" kern="1200" baseline="0" dirty="0" smtClean="0">
                          <a:effectLst/>
                        </a:rPr>
                        <a:t> 3  Páginas  31 A 40, </a:t>
                      </a:r>
                    </a:p>
                    <a:p>
                      <a:pPr algn="just">
                        <a:lnSpc>
                          <a:spcPct val="100000"/>
                        </a:lnSpc>
                      </a:pPr>
                      <a:r>
                        <a:rPr lang="es-MX" sz="1600" kern="1200" baseline="0" dirty="0" smtClean="0">
                          <a:effectLst/>
                        </a:rPr>
                        <a:t>TEMA </a:t>
                      </a:r>
                      <a:r>
                        <a:rPr lang="es-MX" sz="1600" dirty="0" smtClean="0"/>
                        <a:t>TRASTORNOS PSIQUIATRICOS </a:t>
                      </a:r>
                      <a:br>
                        <a:rPr lang="es-MX" sz="1600" dirty="0" smtClean="0"/>
                      </a:br>
                      <a:r>
                        <a:rPr lang="es-MX" sz="1600" kern="1200" baseline="0" dirty="0" smtClean="0">
                          <a:effectLst/>
                        </a:rPr>
                        <a:t> 32 y 33</a:t>
                      </a: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1600" kern="1200" dirty="0" smtClean="0">
                          <a:effectLst/>
                        </a:rPr>
                        <a:t>Tema 3. Páginas 449</a:t>
                      </a:r>
                      <a:r>
                        <a:rPr lang="es-MX" sz="1600" kern="1200" baseline="0" dirty="0" smtClean="0">
                          <a:effectLst/>
                        </a:rPr>
                        <a:t> A </a:t>
                      </a:r>
                      <a:r>
                        <a:rPr lang="es-MX" sz="1600" kern="1200" dirty="0" smtClean="0">
                          <a:effectLst/>
                        </a:rPr>
                        <a:t>463</a:t>
                      </a:r>
                      <a:r>
                        <a:rPr lang="es-ES_tradnl" sz="1600" dirty="0" smtClean="0">
                          <a:effectLst/>
                        </a:rPr>
                        <a:t>  </a:t>
                      </a:r>
                      <a:r>
                        <a:rPr lang="es-ES_tradnl" sz="1400" i="1" dirty="0" smtClean="0">
                          <a:effectLst/>
                        </a:rPr>
                        <a:t>(DELIRIUM</a:t>
                      </a:r>
                      <a:r>
                        <a:rPr lang="es-ES_tradnl" sz="1400" i="1" baseline="0" dirty="0" smtClean="0">
                          <a:effectLst/>
                        </a:rPr>
                        <a:t> EN EL ANCIANO)</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kern="1200" dirty="0" smtClean="0">
                          <a:effectLst/>
                        </a:rPr>
                        <a:t>BIENESTAR EMOCIONAL PSICOAFECTIVO Y ACTIVIDAD MENTAL, LA VEJEZ Y LA SALUD MENTAL; DEPRESIÓN</a:t>
                      </a:r>
                      <a:r>
                        <a:rPr lang="es-ES_tradnl" sz="1400" b="1" dirty="0" smtClean="0">
                          <a:effectLst/>
                        </a:rPr>
                        <a:t>  (</a:t>
                      </a:r>
                      <a:r>
                        <a:rPr lang="es-MX" sz="1400" b="1" kern="1200" dirty="0" smtClean="0">
                          <a:effectLst/>
                        </a:rPr>
                        <a:t>DELIRIUM EN EL ANCIANO) </a:t>
                      </a:r>
                      <a:r>
                        <a:rPr lang="es-ES_tradnl" sz="1400" b="1" kern="1200" dirty="0" smtClean="0">
                          <a:solidFill>
                            <a:schemeClr val="dk1"/>
                          </a:solidFill>
                          <a:latin typeface="+mn-lt"/>
                          <a:ea typeface="+mn-ea"/>
                          <a:cs typeface="+mn-cs"/>
                        </a:rPr>
                        <a:t> </a:t>
                      </a:r>
                      <a:r>
                        <a:rPr lang="es-MX" sz="1400" b="1" kern="1200" dirty="0" smtClean="0">
                          <a:solidFill>
                            <a:schemeClr val="dk1"/>
                          </a:solidFill>
                          <a:latin typeface="+mn-lt"/>
                          <a:ea typeface="+mn-ea"/>
                          <a:cs typeface="+mn-cs"/>
                        </a:rPr>
                        <a:t> </a:t>
                      </a:r>
                      <a:r>
                        <a:rPr lang="es-ES_tradnl" sz="1400" b="1" kern="1200" dirty="0" smtClean="0">
                          <a:solidFill>
                            <a:schemeClr val="dk1"/>
                          </a:solidFill>
                          <a:latin typeface="+mn-lt"/>
                          <a:ea typeface="+mn-ea"/>
                          <a:cs typeface="+mn-cs"/>
                        </a:rPr>
                        <a:t> </a:t>
                      </a:r>
                      <a:endParaRPr lang="es-MX" sz="1400" b="1" kern="1200" dirty="0" smtClean="0">
                        <a:solidFill>
                          <a:schemeClr val="dk1"/>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400" b="1" i="1" u="none" dirty="0" smtClean="0">
                        <a:solidFill>
                          <a:schemeClr val="accent1"/>
                        </a:solidFill>
                        <a:effectLst/>
                      </a:endParaRPr>
                    </a:p>
                  </a:txBody>
                  <a:tcPr anchor="ctr"/>
                </a:tc>
              </a:tr>
            </a:tbl>
          </a:graphicData>
        </a:graphic>
      </p:graphicFrame>
    </p:spTree>
    <p:extLst>
      <p:ext uri="{BB962C8B-B14F-4D97-AF65-F5344CB8AC3E}">
        <p14:creationId xmlns:p14="http://schemas.microsoft.com/office/powerpoint/2010/main" val="16659934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nvPr>
        </p:nvGraphicFramePr>
        <p:xfrm>
          <a:off x="17393" y="620688"/>
          <a:ext cx="12157213" cy="5660402"/>
        </p:xfrm>
        <a:graphic>
          <a:graphicData uri="http://schemas.openxmlformats.org/drawingml/2006/table">
            <a:tbl>
              <a:tblPr firstRow="1" bandRow="1" bandCol="1">
                <a:tableStyleId>{BDBED569-4797-4DF1-A0F4-6AAB3CD982D8}</a:tableStyleId>
              </a:tblPr>
              <a:tblGrid>
                <a:gridCol w="693416"/>
                <a:gridCol w="4791732"/>
                <a:gridCol w="2520280"/>
                <a:gridCol w="4151785"/>
              </a:tblGrid>
              <a:tr h="1152128">
                <a:tc>
                  <a:txBody>
                    <a:bodyPr/>
                    <a:lstStyle/>
                    <a:p>
                      <a:pPr marL="0" algn="ctr" defTabSz="914400" rtl="0" eaLnBrk="1" latinLnBrk="0" hangingPunct="1">
                        <a:lnSpc>
                          <a:spcPct val="100000"/>
                        </a:lnSpc>
                      </a:pPr>
                      <a:r>
                        <a:rPr lang="es-MX" sz="1800" b="1" kern="1200" dirty="0" smtClean="0">
                          <a:solidFill>
                            <a:schemeClr val="tx1"/>
                          </a:solidFill>
                          <a:effectLst/>
                          <a:latin typeface="+mn-lt"/>
                          <a:ea typeface="+mn-ea"/>
                          <a:cs typeface="+mn-cs"/>
                        </a:rPr>
                        <a:t>5</a:t>
                      </a:r>
                      <a:endParaRPr lang="es-MX" sz="1800" b="1" kern="1200" dirty="0">
                        <a:solidFill>
                          <a:schemeClr val="tx1"/>
                        </a:solidFill>
                        <a:effectLst/>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100" b="1" i="0" kern="1200" dirty="0" smtClean="0">
                          <a:solidFill>
                            <a:schemeClr val="tx1"/>
                          </a:solidFill>
                          <a:effectLst/>
                        </a:rPr>
                        <a:t/>
                      </a:r>
                      <a:br>
                        <a:rPr lang="es-MX" sz="1100" b="1" i="0" kern="1200" dirty="0" smtClean="0">
                          <a:solidFill>
                            <a:schemeClr val="tx1"/>
                          </a:solidFill>
                          <a:effectLst/>
                        </a:rPr>
                      </a:br>
                      <a:r>
                        <a:rPr lang="es-MX" sz="1400" b="0" kern="1200" dirty="0" smtClean="0">
                          <a:solidFill>
                            <a:schemeClr val="tx1"/>
                          </a:solidFill>
                          <a:effectLst/>
                          <a:latin typeface="+mn-lt"/>
                          <a:ea typeface="+mn-ea"/>
                          <a:cs typeface="+mn-cs"/>
                        </a:rPr>
                        <a:t>1.-</a:t>
                      </a:r>
                      <a:r>
                        <a:rPr lang="es-MX" sz="1400" b="0" kern="1200" dirty="0" smtClean="0">
                          <a:effectLst/>
                        </a:rPr>
                        <a:t>Manual de buena práctica en cuidados a las personas mayores</a:t>
                      </a:r>
                      <a:r>
                        <a:rPr lang="es-ES_tradnl" sz="1400" b="0" kern="1200" baseline="0" dirty="0" smtClean="0">
                          <a:effectLst/>
                        </a:rPr>
                        <a:t> </a:t>
                      </a:r>
                      <a:r>
                        <a:rPr lang="es-MX" sz="1400" b="0" kern="1200" dirty="0" smtClean="0">
                          <a:effectLst/>
                        </a:rPr>
                        <a:t>Pedro Gil Gregorio, 2013.</a:t>
                      </a: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400" b="0" kern="1200" dirty="0" smtClean="0">
                          <a:solidFill>
                            <a:schemeClr val="tx1"/>
                          </a:solidFill>
                          <a:effectLst/>
                          <a:latin typeface="+mn-lt"/>
                          <a:ea typeface="+mn-ea"/>
                          <a:cs typeface="+mn-cs"/>
                        </a:rPr>
                        <a:t>2.-Geriatria</a:t>
                      </a:r>
                      <a:r>
                        <a:rPr lang="es-ES_tradnl" sz="1400" b="0" kern="1200" baseline="0" dirty="0" smtClean="0">
                          <a:solidFill>
                            <a:schemeClr val="tx1"/>
                          </a:solidFill>
                          <a:effectLst/>
                          <a:latin typeface="+mn-lt"/>
                          <a:ea typeface="+mn-ea"/>
                          <a:cs typeface="+mn-cs"/>
                        </a:rPr>
                        <a:t>, </a:t>
                      </a:r>
                      <a:r>
                        <a:rPr lang="es-ES_tradnl" sz="1400" b="0" kern="1200" baseline="0" dirty="0" err="1" smtClean="0">
                          <a:solidFill>
                            <a:schemeClr val="tx1"/>
                          </a:solidFill>
                          <a:effectLst/>
                          <a:latin typeface="+mn-lt"/>
                          <a:ea typeface="+mn-ea"/>
                          <a:cs typeface="+mn-cs"/>
                        </a:rPr>
                        <a:t>d´Hyvert</a:t>
                      </a:r>
                      <a:r>
                        <a:rPr lang="es-ES_tradnl" sz="1400" b="0" kern="1200" baseline="0" dirty="0" smtClean="0">
                          <a:solidFill>
                            <a:schemeClr val="tx1"/>
                          </a:solidFill>
                          <a:effectLst/>
                          <a:latin typeface="+mn-lt"/>
                          <a:ea typeface="+mn-ea"/>
                          <a:cs typeface="+mn-cs"/>
                        </a:rPr>
                        <a:t>, C., y Gutiérrez, L. Manual moderno, 3era Edición, 2014 </a:t>
                      </a:r>
                      <a:endParaRPr lang="es-ES_tradnl" sz="1400" b="0" kern="1200" dirty="0" smtClean="0">
                        <a:solidFill>
                          <a:schemeClr val="tx1"/>
                        </a:solidFill>
                        <a:effectLst/>
                        <a:latin typeface="+mn-lt"/>
                        <a:ea typeface="+mn-ea"/>
                        <a:cs typeface="+mn-cs"/>
                      </a:endParaRPr>
                    </a:p>
                  </a:txBody>
                  <a:tcPr anchor="ctr"/>
                </a:tc>
                <a:tc>
                  <a:txBody>
                    <a:bodyPr/>
                    <a:lstStyle/>
                    <a:p>
                      <a:pPr algn="just">
                        <a:lnSpc>
                          <a:spcPct val="100000"/>
                        </a:lnSpc>
                      </a:pPr>
                      <a:r>
                        <a:rPr lang="es-ES_tradnl" sz="1400" b="0" i="0" kern="1200" dirty="0" smtClean="0">
                          <a:solidFill>
                            <a:schemeClr val="tx1"/>
                          </a:solidFill>
                          <a:effectLst/>
                          <a:latin typeface="+mn-lt"/>
                          <a:ea typeface="+mn-ea"/>
                          <a:cs typeface="+mn-cs"/>
                        </a:rPr>
                        <a:t>Páginas 465 A</a:t>
                      </a:r>
                      <a:r>
                        <a:rPr lang="es-ES_tradnl" sz="1400" b="0" i="0" kern="1200" baseline="0" dirty="0" smtClean="0">
                          <a:solidFill>
                            <a:schemeClr val="tx1"/>
                          </a:solidFill>
                          <a:effectLst/>
                          <a:latin typeface="+mn-lt"/>
                          <a:ea typeface="+mn-ea"/>
                          <a:cs typeface="+mn-cs"/>
                        </a:rPr>
                        <a:t> 482</a:t>
                      </a:r>
                    </a:p>
                    <a:p>
                      <a:pPr algn="just">
                        <a:lnSpc>
                          <a:spcPct val="100000"/>
                        </a:lnSpc>
                      </a:pPr>
                      <a:r>
                        <a:rPr lang="es-ES_tradnl" sz="1400" b="0" i="0" kern="1200" baseline="0" dirty="0" smtClean="0">
                          <a:solidFill>
                            <a:schemeClr val="tx1"/>
                          </a:solidFill>
                          <a:effectLst/>
                          <a:latin typeface="+mn-lt"/>
                          <a:ea typeface="+mn-ea"/>
                          <a:cs typeface="+mn-cs"/>
                        </a:rPr>
                        <a:t>Capitulo 4 Pagina 51</a:t>
                      </a:r>
                      <a:endParaRPr lang="es-ES_tradnl" sz="1400" b="0" i="0" kern="1200" dirty="0">
                        <a:solidFill>
                          <a:schemeClr val="tx1"/>
                        </a:solidFill>
                        <a:effectLst/>
                        <a:latin typeface="+mn-lt"/>
                        <a:ea typeface="+mn-ea"/>
                        <a:cs typeface="+mn-cs"/>
                      </a:endParaRPr>
                    </a:p>
                  </a:txBody>
                  <a:tcPr anchor="ctr"/>
                </a:tc>
                <a:tc>
                  <a:txBody>
                    <a:bodyPr/>
                    <a:lstStyle/>
                    <a:p>
                      <a:r>
                        <a:rPr lang="es-MX" sz="1600" b="1" kern="1200" dirty="0" smtClean="0"/>
                        <a:t>CUIDADO AL FINAL DE LA VIDA </a:t>
                      </a:r>
                      <a:r>
                        <a:rPr lang="es-ES_tradnl" sz="1600" b="1" kern="1200" dirty="0" smtClean="0"/>
                        <a:t> </a:t>
                      </a:r>
                      <a:endParaRPr lang="es-MX" sz="1600" b="1" i="1" u="none" kern="1200" dirty="0" smtClean="0">
                        <a:solidFill>
                          <a:schemeClr val="accent1"/>
                        </a:solidFill>
                        <a:latin typeface="+mn-lt"/>
                        <a:ea typeface="+mn-ea"/>
                        <a:cs typeface="+mn-cs"/>
                      </a:endParaRPr>
                    </a:p>
                  </a:txBody>
                  <a:tcPr anchor="ctr"/>
                </a:tc>
              </a:tr>
              <a:tr h="704537">
                <a:tc>
                  <a:txBody>
                    <a:bodyPr/>
                    <a:lstStyle/>
                    <a:p>
                      <a:pPr marL="0" algn="ctr" defTabSz="914400" rtl="0" eaLnBrk="1" latinLnBrk="0" hangingPunct="1">
                        <a:lnSpc>
                          <a:spcPct val="100000"/>
                        </a:lnSpc>
                      </a:pPr>
                      <a:r>
                        <a:rPr lang="es-MX" sz="1800" b="1" kern="1200" dirty="0" smtClean="0">
                          <a:solidFill>
                            <a:schemeClr val="tx1"/>
                          </a:solidFill>
                          <a:effectLst/>
                          <a:latin typeface="+mn-lt"/>
                          <a:ea typeface="+mn-ea"/>
                          <a:cs typeface="+mn-cs"/>
                        </a:rPr>
                        <a:t>6</a:t>
                      </a:r>
                      <a:endParaRPr lang="es-MX" sz="1800" b="1" kern="1200" dirty="0">
                        <a:solidFill>
                          <a:schemeClr val="tx1"/>
                        </a:solidFill>
                        <a:effectLst/>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1.-Envejecimiento  activo y saludable</a:t>
                      </a:r>
                      <a:r>
                        <a:rPr lang="es-MX" sz="1600" kern="1200" baseline="0" dirty="0" smtClean="0">
                          <a:solidFill>
                            <a:schemeClr val="tx1"/>
                          </a:solidFill>
                          <a:effectLst/>
                          <a:latin typeface="+mn-lt"/>
                          <a:ea typeface="+mn-ea"/>
                          <a:cs typeface="+mn-cs"/>
                        </a:rPr>
                        <a:t> </a:t>
                      </a:r>
                      <a:r>
                        <a:rPr lang="es-MX" sz="1600" kern="1200" baseline="0" smtClean="0">
                          <a:solidFill>
                            <a:schemeClr val="tx1"/>
                          </a:solidFill>
                          <a:effectLst/>
                          <a:latin typeface="+mn-lt"/>
                          <a:ea typeface="+mn-ea"/>
                          <a:cs typeface="+mn-cs"/>
                        </a:rPr>
                        <a:t>López Trigo 2013</a:t>
                      </a:r>
                      <a:endParaRPr lang="es-MX" sz="16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2.-Manual de Merck</a:t>
                      </a:r>
                      <a:r>
                        <a:rPr lang="es-ES_tradnl" sz="16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3.-Geriatria</a:t>
                      </a:r>
                      <a:r>
                        <a:rPr lang="es-ES_tradnl" sz="1600" b="0" kern="1200" baseline="0" dirty="0" smtClean="0">
                          <a:solidFill>
                            <a:schemeClr val="tx1"/>
                          </a:solidFill>
                          <a:effectLst/>
                          <a:latin typeface="+mn-lt"/>
                          <a:ea typeface="+mn-ea"/>
                          <a:cs typeface="+mn-cs"/>
                        </a:rPr>
                        <a:t>, </a:t>
                      </a:r>
                      <a:r>
                        <a:rPr lang="es-ES_tradnl" sz="1600" b="0" kern="1200" baseline="0" dirty="0" err="1" smtClean="0">
                          <a:solidFill>
                            <a:schemeClr val="tx1"/>
                          </a:solidFill>
                          <a:effectLst/>
                          <a:latin typeface="+mn-lt"/>
                          <a:ea typeface="+mn-ea"/>
                          <a:cs typeface="+mn-cs"/>
                        </a:rPr>
                        <a:t>d´Hyvert</a:t>
                      </a:r>
                      <a:r>
                        <a:rPr lang="es-ES_tradnl" sz="1600" b="0" kern="1200" baseline="0" dirty="0" smtClean="0">
                          <a:solidFill>
                            <a:schemeClr val="tx1"/>
                          </a:solidFill>
                          <a:effectLst/>
                          <a:latin typeface="+mn-lt"/>
                          <a:ea typeface="+mn-ea"/>
                          <a:cs typeface="+mn-cs"/>
                        </a:rPr>
                        <a:t>, C., y Gutiérrez, L. Manual moderno, 3era Edición, 2014 </a:t>
                      </a:r>
                      <a:endParaRPr lang="es-ES_tradnl" sz="1600" b="0" kern="1200" dirty="0" smtClean="0">
                        <a:solidFill>
                          <a:schemeClr val="tx1"/>
                        </a:solidFill>
                        <a:effectLst/>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Tema 9 Páginas 93-96</a:t>
                      </a:r>
                      <a:endParaRPr lang="es-ES_tradnl" sz="16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kern="1200" dirty="0" smtClean="0">
                          <a:solidFill>
                            <a:schemeClr val="tx1"/>
                          </a:solidFill>
                          <a:effectLst/>
                          <a:latin typeface="+mn-lt"/>
                          <a:ea typeface="+mn-ea"/>
                          <a:cs typeface="+mn-cs"/>
                        </a:rPr>
                        <a:t>Tema 15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400" kern="1200" dirty="0" smtClean="0">
                          <a:solidFill>
                            <a:schemeClr val="tx1"/>
                          </a:solidFill>
                          <a:effectLst/>
                          <a:latin typeface="+mn-lt"/>
                          <a:ea typeface="+mn-ea"/>
                          <a:cs typeface="+mn-cs"/>
                        </a:rPr>
                        <a:t>Capitulo 75. Maltrato al adulto mayor y sus implicaciones en la salud Pagina 858</a:t>
                      </a:r>
                      <a:endParaRPr lang="es-MX" sz="1400" kern="1200" dirty="0">
                        <a:solidFill>
                          <a:schemeClr val="tx1"/>
                        </a:solidFill>
                        <a:effectLst/>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kern="1200" dirty="0" smtClean="0"/>
                        <a:t>CUIDADOS DE LOS SENTIDOS </a:t>
                      </a:r>
                      <a:r>
                        <a:rPr lang="es-MX" sz="1600" b="1" kern="1200" dirty="0" smtClean="0">
                          <a:solidFill>
                            <a:schemeClr val="tx1"/>
                          </a:solidFill>
                          <a:effectLst/>
                          <a:latin typeface="+mn-lt"/>
                          <a:ea typeface="+mn-ea"/>
                          <a:cs typeface="+mn-cs"/>
                        </a:rPr>
                        <a:t/>
                      </a:r>
                      <a:br>
                        <a:rPr lang="es-MX" sz="1600" b="1" kern="1200" dirty="0" smtClean="0">
                          <a:solidFill>
                            <a:schemeClr val="tx1"/>
                          </a:solidFill>
                          <a:effectLst/>
                          <a:latin typeface="+mn-lt"/>
                          <a:ea typeface="+mn-ea"/>
                          <a:cs typeface="+mn-cs"/>
                        </a:rPr>
                      </a:br>
                      <a:r>
                        <a:rPr lang="es-MX" sz="1600" b="1" kern="1200" dirty="0" smtClean="0">
                          <a:solidFill>
                            <a:schemeClr val="tx1"/>
                          </a:solidFill>
                          <a:effectLst/>
                          <a:latin typeface="+mn-lt"/>
                          <a:ea typeface="+mn-ea"/>
                          <a:cs typeface="+mn-cs"/>
                        </a:rPr>
                        <a:t>PROMOCIÓN </a:t>
                      </a:r>
                      <a:r>
                        <a:rPr lang="es-MX" sz="1400" b="1" kern="1200" dirty="0" smtClean="0"/>
                        <a:t>DEL BUEN TRATO,ASPECTOS SOCIALES </a:t>
                      </a:r>
                    </a:p>
                  </a:txBody>
                  <a:tcPr anchor="ctr"/>
                </a:tc>
              </a:tr>
              <a:tr h="751268">
                <a:tc>
                  <a:txBody>
                    <a:bodyPr/>
                    <a:lstStyle/>
                    <a:p>
                      <a:pPr marL="0" algn="ctr" defTabSz="914400" rtl="0" eaLnBrk="1" latinLnBrk="0" hangingPunct="1">
                        <a:lnSpc>
                          <a:spcPct val="100000"/>
                        </a:lnSpc>
                      </a:pPr>
                      <a:r>
                        <a:rPr lang="es-MX" sz="1800" b="1" kern="1200" dirty="0" smtClean="0">
                          <a:solidFill>
                            <a:schemeClr val="tx1"/>
                          </a:solidFill>
                          <a:effectLst/>
                          <a:latin typeface="+mn-lt"/>
                          <a:ea typeface="+mn-ea"/>
                          <a:cs typeface="+mn-cs"/>
                        </a:rPr>
                        <a:t>7</a:t>
                      </a:r>
                      <a:endParaRPr lang="es-MX" sz="1800" b="1" kern="1200" dirty="0">
                        <a:solidFill>
                          <a:schemeClr val="tx1"/>
                        </a:solidFill>
                        <a:effectLst/>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1.-Manual de Merck</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2.-Manual de buena práctica en cuidados a las personas mayores</a:t>
                      </a:r>
                      <a:r>
                        <a:rPr lang="es-ES_tradnl" sz="1600" kern="1200" dirty="0" smtClean="0">
                          <a:solidFill>
                            <a:schemeClr val="tx1"/>
                          </a:solidFill>
                          <a:effectLst/>
                          <a:latin typeface="+mn-lt"/>
                          <a:ea typeface="+mn-ea"/>
                          <a:cs typeface="+mn-cs"/>
                        </a:rPr>
                        <a:t> </a:t>
                      </a:r>
                      <a:r>
                        <a:rPr lang="es-MX" sz="1600" kern="1200" dirty="0" smtClean="0">
                          <a:solidFill>
                            <a:schemeClr val="tx1"/>
                          </a:solidFill>
                          <a:effectLst/>
                          <a:latin typeface="+mn-lt"/>
                          <a:ea typeface="+mn-ea"/>
                          <a:cs typeface="+mn-cs"/>
                        </a:rPr>
                        <a:t>Pedro Gil Gregorio, 2013</a:t>
                      </a:r>
                      <a:endParaRPr lang="es-MX" sz="1600" kern="1200" dirty="0">
                        <a:solidFill>
                          <a:schemeClr val="tx1"/>
                        </a:solidFill>
                        <a:effectLst/>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Tema 20 y 21</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Tema 3 páginas  435 A 448</a:t>
                      </a:r>
                      <a:r>
                        <a:rPr lang="es-ES_tradnl" sz="1600" kern="1200" dirty="0" smtClean="0">
                          <a:solidFill>
                            <a:schemeClr val="tx1"/>
                          </a:solidFill>
                          <a:effectLst/>
                          <a:latin typeface="+mn-lt"/>
                          <a:ea typeface="+mn-ea"/>
                          <a:cs typeface="+mn-cs"/>
                        </a:rPr>
                        <a:t> </a:t>
                      </a:r>
                      <a:endParaRPr lang="es-ES_tradnl" sz="1600" kern="1200" dirty="0">
                        <a:solidFill>
                          <a:schemeClr val="tx1"/>
                        </a:solidFill>
                        <a:effectLst/>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kern="1200" dirty="0" smtClean="0">
                          <a:solidFill>
                            <a:schemeClr val="tx1"/>
                          </a:solidFill>
                          <a:latin typeface="+mn-lt"/>
                          <a:ea typeface="+mn-ea"/>
                          <a:cs typeface="+mn-cs"/>
                        </a:rPr>
                        <a:t>TRASTORNOS DE LA MARCHA Y CAÍDAS,</a:t>
                      </a:r>
                      <a:endParaRPr lang="es-ES_tradnl" sz="1400" b="1" kern="1200" dirty="0" smtClean="0">
                        <a:solidFill>
                          <a:schemeClr val="tx1"/>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kern="1200" dirty="0" smtClean="0">
                          <a:solidFill>
                            <a:schemeClr val="tx1"/>
                          </a:solidFill>
                          <a:latin typeface="+mn-lt"/>
                          <a:ea typeface="+mn-ea"/>
                          <a:cs typeface="+mn-cs"/>
                        </a:rPr>
                        <a:t> PREVENCION DE ACCIDENTES EN EL ENTORNO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400" b="1" u="sng" dirty="0" smtClean="0"/>
                    </a:p>
                  </a:txBody>
                  <a:tcPr anchor="ctr"/>
                </a:tc>
              </a:tr>
              <a:tr h="667794">
                <a:tc>
                  <a:txBody>
                    <a:bodyPr/>
                    <a:lstStyle/>
                    <a:p>
                      <a:pPr marL="0" algn="ctr" defTabSz="914400" rtl="0" eaLnBrk="1" latinLnBrk="0" hangingPunct="1">
                        <a:lnSpc>
                          <a:spcPct val="100000"/>
                        </a:lnSpc>
                      </a:pPr>
                      <a:r>
                        <a:rPr lang="es-MX" sz="1800" b="1" kern="1200" dirty="0" smtClean="0">
                          <a:solidFill>
                            <a:schemeClr val="tx1"/>
                          </a:solidFill>
                          <a:effectLst/>
                          <a:latin typeface="+mn-lt"/>
                          <a:ea typeface="+mn-ea"/>
                          <a:cs typeface="+mn-cs"/>
                        </a:rPr>
                        <a:t>8</a:t>
                      </a:r>
                      <a:endParaRPr lang="es-MX" sz="1800" b="1" kern="1200" dirty="0">
                        <a:solidFill>
                          <a:schemeClr val="tx1"/>
                        </a:solidFill>
                        <a:effectLst/>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1.-Chapinal, Alicia</a:t>
                      </a:r>
                      <a:r>
                        <a:rPr lang="es-ES_tradnl" sz="1600" kern="1200" dirty="0" smtClean="0">
                          <a:solidFill>
                            <a:schemeClr val="tx1"/>
                          </a:solidFill>
                          <a:effectLst/>
                          <a:latin typeface="+mn-lt"/>
                          <a:ea typeface="+mn-ea"/>
                          <a:cs typeface="+mn-cs"/>
                        </a:rPr>
                        <a:t> </a:t>
                      </a:r>
                      <a:r>
                        <a:rPr lang="es-MX" sz="1600" kern="1200" dirty="0" smtClean="0">
                          <a:solidFill>
                            <a:schemeClr val="tx1"/>
                          </a:solidFill>
                          <a:effectLst/>
                          <a:latin typeface="+mn-lt"/>
                          <a:ea typeface="+mn-ea"/>
                          <a:cs typeface="+mn-cs"/>
                        </a:rPr>
                        <a:t>Involuciones en el anciano y otras disfunciones de origen neurológico, 1999</a:t>
                      </a:r>
                      <a:endParaRPr lang="es-MX" sz="1600" kern="1200" dirty="0">
                        <a:solidFill>
                          <a:schemeClr val="tx1"/>
                        </a:solidFill>
                        <a:effectLst/>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kern="1200" dirty="0" smtClean="0">
                          <a:solidFill>
                            <a:schemeClr val="tx1"/>
                          </a:solidFill>
                          <a:effectLst/>
                          <a:latin typeface="+mn-lt"/>
                          <a:ea typeface="+mn-ea"/>
                          <a:cs typeface="+mn-cs"/>
                        </a:rPr>
                        <a:t>Capitulo 1 </a:t>
                      </a:r>
                      <a:r>
                        <a:rPr lang="es-ES_tradnl" sz="1600" kern="1200" dirty="0" err="1" smtClean="0">
                          <a:solidFill>
                            <a:schemeClr val="tx1"/>
                          </a:solidFill>
                          <a:effectLst/>
                          <a:latin typeface="+mn-lt"/>
                          <a:ea typeface="+mn-ea"/>
                          <a:cs typeface="+mn-cs"/>
                        </a:rPr>
                        <a:t>Pag</a:t>
                      </a:r>
                      <a:r>
                        <a:rPr lang="es-ES_tradnl" sz="1600" kern="1200" dirty="0" smtClean="0">
                          <a:solidFill>
                            <a:schemeClr val="tx1"/>
                          </a:solidFill>
                          <a:effectLst/>
                          <a:latin typeface="+mn-lt"/>
                          <a:ea typeface="+mn-ea"/>
                          <a:cs typeface="+mn-cs"/>
                        </a:rPr>
                        <a:t> 1 a28</a:t>
                      </a:r>
                      <a:endParaRPr lang="es-ES_tradnl" sz="1600" kern="1200" dirty="0">
                        <a:solidFill>
                          <a:schemeClr val="tx1"/>
                        </a:solidFill>
                        <a:effectLst/>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kern="1200" dirty="0" smtClean="0">
                          <a:solidFill>
                            <a:schemeClr val="tx1"/>
                          </a:solidFill>
                          <a:latin typeface="+mn-lt"/>
                          <a:ea typeface="+mn-ea"/>
                          <a:cs typeface="+mn-cs"/>
                        </a:rPr>
                        <a:t>CONCEPTOS BÁSICOS</a:t>
                      </a:r>
                      <a:r>
                        <a:rPr lang="es-ES_tradnl" sz="1400" b="1" kern="1200" dirty="0" smtClean="0">
                          <a:solidFill>
                            <a:schemeClr val="tx1"/>
                          </a:solidFill>
                          <a:latin typeface="+mn-lt"/>
                          <a:ea typeface="+mn-ea"/>
                          <a:cs typeface="+mn-cs"/>
                        </a:rPr>
                        <a:t> </a:t>
                      </a:r>
                      <a:endParaRPr lang="es-MX" sz="1400" b="1" kern="1200" dirty="0" smtClean="0">
                        <a:solidFill>
                          <a:schemeClr val="tx1"/>
                        </a:solidFill>
                        <a:latin typeface="+mn-lt"/>
                        <a:ea typeface="+mn-ea"/>
                        <a:cs typeface="+mn-cs"/>
                      </a:endParaRPr>
                    </a:p>
                    <a:p>
                      <a:pPr algn="ctr">
                        <a:lnSpc>
                          <a:spcPct val="100000"/>
                        </a:lnSpc>
                      </a:pPr>
                      <a:endParaRPr lang="es-MX" sz="1600" b="1" dirty="0"/>
                    </a:p>
                  </a:txBody>
                  <a:tcPr anchor="ctr"/>
                </a:tc>
              </a:tr>
              <a:tr h="1015091">
                <a:tc>
                  <a:txBody>
                    <a:bodyPr/>
                    <a:lstStyle/>
                    <a:p>
                      <a:pPr marL="0" algn="ctr" defTabSz="914400" rtl="0" eaLnBrk="1" latinLnBrk="0" hangingPunct="1">
                        <a:lnSpc>
                          <a:spcPct val="100000"/>
                        </a:lnSpc>
                      </a:pPr>
                      <a:r>
                        <a:rPr lang="es-MX" sz="1800" b="1" kern="1200" dirty="0" smtClean="0">
                          <a:solidFill>
                            <a:schemeClr val="tx1"/>
                          </a:solidFill>
                          <a:effectLst/>
                          <a:latin typeface="+mn-lt"/>
                          <a:ea typeface="+mn-ea"/>
                          <a:cs typeface="+mn-cs"/>
                        </a:rPr>
                        <a:t>9</a:t>
                      </a:r>
                      <a:endParaRPr lang="es-MX" sz="1800" b="1" kern="1200" dirty="0">
                        <a:solidFill>
                          <a:schemeClr val="tx1"/>
                        </a:solidFill>
                        <a:effectLst/>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1.-Manual de acondicionamiento físico para adultos mayores y de tercera edad , Rosana Pacheco Ríos, 2015</a:t>
                      </a:r>
                      <a:r>
                        <a:rPr lang="es-ES_tradnl" sz="16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 2.-Manual de buena práctica en cuidados a las personas mayores</a:t>
                      </a:r>
                      <a:r>
                        <a:rPr lang="es-ES_tradnl" sz="1600" kern="1200" dirty="0" smtClean="0">
                          <a:solidFill>
                            <a:schemeClr val="tx1"/>
                          </a:solidFill>
                          <a:effectLst/>
                          <a:latin typeface="+mn-lt"/>
                          <a:ea typeface="+mn-ea"/>
                          <a:cs typeface="+mn-cs"/>
                        </a:rPr>
                        <a:t>,</a:t>
                      </a:r>
                      <a:r>
                        <a:rPr lang="es-MX" sz="1600" kern="1200" dirty="0" smtClean="0">
                          <a:solidFill>
                            <a:schemeClr val="tx1"/>
                          </a:solidFill>
                          <a:effectLst/>
                          <a:latin typeface="+mn-lt"/>
                          <a:ea typeface="+mn-ea"/>
                          <a:cs typeface="+mn-cs"/>
                        </a:rPr>
                        <a:t>Pedro Gil Gregorio, 2013</a:t>
                      </a:r>
                      <a:endParaRPr lang="es-ES_tradnl" sz="1600" kern="1200" dirty="0" smtClean="0">
                        <a:solidFill>
                          <a:schemeClr val="tx1"/>
                        </a:solidFill>
                        <a:effectLst/>
                        <a:latin typeface="+mn-lt"/>
                        <a:ea typeface="+mn-ea"/>
                        <a:cs typeface="+mn-cs"/>
                      </a:endParaRPr>
                    </a:p>
                    <a:p>
                      <a:r>
                        <a:rPr lang="es-MX" sz="1600" kern="1200" dirty="0" smtClean="0">
                          <a:solidFill>
                            <a:schemeClr val="tx1"/>
                          </a:solidFill>
                          <a:effectLst/>
                          <a:latin typeface="+mn-lt"/>
                          <a:ea typeface="+mn-ea"/>
                          <a:cs typeface="+mn-cs"/>
                        </a:rPr>
                        <a:t>3.-Ejercicio físico para todos los mayores mover es cuidarse Tema 4 Actividad física adecuada a la condición física de la persona mayor</a:t>
                      </a:r>
                      <a:endParaRPr lang="es-ES_tradnl" sz="1600" kern="1200" dirty="0">
                        <a:solidFill>
                          <a:schemeClr val="tx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Páginas  45 A 49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6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TEMA 3 Páginas  543 A 556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6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6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TEMA 4 Páginas 39 A 51</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600" kern="1200" dirty="0" smtClean="0">
                          <a:solidFill>
                            <a:schemeClr val="tx1"/>
                          </a:solidFill>
                          <a:effectLst/>
                          <a:latin typeface="+mn-lt"/>
                          <a:ea typeface="+mn-ea"/>
                          <a:cs typeface="+mn-cs"/>
                        </a:rPr>
                        <a:t> </a:t>
                      </a:r>
                      <a:endParaRPr lang="es-ES_tradnl" sz="1600" kern="1200" dirty="0" smtClean="0">
                        <a:solidFill>
                          <a:schemeClr val="tx1"/>
                        </a:solidFill>
                        <a:effectLst/>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kern="1200" dirty="0" smtClean="0">
                          <a:solidFill>
                            <a:schemeClr val="tx1"/>
                          </a:solidFill>
                          <a:latin typeface="+mn-lt"/>
                          <a:ea typeface="+mn-ea"/>
                          <a:cs typeface="+mn-cs"/>
                        </a:rPr>
                        <a:t>BENEFICIOS EN LAS PERSONAS DE LA TERCERA EDAD POR LAS ACTIVIDADES FÍSICAS,</a:t>
                      </a:r>
                      <a:r>
                        <a:rPr lang="es-ES_tradnl" sz="1400" b="1" kern="1200" dirty="0" smtClean="0">
                          <a:solidFill>
                            <a:schemeClr val="tx1"/>
                          </a:solidFill>
                          <a:latin typeface="+mn-lt"/>
                          <a:ea typeface="+mn-ea"/>
                          <a:cs typeface="+mn-cs"/>
                        </a:rPr>
                        <a:t> </a:t>
                      </a:r>
                      <a:r>
                        <a:rPr lang="es-MX" sz="1400" b="1" kern="1200" dirty="0" smtClean="0">
                          <a:solidFill>
                            <a:schemeClr val="tx1"/>
                          </a:solidFill>
                          <a:latin typeface="+mn-lt"/>
                          <a:ea typeface="+mn-ea"/>
                          <a:cs typeface="+mn-cs"/>
                        </a:rPr>
                        <a:t>ACTIVIDADES PARA OCUPAR EL TIEMPO LIBRE</a:t>
                      </a:r>
                      <a:endParaRPr lang="es-ES_tradnl" sz="1400" b="1" kern="1200" dirty="0" smtClean="0">
                        <a:solidFill>
                          <a:schemeClr val="tx1"/>
                        </a:solidFill>
                        <a:latin typeface="+mn-lt"/>
                        <a:ea typeface="+mn-ea"/>
                        <a:cs typeface="+mn-cs"/>
                      </a:endParaRPr>
                    </a:p>
                  </a:txBody>
                  <a:tcPr anchor="ctr"/>
                </a:tc>
              </a:tr>
            </a:tbl>
          </a:graphicData>
        </a:graphic>
      </p:graphicFrame>
      <p:graphicFrame>
        <p:nvGraphicFramePr>
          <p:cNvPr id="3" name="Tabla 2"/>
          <p:cNvGraphicFramePr>
            <a:graphicFrameLocks noGrp="1"/>
          </p:cNvGraphicFramePr>
          <p:nvPr>
            <p:extLst/>
          </p:nvPr>
        </p:nvGraphicFramePr>
        <p:xfrm>
          <a:off x="17394" y="0"/>
          <a:ext cx="12174606" cy="822960"/>
        </p:xfrm>
        <a:graphic>
          <a:graphicData uri="http://schemas.openxmlformats.org/drawingml/2006/table">
            <a:tbl>
              <a:tblPr firstRow="1" bandRow="1" bandCol="1">
                <a:tableStyleId>{72833802-FEF1-4C79-8D5D-14CF1EAF98D9}</a:tableStyleId>
              </a:tblPr>
              <a:tblGrid>
                <a:gridCol w="694408"/>
                <a:gridCol w="4601937"/>
                <a:gridCol w="2372874"/>
                <a:gridCol w="4505387"/>
              </a:tblGrid>
              <a:tr h="720079">
                <a:tc>
                  <a:txBody>
                    <a:bodyPr/>
                    <a:lstStyle/>
                    <a:p>
                      <a:pPr algn="ctr">
                        <a:lnSpc>
                          <a:spcPct val="100000"/>
                        </a:lnSpc>
                      </a:pPr>
                      <a:r>
                        <a:rPr lang="es-MX" sz="1200" b="1" u="sng" dirty="0" smtClean="0">
                          <a:solidFill>
                            <a:schemeClr val="tx1"/>
                          </a:solidFill>
                        </a:rPr>
                        <a:t>EQUIPO</a:t>
                      </a:r>
                      <a:endParaRPr lang="es-MX" sz="1200" b="1" u="sng" dirty="0">
                        <a:solidFill>
                          <a:schemeClr val="tx1"/>
                        </a:solidFill>
                      </a:endParaRPr>
                    </a:p>
                  </a:txBody>
                  <a:tcPr anchor="ctr"/>
                </a:tc>
                <a:tc>
                  <a:txBody>
                    <a:bodyPr/>
                    <a:lstStyle/>
                    <a:p>
                      <a:pPr algn="ctr">
                        <a:lnSpc>
                          <a:spcPct val="100000"/>
                        </a:lnSpc>
                      </a:pPr>
                      <a:r>
                        <a:rPr lang="es-MX" sz="1600" b="1" u="sng" dirty="0" smtClean="0">
                          <a:solidFill>
                            <a:schemeClr val="tx1"/>
                          </a:solidFill>
                        </a:rPr>
                        <a:t>BIBLIOGRAFÍA</a:t>
                      </a:r>
                      <a:endParaRPr lang="es-MX" sz="1600" b="1" u="sng" dirty="0">
                        <a:solidFill>
                          <a:schemeClr val="tx1"/>
                        </a:solidFill>
                      </a:endParaRPr>
                    </a:p>
                  </a:txBody>
                  <a:tcPr anchor="ctr"/>
                </a:tc>
                <a:tc>
                  <a:txBody>
                    <a:bodyPr/>
                    <a:lstStyle/>
                    <a:p>
                      <a:pPr algn="ctr">
                        <a:lnSpc>
                          <a:spcPct val="100000"/>
                        </a:lnSpc>
                      </a:pPr>
                      <a:r>
                        <a:rPr lang="es-MX" sz="1600" u="sng" dirty="0" smtClean="0">
                          <a:solidFill>
                            <a:schemeClr val="tx1"/>
                          </a:solidFill>
                        </a:rPr>
                        <a:t>PAGINAS</a:t>
                      </a:r>
                      <a:endParaRPr lang="es-MX" sz="1600" b="1" u="sng" dirty="0">
                        <a:solidFill>
                          <a:schemeClr val="tx1"/>
                        </a:solidFill>
                      </a:endParaRPr>
                    </a:p>
                  </a:txBody>
                  <a:tcPr anchor="ctr"/>
                </a:tc>
                <a:tc>
                  <a:txBody>
                    <a:bodyPr/>
                    <a:lstStyle/>
                    <a:p>
                      <a:pPr algn="ctr">
                        <a:lnSpc>
                          <a:spcPct val="100000"/>
                        </a:lnSpc>
                      </a:pPr>
                      <a:r>
                        <a:rPr lang="es-MX" sz="1600" u="sng" dirty="0" smtClean="0">
                          <a:solidFill>
                            <a:schemeClr val="tx1"/>
                          </a:solidFill>
                        </a:rPr>
                        <a:t>INFORME A LA COMUNIDAD</a:t>
                      </a:r>
                    </a:p>
                    <a:p>
                      <a:pPr algn="ctr">
                        <a:lnSpc>
                          <a:spcPct val="100000"/>
                        </a:lnSpc>
                      </a:pPr>
                      <a:endParaRPr lang="es-MX" sz="1600" b="1" u="sng" dirty="0" smtClean="0">
                        <a:solidFill>
                          <a:schemeClr val="tx1"/>
                        </a:solidFill>
                      </a:endParaRPr>
                    </a:p>
                    <a:p>
                      <a:pPr algn="ctr">
                        <a:lnSpc>
                          <a:spcPct val="100000"/>
                        </a:lnSpc>
                      </a:pPr>
                      <a:endParaRPr lang="es-MX" sz="1600" b="1" u="sng" dirty="0">
                        <a:solidFill>
                          <a:schemeClr val="tx1"/>
                        </a:solidFill>
                      </a:endParaRPr>
                    </a:p>
                  </a:txBody>
                  <a:tcPr anchor="ctr"/>
                </a:tc>
              </a:tr>
            </a:tbl>
          </a:graphicData>
        </a:graphic>
      </p:graphicFrame>
    </p:spTree>
    <p:extLst>
      <p:ext uri="{BB962C8B-B14F-4D97-AF65-F5344CB8AC3E}">
        <p14:creationId xmlns:p14="http://schemas.microsoft.com/office/powerpoint/2010/main" val="17683286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1847528" y="116632"/>
            <a:ext cx="8229600" cy="1143000"/>
          </a:xfrm>
        </p:spPr>
        <p:txBody>
          <a:bodyPr>
            <a:normAutofit/>
          </a:bodyPr>
          <a:lstStyle/>
          <a:p>
            <a:pPr algn="ctr"/>
            <a:r>
              <a:rPr lang="es-ES_tradnl" dirty="0" smtClean="0"/>
              <a:t>LECTURAS ADICIONALES</a:t>
            </a:r>
            <a:endParaRPr lang="es-ES_tradnl" dirty="0"/>
          </a:p>
        </p:txBody>
      </p:sp>
      <p:sp>
        <p:nvSpPr>
          <p:cNvPr id="5" name="CuadroTexto 4"/>
          <p:cNvSpPr txBox="1"/>
          <p:nvPr/>
        </p:nvSpPr>
        <p:spPr>
          <a:xfrm>
            <a:off x="1739516" y="908720"/>
            <a:ext cx="8712968" cy="6832640"/>
          </a:xfrm>
          <a:prstGeom prst="rect">
            <a:avLst/>
          </a:prstGeom>
          <a:noFill/>
        </p:spPr>
        <p:txBody>
          <a:bodyPr wrap="square" rtlCol="0">
            <a:spAutoFit/>
          </a:bodyPr>
          <a:lstStyle/>
          <a:p>
            <a:endParaRPr lang="es-ES_tradnl" dirty="0">
              <a:hlinkClick r:id="rId3"/>
            </a:endParaRPr>
          </a:p>
          <a:p>
            <a:pPr marL="285750" indent="-285750">
              <a:buFont typeface="Wingdings" charset="2"/>
              <a:buChar char="Ø"/>
            </a:pPr>
            <a:r>
              <a:rPr lang="es-ES_tradnl" sz="1600" dirty="0">
                <a:hlinkClick r:id="rId3"/>
              </a:rPr>
              <a:t>http://www.who.int/features/factfiles/ageing/es/ PASAR A DATOS Y CIFRAS</a:t>
            </a:r>
          </a:p>
          <a:p>
            <a:pPr marL="285750" indent="-285750">
              <a:buFont typeface="Wingdings" charset="2"/>
              <a:buChar char="Ø"/>
            </a:pPr>
            <a:r>
              <a:rPr lang="es-ES_tradnl" sz="1600" dirty="0">
                <a:hlinkClick r:id="rId3"/>
              </a:rPr>
              <a:t>http://www.who.int/features/factfiles/ageing/ageing_facts/es/index9.html</a:t>
            </a:r>
          </a:p>
          <a:p>
            <a:pPr marL="285750" indent="-285750">
              <a:buFont typeface="Wingdings" charset="2"/>
              <a:buChar char="Ø"/>
            </a:pPr>
            <a:endParaRPr lang="es-ES_tradnl" sz="1600" dirty="0">
              <a:hlinkClick r:id="rId3"/>
            </a:endParaRPr>
          </a:p>
          <a:p>
            <a:pPr marL="285750" indent="-285750">
              <a:buFont typeface="Wingdings" charset="2"/>
              <a:buChar char="Ø"/>
            </a:pPr>
            <a:r>
              <a:rPr lang="es-ES_tradnl" sz="1600" dirty="0">
                <a:hlinkClick r:id="rId3"/>
              </a:rPr>
              <a:t>http://eldiariodechihuahua.mx/Ciudad/2016-01-03/Adultos-mayores-en-el-abandono-/43d95e484d6cffaf553d8191de44e632</a:t>
            </a:r>
            <a:endParaRPr lang="es-ES_tradnl" sz="1600" dirty="0"/>
          </a:p>
          <a:p>
            <a:pPr marL="285750" indent="-285750">
              <a:buFont typeface="Wingdings" charset="2"/>
              <a:buChar char="Ø"/>
            </a:pPr>
            <a:endParaRPr lang="es-ES_tradnl" sz="1600" dirty="0"/>
          </a:p>
          <a:p>
            <a:pPr marL="285750" indent="-285750">
              <a:buFont typeface="Wingdings" charset="2"/>
              <a:buChar char="Ø"/>
            </a:pPr>
            <a:r>
              <a:rPr lang="es-ES_tradnl" sz="1600" dirty="0">
                <a:hlinkClick r:id="rId4"/>
              </a:rPr>
              <a:t>https://www.vidacaixa.es/blog/afronta-la-sociedad-el-envejecimiento-de-la-poblacion/</a:t>
            </a:r>
            <a:endParaRPr lang="es-ES_tradnl" sz="1600" dirty="0"/>
          </a:p>
          <a:p>
            <a:pPr marL="285750" indent="-285750">
              <a:buFont typeface="Wingdings" charset="2"/>
              <a:buChar char="Ø"/>
            </a:pPr>
            <a:endParaRPr lang="es-ES_tradnl" sz="1600" dirty="0"/>
          </a:p>
          <a:p>
            <a:pPr marL="285750" indent="-285750">
              <a:buFont typeface="Wingdings" charset="2"/>
              <a:buChar char="Ø"/>
            </a:pPr>
            <a:r>
              <a:rPr lang="es-ES_tradnl" sz="1600" dirty="0">
                <a:hlinkClick r:id="rId5"/>
              </a:rPr>
              <a:t>https://www.youtube.com/watch?v=8BtxWyyHh8o</a:t>
            </a:r>
            <a:r>
              <a:rPr lang="es-ES_tradnl" sz="1600" dirty="0"/>
              <a:t> (GUARDERIA)</a:t>
            </a:r>
          </a:p>
          <a:p>
            <a:pPr marL="285750" indent="-285750">
              <a:buFont typeface="Wingdings" charset="2"/>
              <a:buChar char="Ø"/>
            </a:pPr>
            <a:endParaRPr lang="es-ES_tradnl" sz="1600" dirty="0"/>
          </a:p>
          <a:p>
            <a:pPr marL="285750" indent="-285750">
              <a:buFont typeface="Wingdings" charset="2"/>
              <a:buChar char="Ø"/>
            </a:pPr>
            <a:r>
              <a:rPr lang="es-ES_tradnl" sz="1600" dirty="0">
                <a:hlinkClick r:id="rId6"/>
              </a:rPr>
              <a:t>http://www.jornada.unam.mx/2015/12/29/politica/003n1pol</a:t>
            </a:r>
            <a:r>
              <a:rPr lang="es-ES_tradnl" sz="1600" dirty="0"/>
              <a:t>  (DESCONOCER EL PROCESO DE ENVEJECIMIENTO LLEVA AL MALTRATO)</a:t>
            </a:r>
          </a:p>
          <a:p>
            <a:pPr marL="285750" indent="-285750">
              <a:buFont typeface="Wingdings" charset="2"/>
              <a:buChar char="Ø"/>
            </a:pPr>
            <a:endParaRPr lang="es-ES_tradnl" sz="1600" dirty="0"/>
          </a:p>
          <a:p>
            <a:pPr marL="285750" indent="-285750">
              <a:buFont typeface="Wingdings" charset="2"/>
              <a:buChar char="Ø"/>
            </a:pPr>
            <a:r>
              <a:rPr lang="es-ES_tradnl" sz="1600" dirty="0">
                <a:hlinkClick r:id="rId7"/>
              </a:rPr>
              <a:t>http://invdes.com.mx/ciencia-mobil/8006-por-que-algunas-personas-envejecen-antes-que-otras</a:t>
            </a:r>
            <a:endParaRPr lang="es-ES_tradnl" sz="1600" dirty="0"/>
          </a:p>
          <a:p>
            <a:pPr marL="285750" indent="-285750">
              <a:buFont typeface="Wingdings" charset="2"/>
              <a:buChar char="Ø"/>
            </a:pPr>
            <a:endParaRPr lang="es-ES_tradnl" sz="1600" dirty="0"/>
          </a:p>
          <a:p>
            <a:pPr marL="285750" indent="-285750">
              <a:buFont typeface="Wingdings" charset="2"/>
              <a:buChar char="Ø"/>
            </a:pPr>
            <a:r>
              <a:rPr lang="es-ES_tradnl" sz="1600" dirty="0">
                <a:hlinkClick r:id="rId8"/>
              </a:rPr>
              <a:t>http://webcache.googleusercontent.com/search?q=cache:z9Lp0iSc4FwJ:www.laprensalibre.cr/Noticias/detalle/55050/515/costarricense-seria-el-mas-longevo-del-mundo+&amp;cd=1&amp;hl=es&amp;ct=clnk&amp;gl=mx</a:t>
            </a:r>
            <a:r>
              <a:rPr lang="es-ES_tradnl" sz="1600" dirty="0"/>
              <a:t> (A.M. LONGEVO)</a:t>
            </a:r>
          </a:p>
          <a:p>
            <a:pPr marL="285750" indent="-285750">
              <a:buFont typeface="Wingdings" charset="2"/>
              <a:buChar char="Ø"/>
            </a:pPr>
            <a:endParaRPr lang="es-ES_tradnl" sz="1600" dirty="0"/>
          </a:p>
          <a:p>
            <a:pPr marL="285750" indent="-285750">
              <a:buFont typeface="Wingdings" charset="2"/>
              <a:buChar char="Ø"/>
            </a:pPr>
            <a:r>
              <a:rPr lang="es-ES_tradnl" sz="1600" dirty="0">
                <a:hlinkClick r:id="rId9"/>
              </a:rPr>
              <a:t>http://www.jornada.unam.mx/2015/12/29/politica/003n2pol</a:t>
            </a:r>
            <a:r>
              <a:rPr lang="es-ES_tradnl" sz="1600" dirty="0"/>
              <a:t> (LA DEPRESI</a:t>
            </a:r>
            <a:r>
              <a:rPr lang="es-ES" sz="1600" dirty="0"/>
              <a:t>ÓN EN ADULTOS MAYORES)</a:t>
            </a:r>
          </a:p>
          <a:p>
            <a:endParaRPr lang="es-ES" sz="1600" dirty="0"/>
          </a:p>
          <a:p>
            <a:endParaRPr lang="es-ES_tradnl" sz="1600" dirty="0"/>
          </a:p>
          <a:p>
            <a:endParaRPr lang="es-ES_tradnl" dirty="0"/>
          </a:p>
          <a:p>
            <a:endParaRPr lang="es-ES_tradnl" dirty="0"/>
          </a:p>
        </p:txBody>
      </p:sp>
    </p:spTree>
    <p:extLst>
      <p:ext uri="{BB962C8B-B14F-4D97-AF65-F5344CB8AC3E}">
        <p14:creationId xmlns:p14="http://schemas.microsoft.com/office/powerpoint/2010/main" val="34200964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3512" y="980728"/>
            <a:ext cx="8829906" cy="4968552"/>
          </a:xfrm>
          <a:prstGeom prst="rect">
            <a:avLst/>
          </a:prstGeom>
        </p:spPr>
      </p:pic>
    </p:spTree>
    <p:extLst>
      <p:ext uri="{BB962C8B-B14F-4D97-AF65-F5344CB8AC3E}">
        <p14:creationId xmlns:p14="http://schemas.microsoft.com/office/powerpoint/2010/main" val="59539938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536</TotalTime>
  <Words>3782</Words>
  <Application>Microsoft Office PowerPoint</Application>
  <PresentationFormat>Panorámica</PresentationFormat>
  <Paragraphs>349</Paragraphs>
  <Slides>43</Slides>
  <Notes>23</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43</vt:i4>
      </vt:variant>
    </vt:vector>
  </HeadingPairs>
  <TitlesOfParts>
    <vt:vector size="56" baseType="lpstr">
      <vt:lpstr>Aharoni</vt:lpstr>
      <vt:lpstr>Arial</vt:lpstr>
      <vt:lpstr>Calibri</vt:lpstr>
      <vt:lpstr>Calibri Light</vt:lpstr>
      <vt:lpstr>Century Gothic</vt:lpstr>
      <vt:lpstr>Curlz MT</vt:lpstr>
      <vt:lpstr>Helvetica</vt:lpstr>
      <vt:lpstr>inherit</vt:lpstr>
      <vt:lpstr>Times New Roman</vt:lpstr>
      <vt:lpstr>Verdana</vt:lpstr>
      <vt:lpstr>Wingdings</vt:lpstr>
      <vt:lpstr>Wingdings 2</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 Chihuahua…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REFERENCIAS:</vt:lpstr>
      <vt:lpstr>Datos y cifras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LECTURAS ADICIONALES</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Suzanna A.</dc:creator>
  <cp:lastModifiedBy>Suzanna A.</cp:lastModifiedBy>
  <cp:revision>34</cp:revision>
  <dcterms:created xsi:type="dcterms:W3CDTF">2016-08-26T20:00:00Z</dcterms:created>
  <dcterms:modified xsi:type="dcterms:W3CDTF">2018-03-13T18:15:37Z</dcterms:modified>
</cp:coreProperties>
</file>