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43" autoAdjust="0"/>
    <p:restoredTop sz="66316" autoAdjust="0"/>
  </p:normalViewPr>
  <p:slideViewPr>
    <p:cSldViewPr>
      <p:cViewPr varScale="1">
        <p:scale>
          <a:sx n="50" d="100"/>
          <a:sy n="50" d="100"/>
        </p:scale>
        <p:origin x="1128"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3DEA9C-EE60-4509-B7EF-73C1193BDB5F}" type="datetimeFigureOut">
              <a:rPr lang="es-MX" smtClean="0"/>
              <a:pPr/>
              <a:t>07/03/2018</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AA0BD2-E975-48B1-BC4C-110354082D09}" type="slidenum">
              <a:rPr lang="es-MX" smtClean="0"/>
              <a:pPr/>
              <a:t>‹Nº›</a:t>
            </a:fld>
            <a:endParaRPr lang="es-MX"/>
          </a:p>
        </p:txBody>
      </p:sp>
    </p:spTree>
    <p:extLst>
      <p:ext uri="{BB962C8B-B14F-4D97-AF65-F5344CB8AC3E}">
        <p14:creationId xmlns:p14="http://schemas.microsoft.com/office/powerpoint/2010/main" val="124529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45AA0BD2-E975-48B1-BC4C-110354082D09}" type="slidenum">
              <a:rPr lang="es-MX" smtClean="0"/>
              <a:pPr/>
              <a:t>2</a:t>
            </a:fld>
            <a:endParaRPr lang="es-MX"/>
          </a:p>
        </p:txBody>
      </p:sp>
    </p:spTree>
    <p:extLst>
      <p:ext uri="{BB962C8B-B14F-4D97-AF65-F5344CB8AC3E}">
        <p14:creationId xmlns:p14="http://schemas.microsoft.com/office/powerpoint/2010/main" val="1986478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3</a:t>
            </a:fld>
            <a:endParaRPr lang="es-MX"/>
          </a:p>
        </p:txBody>
      </p:sp>
    </p:spTree>
    <p:extLst>
      <p:ext uri="{BB962C8B-B14F-4D97-AF65-F5344CB8AC3E}">
        <p14:creationId xmlns:p14="http://schemas.microsoft.com/office/powerpoint/2010/main" val="119205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4</a:t>
            </a:fld>
            <a:endParaRPr lang="es-MX"/>
          </a:p>
        </p:txBody>
      </p:sp>
    </p:spTree>
    <p:extLst>
      <p:ext uri="{BB962C8B-B14F-4D97-AF65-F5344CB8AC3E}">
        <p14:creationId xmlns:p14="http://schemas.microsoft.com/office/powerpoint/2010/main" val="134349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45AA0BD2-E975-48B1-BC4C-110354082D09}" type="slidenum">
              <a:rPr lang="es-MX" smtClean="0"/>
              <a:pPr/>
              <a:t>5</a:t>
            </a:fld>
            <a:endParaRPr lang="es-MX"/>
          </a:p>
        </p:txBody>
      </p:sp>
    </p:spTree>
    <p:extLst>
      <p:ext uri="{BB962C8B-B14F-4D97-AF65-F5344CB8AC3E}">
        <p14:creationId xmlns:p14="http://schemas.microsoft.com/office/powerpoint/2010/main" val="2558015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smtClean="0">
                <a:solidFill>
                  <a:schemeClr val="tx1"/>
                </a:solidFill>
                <a:latin typeface="+mn-lt"/>
                <a:ea typeface="+mn-ea"/>
                <a:cs typeface="+mn-cs"/>
              </a:rPr>
              <a:t>A nivel intelectual global, o cognitivo, suele haber una disminución de la actividad psicomotriz, disminuye</a:t>
            </a:r>
          </a:p>
          <a:p>
            <a:r>
              <a:rPr lang="es-MX" sz="1200" b="0" i="0" u="none" strike="noStrike" kern="1200" baseline="0" dirty="0" smtClean="0">
                <a:solidFill>
                  <a:schemeClr val="tx1"/>
                </a:solidFill>
                <a:latin typeface="+mn-lt"/>
                <a:ea typeface="+mn-ea"/>
                <a:cs typeface="+mn-cs"/>
              </a:rPr>
              <a:t>la velocidad de procesamiento de información, existe</a:t>
            </a:r>
          </a:p>
          <a:p>
            <a:r>
              <a:rPr lang="es-MX" sz="1200" b="0" i="0" u="none" strike="noStrike" kern="1200" baseline="0" dirty="0" smtClean="0">
                <a:solidFill>
                  <a:schemeClr val="tx1"/>
                </a:solidFill>
                <a:latin typeface="+mn-lt"/>
                <a:ea typeface="+mn-ea"/>
                <a:cs typeface="+mn-cs"/>
              </a:rPr>
              <a:t>dificultad para solucionar problemas abstractos o</a:t>
            </a:r>
          </a:p>
          <a:p>
            <a:r>
              <a:rPr lang="es-MX" sz="1200" b="0" i="0" u="none" strike="noStrike" kern="1200" baseline="0" dirty="0" smtClean="0">
                <a:solidFill>
                  <a:schemeClr val="tx1"/>
                </a:solidFill>
                <a:latin typeface="+mn-lt"/>
                <a:ea typeface="+mn-ea"/>
                <a:cs typeface="+mn-cs"/>
              </a:rPr>
              <a:t>complejos y suele disminuir la memoria reciente.</a:t>
            </a:r>
          </a:p>
          <a:p>
            <a:r>
              <a:rPr lang="es-MX" sz="1200" b="0" i="0" u="none" strike="noStrike" kern="1200" baseline="0" dirty="0" smtClean="0">
                <a:solidFill>
                  <a:schemeClr val="tx1"/>
                </a:solidFill>
                <a:latin typeface="+mn-lt"/>
                <a:ea typeface="+mn-ea"/>
                <a:cs typeface="+mn-cs"/>
              </a:rPr>
              <a:t>En cuanto a la personalidad, suele aumentar el</a:t>
            </a:r>
          </a:p>
          <a:p>
            <a:r>
              <a:rPr lang="es-MX" sz="1200" b="0" i="0" u="none" strike="noStrike" kern="1200" baseline="0" dirty="0" smtClean="0">
                <a:solidFill>
                  <a:schemeClr val="tx1"/>
                </a:solidFill>
                <a:latin typeface="+mn-lt"/>
                <a:ea typeface="+mn-ea"/>
                <a:cs typeface="+mn-cs"/>
              </a:rPr>
              <a:t>interés por lo propio, desdeñando lo extraño, se toma el</a:t>
            </a:r>
          </a:p>
          <a:p>
            <a:r>
              <a:rPr lang="es-MX" sz="1200" b="0" i="0" u="none" strike="noStrike" kern="1200" baseline="0" dirty="0" smtClean="0">
                <a:solidFill>
                  <a:schemeClr val="tx1"/>
                </a:solidFill>
                <a:latin typeface="+mn-lt"/>
                <a:ea typeface="+mn-ea"/>
                <a:cs typeface="+mn-cs"/>
              </a:rPr>
              <a:t>pasado como referencia principal, no entendiéndose</a:t>
            </a:r>
          </a:p>
          <a:p>
            <a:r>
              <a:rPr lang="es-MX" sz="1200" b="0" i="0" u="none" strike="noStrike" kern="1200" baseline="0" dirty="0" smtClean="0">
                <a:solidFill>
                  <a:schemeClr val="tx1"/>
                </a:solidFill>
                <a:latin typeface="+mn-lt"/>
                <a:ea typeface="+mn-ea"/>
                <a:cs typeface="+mn-cs"/>
              </a:rPr>
              <a:t>bien las actitudes de las nuevas generaciones. Se tiende</a:t>
            </a:r>
          </a:p>
          <a:p>
            <a:r>
              <a:rPr lang="es-MX" sz="1200" b="0" i="0" u="none" strike="noStrike" kern="1200" baseline="0" dirty="0" smtClean="0">
                <a:solidFill>
                  <a:schemeClr val="tx1"/>
                </a:solidFill>
                <a:latin typeface="+mn-lt"/>
                <a:ea typeface="+mn-ea"/>
                <a:cs typeface="+mn-cs"/>
              </a:rPr>
              <a:t>a conservar y almacenar cosas, en un intento de</a:t>
            </a:r>
          </a:p>
          <a:p>
            <a:r>
              <a:rPr lang="es-MX" sz="1200" b="0" i="0" u="none" strike="noStrike" kern="1200" baseline="0" dirty="0" smtClean="0">
                <a:solidFill>
                  <a:schemeClr val="tx1"/>
                </a:solidFill>
                <a:latin typeface="+mn-lt"/>
                <a:ea typeface="+mn-ea"/>
                <a:cs typeface="+mn-cs"/>
              </a:rPr>
              <a:t>asegurar el futuro. Hay una resistencia al cambio, a lo</a:t>
            </a:r>
          </a:p>
          <a:p>
            <a:r>
              <a:rPr lang="es-MX" sz="1200" b="0" i="0" u="none" strike="noStrike" kern="1200" baseline="0" dirty="0" smtClean="0">
                <a:solidFill>
                  <a:schemeClr val="tx1"/>
                </a:solidFill>
                <a:latin typeface="+mn-lt"/>
                <a:ea typeface="+mn-ea"/>
                <a:cs typeface="+mn-cs"/>
              </a:rPr>
              <a:t>nuevo, cuesta trabajo decidir entre varias opciones. </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6</a:t>
            </a:fld>
            <a:endParaRPr lang="es-MX"/>
          </a:p>
        </p:txBody>
      </p:sp>
    </p:spTree>
    <p:extLst>
      <p:ext uri="{BB962C8B-B14F-4D97-AF65-F5344CB8AC3E}">
        <p14:creationId xmlns:p14="http://schemas.microsoft.com/office/powerpoint/2010/main" val="269989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smtClean="0">
                <a:solidFill>
                  <a:schemeClr val="tx1"/>
                </a:solidFill>
                <a:latin typeface="+mn-lt"/>
                <a:ea typeface="+mn-ea"/>
                <a:cs typeface="+mn-cs"/>
              </a:rPr>
              <a:t>La talla disminuye (disminución de altura de los discos intervertebrales,</a:t>
            </a:r>
          </a:p>
          <a:p>
            <a:r>
              <a:rPr lang="es-MX" sz="1200" b="0" i="0" u="none" strike="noStrike" kern="1200" baseline="0" dirty="0" smtClean="0">
                <a:solidFill>
                  <a:schemeClr val="tx1"/>
                </a:solidFill>
                <a:latin typeface="+mn-lt"/>
                <a:ea typeface="+mn-ea"/>
                <a:cs typeface="+mn-cs"/>
              </a:rPr>
              <a:t>lesiones </a:t>
            </a:r>
            <a:r>
              <a:rPr lang="es-MX" sz="1200" b="0" i="0" u="none" strike="noStrike" kern="1200" baseline="0" dirty="0" err="1" smtClean="0">
                <a:solidFill>
                  <a:schemeClr val="tx1"/>
                </a:solidFill>
                <a:latin typeface="+mn-lt"/>
                <a:ea typeface="+mn-ea"/>
                <a:cs typeface="+mn-cs"/>
              </a:rPr>
              <a:t>osteoporóticas</a:t>
            </a:r>
            <a:r>
              <a:rPr lang="es-MX" sz="1200" b="0" i="0" u="none" strike="noStrike" kern="1200" baseline="0" dirty="0" smtClean="0">
                <a:solidFill>
                  <a:schemeClr val="tx1"/>
                </a:solidFill>
                <a:latin typeface="+mn-lt"/>
                <a:ea typeface="+mn-ea"/>
                <a:cs typeface="+mn-cs"/>
              </a:rPr>
              <a:t> o </a:t>
            </a:r>
            <a:r>
              <a:rPr lang="es-MX" sz="1200" b="0" i="0" u="none" strike="noStrike" kern="1200" baseline="0" dirty="0" err="1" smtClean="0">
                <a:solidFill>
                  <a:schemeClr val="tx1"/>
                </a:solidFill>
                <a:latin typeface="+mn-lt"/>
                <a:ea typeface="+mn-ea"/>
                <a:cs typeface="+mn-cs"/>
              </a:rPr>
              <a:t>artrósicas</a:t>
            </a:r>
            <a:r>
              <a:rPr lang="es-MX" sz="1200" b="0" i="0" u="none" strike="noStrike" kern="1200" baseline="0" dirty="0" smtClean="0">
                <a:solidFill>
                  <a:schemeClr val="tx1"/>
                </a:solidFill>
                <a:latin typeface="+mn-lt"/>
                <a:ea typeface="+mn-ea"/>
                <a:cs typeface="+mn-cs"/>
              </a:rPr>
              <a:t>, prácticamente</a:t>
            </a:r>
          </a:p>
          <a:p>
            <a:r>
              <a:rPr lang="es-MX" sz="1200" b="0" i="0" u="none" strike="noStrike" kern="1200" baseline="0" dirty="0" smtClean="0">
                <a:solidFill>
                  <a:schemeClr val="tx1"/>
                </a:solidFill>
                <a:latin typeface="+mn-lt"/>
                <a:ea typeface="+mn-ea"/>
                <a:cs typeface="+mn-cs"/>
              </a:rPr>
              <a:t>constantes a estas edades</a:t>
            </a:r>
            <a:r>
              <a:rPr lang="es-MX" sz="1200" b="1" i="0" u="none" strike="noStrike" kern="1200" baseline="0" dirty="0" smtClean="0">
                <a:solidFill>
                  <a:schemeClr val="tx1"/>
                </a:solidFill>
                <a:latin typeface="+mn-lt"/>
                <a:ea typeface="+mn-ea"/>
                <a:cs typeface="+mn-cs"/>
              </a:rPr>
              <a:t>). La pérdida de estatura se</a:t>
            </a:r>
          </a:p>
          <a:p>
            <a:r>
              <a:rPr lang="es-MX" sz="1200" b="1" i="0" u="none" strike="noStrike" kern="1200" baseline="0" dirty="0" smtClean="0">
                <a:solidFill>
                  <a:schemeClr val="tx1"/>
                </a:solidFill>
                <a:latin typeface="+mn-lt"/>
                <a:ea typeface="+mn-ea"/>
                <a:cs typeface="+mn-cs"/>
              </a:rPr>
              <a:t>cuantifica en 5-6 cm para las mujeres </a:t>
            </a:r>
            <a:r>
              <a:rPr lang="es-MX" sz="1200" b="0" i="0" u="none" strike="noStrike" kern="1200" baseline="0" dirty="0" smtClean="0">
                <a:solidFill>
                  <a:schemeClr val="tx1"/>
                </a:solidFill>
                <a:latin typeface="+mn-lt"/>
                <a:ea typeface="+mn-ea"/>
                <a:cs typeface="+mn-cs"/>
              </a:rPr>
              <a:t>y 3-5 cm para los hombres, y se ve favorecida por anomalías posturales frecuentes, como son el aumento de la cifosis dorsal (curvatura de la columna dorsal en forma de giba) y una ligera flexión de rodillas y caderas, que se da fundamentalmente en mujeres.</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7</a:t>
            </a:fld>
            <a:endParaRPr lang="es-MX"/>
          </a:p>
        </p:txBody>
      </p:sp>
    </p:spTree>
    <p:extLst>
      <p:ext uri="{BB962C8B-B14F-4D97-AF65-F5344CB8AC3E}">
        <p14:creationId xmlns:p14="http://schemas.microsoft.com/office/powerpoint/2010/main" val="4193201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MX" sz="1200" b="1" dirty="0" smtClean="0">
                <a:ln w="1905"/>
                <a:solidFill>
                  <a:schemeClr val="accent6">
                    <a:lumMod val="75000"/>
                  </a:schemeClr>
                </a:solidFill>
                <a:effectLst>
                  <a:innerShdw blurRad="69850" dist="43180" dir="5400000">
                    <a:srgbClr val="000000">
                      <a:alpha val="65000"/>
                    </a:srgbClr>
                  </a:innerShdw>
                </a:effectLst>
              </a:rPr>
              <a:t>(explica las opciones de respuesta  o comparte tu investigación</a:t>
            </a:r>
            <a:r>
              <a:rPr lang="es-MX" sz="1200" b="1" baseline="0" dirty="0" smtClean="0">
                <a:ln w="1905"/>
                <a:solidFill>
                  <a:schemeClr val="accent6">
                    <a:lumMod val="75000"/>
                  </a:schemeClr>
                </a:solidFill>
                <a:effectLst>
                  <a:innerShdw blurRad="69850" dist="43180" dir="5400000">
                    <a:srgbClr val="000000">
                      <a:alpha val="65000"/>
                    </a:srgbClr>
                  </a:innerShdw>
                </a:effectLst>
              </a:rPr>
              <a:t> de tarea , diferente  a lo ya  visto en clase en clase )</a:t>
            </a:r>
            <a:endParaRPr lang="es-MX" sz="1200" b="1" dirty="0" smtClean="0">
              <a:ln w="1905"/>
              <a:solidFill>
                <a:schemeClr val="accent6">
                  <a:lumMod val="75000"/>
                </a:schemeClr>
              </a:solidFill>
              <a:effectLst>
                <a:innerShdw blurRad="69850" dist="43180" dir="5400000">
                  <a:srgbClr val="000000">
                    <a:alpha val="65000"/>
                  </a:srgbClr>
                </a:innerShdw>
              </a:effectLst>
            </a:endParaRPr>
          </a:p>
          <a:p>
            <a:pPr fontAlgn="base"/>
            <a:r>
              <a:rPr lang="es-MX" sz="1200" b="1" i="0" kern="1200" dirty="0" smtClean="0">
                <a:solidFill>
                  <a:schemeClr val="tx1"/>
                </a:solidFill>
                <a:effectLst/>
                <a:latin typeface="+mn-lt"/>
                <a:ea typeface="+mn-ea"/>
                <a:cs typeface="+mn-cs"/>
              </a:rPr>
              <a:t>Ciclo menstrual o estatura</a:t>
            </a:r>
          </a:p>
          <a:p>
            <a:pPr fontAlgn="base"/>
            <a:r>
              <a:rPr lang="es-MX" sz="1200" b="0" i="0" kern="1200" dirty="0" smtClean="0">
                <a:solidFill>
                  <a:schemeClr val="tx1"/>
                </a:solidFill>
                <a:effectLst/>
                <a:latin typeface="+mn-lt"/>
                <a:ea typeface="+mn-ea"/>
                <a:cs typeface="+mn-cs"/>
              </a:rPr>
              <a:t>Entre las otras posibles explicaciones está </a:t>
            </a:r>
            <a:r>
              <a:rPr lang="es-MX" sz="1200" b="1" i="0" kern="1200" dirty="0" smtClean="0">
                <a:solidFill>
                  <a:schemeClr val="tx1"/>
                </a:solidFill>
                <a:effectLst/>
                <a:latin typeface="+mn-lt"/>
                <a:ea typeface="+mn-ea"/>
                <a:cs typeface="+mn-cs"/>
              </a:rPr>
              <a:t>la hipótesis de que el ritmo cardiaco de una mujer aumenta durante la segunda mitad del ciclo menstrual, lo que genera los mismos beneficios que el ejercicio moderado</a:t>
            </a:r>
            <a:r>
              <a:rPr lang="es-MX" sz="1200" b="0" i="0" kern="1200" dirty="0" smtClean="0">
                <a:solidFill>
                  <a:schemeClr val="tx1"/>
                </a:solidFill>
                <a:effectLst/>
                <a:latin typeface="+mn-lt"/>
                <a:ea typeface="+mn-ea"/>
                <a:cs typeface="+mn-cs"/>
              </a:rPr>
              <a:t>.</a:t>
            </a:r>
          </a:p>
          <a:p>
            <a:pPr fontAlgn="base"/>
            <a:r>
              <a:rPr lang="es-MX" sz="1200" b="0" i="0" kern="1200" dirty="0" smtClean="0">
                <a:solidFill>
                  <a:schemeClr val="tx1"/>
                </a:solidFill>
                <a:effectLst/>
                <a:latin typeface="+mn-lt"/>
                <a:ea typeface="+mn-ea"/>
                <a:cs typeface="+mn-cs"/>
              </a:rPr>
              <a:t>El resultado es que </a:t>
            </a:r>
            <a:r>
              <a:rPr lang="es-MX" sz="1200" b="1" i="0" kern="1200" dirty="0" smtClean="0">
                <a:solidFill>
                  <a:schemeClr val="tx1"/>
                </a:solidFill>
                <a:effectLst/>
                <a:latin typeface="+mn-lt"/>
                <a:ea typeface="+mn-ea"/>
                <a:cs typeface="+mn-cs"/>
              </a:rPr>
              <a:t>se retrasa el riesgo de una enfermedad cardiovascular</a:t>
            </a:r>
            <a:r>
              <a:rPr lang="es-MX" sz="1200" b="0" i="0" kern="1200" dirty="0" smtClean="0">
                <a:solidFill>
                  <a:schemeClr val="tx1"/>
                </a:solidFill>
                <a:effectLst/>
                <a:latin typeface="+mn-lt"/>
                <a:ea typeface="+mn-ea"/>
                <a:cs typeface="+mn-cs"/>
              </a:rPr>
              <a:t>.</a:t>
            </a:r>
          </a:p>
          <a:p>
            <a:pPr fontAlgn="base"/>
            <a:endParaRPr lang="es-MX" sz="1200" b="0" i="0" kern="1200" dirty="0" smtClean="0">
              <a:solidFill>
                <a:schemeClr val="tx1"/>
              </a:solidFill>
              <a:effectLst/>
              <a:latin typeface="+mn-lt"/>
              <a:ea typeface="+mn-ea"/>
              <a:cs typeface="+mn-cs"/>
            </a:endParaRPr>
          </a:p>
          <a:p>
            <a:pPr fontAlgn="base"/>
            <a:r>
              <a:rPr lang="es-MX" sz="1200" b="1" i="0" kern="1200" dirty="0" smtClean="0">
                <a:solidFill>
                  <a:schemeClr val="tx1"/>
                </a:solidFill>
                <a:effectLst/>
                <a:latin typeface="+mn-lt"/>
                <a:ea typeface="+mn-ea"/>
                <a:cs typeface="+mn-cs"/>
              </a:rPr>
              <a:t>La ventaja del estrógeno</a:t>
            </a:r>
          </a:p>
          <a:p>
            <a:pPr fontAlgn="base"/>
            <a:r>
              <a:rPr lang="es-MX" sz="1200" b="0" i="0" kern="1200" dirty="0" smtClean="0">
                <a:solidFill>
                  <a:schemeClr val="tx1"/>
                </a:solidFill>
                <a:effectLst/>
                <a:latin typeface="+mn-lt"/>
                <a:ea typeface="+mn-ea"/>
                <a:cs typeface="+mn-cs"/>
              </a:rPr>
              <a:t>Pude ser que las mujeres también se beneficien del "elixir de juventud" que ayuda a recuperarse de los estragos del cuerpo.</a:t>
            </a:r>
          </a:p>
          <a:p>
            <a:pPr fontAlgn="base"/>
            <a:r>
              <a:rPr lang="es-MX" sz="1200" b="1" i="0" kern="1200" dirty="0" smtClean="0">
                <a:solidFill>
                  <a:schemeClr val="tx1"/>
                </a:solidFill>
                <a:effectLst/>
                <a:latin typeface="+mn-lt"/>
                <a:ea typeface="+mn-ea"/>
                <a:cs typeface="+mn-cs"/>
              </a:rPr>
              <a:t>El estrógeno femenino es </a:t>
            </a:r>
            <a:r>
              <a:rPr lang="es-MX" sz="1200" b="1" i="0" kern="1200" dirty="0" err="1" smtClean="0">
                <a:solidFill>
                  <a:schemeClr val="tx1"/>
                </a:solidFill>
                <a:effectLst/>
                <a:latin typeface="+mn-lt"/>
                <a:ea typeface="+mn-ea"/>
                <a:cs typeface="+mn-cs"/>
              </a:rPr>
              <a:t>un"antioxidante</a:t>
            </a:r>
            <a:r>
              <a:rPr lang="es-MX" sz="1200" b="1" i="0" kern="1200" dirty="0" smtClean="0">
                <a:solidFill>
                  <a:schemeClr val="tx1"/>
                </a:solidFill>
                <a:effectLst/>
                <a:latin typeface="+mn-lt"/>
                <a:ea typeface="+mn-ea"/>
                <a:cs typeface="+mn-cs"/>
              </a:rPr>
              <a:t>",</a:t>
            </a:r>
            <a:r>
              <a:rPr lang="es-MX" sz="1200" b="0" i="0" kern="1200" dirty="0" smtClean="0">
                <a:solidFill>
                  <a:schemeClr val="tx1"/>
                </a:solidFill>
                <a:effectLst/>
                <a:latin typeface="+mn-lt"/>
                <a:ea typeface="+mn-ea"/>
                <a:cs typeface="+mn-cs"/>
              </a:rPr>
              <a:t> lo que significa que limpia restos químicos venenosos que causa estrés a las células.</a:t>
            </a:r>
          </a:p>
          <a:p>
            <a:pPr fontAlgn="base"/>
            <a:r>
              <a:rPr lang="es-MX" sz="1200" b="0" i="0" kern="1200" dirty="0" smtClean="0">
                <a:solidFill>
                  <a:schemeClr val="tx1"/>
                </a:solidFill>
                <a:effectLst/>
                <a:latin typeface="+mn-lt"/>
                <a:ea typeface="+mn-ea"/>
                <a:cs typeface="+mn-cs"/>
              </a:rPr>
              <a:t>En experimentos animales, las hembras sin estrógeno tienden a vivir menos que las que no han sido operadas, justamente lo contrario que sucede en los eunucos.</a:t>
            </a:r>
          </a:p>
          <a:p>
            <a:pPr fontAlgn="base"/>
            <a:r>
              <a:rPr lang="es-MX" sz="1200" b="0" i="0" kern="1200" dirty="0" smtClean="0">
                <a:solidFill>
                  <a:schemeClr val="tx1"/>
                </a:solidFill>
                <a:effectLst/>
                <a:latin typeface="+mn-lt"/>
                <a:ea typeface="+mn-ea"/>
                <a:cs typeface="+mn-cs"/>
              </a:rPr>
              <a:t>"Si sacas los ovarios a un roedor, las células no reparar el daño molecular tan bien", dice </a:t>
            </a:r>
            <a:r>
              <a:rPr lang="es-MX" sz="1200" b="0" i="0" kern="1200" dirty="0" err="1" smtClean="0">
                <a:solidFill>
                  <a:schemeClr val="tx1"/>
                </a:solidFill>
                <a:effectLst/>
                <a:latin typeface="+mn-lt"/>
                <a:ea typeface="+mn-ea"/>
                <a:cs typeface="+mn-cs"/>
              </a:rPr>
              <a:t>Kirkwood</a:t>
            </a:r>
            <a:r>
              <a:rPr lang="es-MX" sz="1200" b="0" i="0" kern="1200" dirty="0" smtClean="0">
                <a:solidFill>
                  <a:schemeClr val="tx1"/>
                </a:solidFill>
                <a:effectLst/>
                <a:latin typeface="+mn-lt"/>
                <a:ea typeface="+mn-ea"/>
                <a:cs typeface="+mn-cs"/>
              </a:rPr>
              <a:t>.</a:t>
            </a:r>
          </a:p>
          <a:p>
            <a:pPr fontAlgn="base"/>
            <a:endParaRPr lang="es-MX" sz="1200" b="0" i="0" kern="1200" dirty="0" smtClean="0">
              <a:solidFill>
                <a:schemeClr val="tx1"/>
              </a:solidFill>
              <a:effectLst/>
              <a:latin typeface="+mn-lt"/>
              <a:ea typeface="+mn-ea"/>
              <a:cs typeface="+mn-cs"/>
            </a:endParaRPr>
          </a:p>
          <a:p>
            <a:pPr fontAlgn="base"/>
            <a:r>
              <a:rPr lang="es-MX" sz="1200" b="1" i="0" kern="1200" dirty="0" smtClean="0">
                <a:solidFill>
                  <a:schemeClr val="tx1"/>
                </a:solidFill>
                <a:effectLst/>
                <a:latin typeface="+mn-lt"/>
                <a:ea typeface="+mn-ea"/>
                <a:cs typeface="+mn-cs"/>
              </a:rPr>
              <a:t>O puede ser que se trate simplemente de una cuestión de tamaño</a:t>
            </a:r>
            <a:r>
              <a:rPr lang="es-MX" sz="1200" b="0" i="0" kern="1200" dirty="0" smtClean="0">
                <a:solidFill>
                  <a:schemeClr val="tx1"/>
                </a:solidFill>
                <a:effectLst/>
                <a:latin typeface="+mn-lt"/>
                <a:ea typeface="+mn-ea"/>
                <a:cs typeface="+mn-cs"/>
              </a:rPr>
              <a:t>.</a:t>
            </a:r>
          </a:p>
          <a:p>
            <a:pPr fontAlgn="base"/>
            <a:r>
              <a:rPr lang="es-MX" sz="1200" b="0" i="0" kern="1200" dirty="0" smtClean="0">
                <a:solidFill>
                  <a:schemeClr val="tx1"/>
                </a:solidFill>
                <a:effectLst/>
                <a:latin typeface="+mn-lt"/>
                <a:ea typeface="+mn-ea"/>
                <a:cs typeface="+mn-cs"/>
              </a:rPr>
              <a:t>La gente más alta tiene más células en su cuerpo, lo que implica que tienen más probabilidades de desarrollar mutaciones peligrosas. Los cuerpos más grandes también queman más energía, lo que puede perjudicar más sus tejidos. Dado que los hombres tienden a ser más altos que las mujeres, se enfrentarían a un daño mayor a largo plazo.</a:t>
            </a:r>
          </a:p>
          <a:p>
            <a:pPr fontAlgn="base"/>
            <a:r>
              <a:rPr lang="es-MX" sz="1200" b="1" i="0" kern="1200" dirty="0" smtClean="0">
                <a:solidFill>
                  <a:schemeClr val="tx1"/>
                </a:solidFill>
                <a:effectLst/>
                <a:latin typeface="+mn-lt"/>
                <a:ea typeface="+mn-ea"/>
                <a:cs typeface="+mn-cs"/>
              </a:rPr>
              <a:t>Pero quizás la verdadera razón es la testosterona que dirige la mayor parte de las características masculinas</a:t>
            </a:r>
            <a:r>
              <a:rPr lang="es-MX" sz="1200" b="0" i="0" kern="1200" dirty="0" smtClean="0">
                <a:solidFill>
                  <a:schemeClr val="tx1"/>
                </a:solidFill>
                <a:effectLst/>
                <a:latin typeface="+mn-lt"/>
                <a:ea typeface="+mn-ea"/>
                <a:cs typeface="+mn-cs"/>
              </a:rPr>
              <a:t>, desde las voces más profundas a los torsos más peludos o las coronillas calvas.</a:t>
            </a:r>
          </a:p>
          <a:p>
            <a:pPr fontAlgn="base"/>
            <a:endParaRPr lang="es-MX" sz="1200" b="0" i="0" kern="1200" dirty="0" smtClean="0">
              <a:solidFill>
                <a:schemeClr val="tx1"/>
              </a:solidFill>
              <a:effectLst/>
              <a:latin typeface="+mn-lt"/>
              <a:ea typeface="+mn-ea"/>
              <a:cs typeface="+mn-cs"/>
            </a:endParaRPr>
          </a:p>
          <a:p>
            <a:pPr fontAlgn="base"/>
            <a:endParaRPr lang="es-MX" sz="1200" b="0" i="0" kern="1200" dirty="0" smtClean="0">
              <a:solidFill>
                <a:schemeClr val="tx1"/>
              </a:solidFill>
              <a:effectLst/>
              <a:latin typeface="+mn-lt"/>
              <a:ea typeface="+mn-ea"/>
              <a:cs typeface="+mn-cs"/>
            </a:endParaRPr>
          </a:p>
          <a:p>
            <a:pPr fontAlgn="base"/>
            <a:endParaRPr lang="es-MX" sz="1200" b="0" i="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8</a:t>
            </a:fld>
            <a:endParaRPr lang="es-MX"/>
          </a:p>
        </p:txBody>
      </p:sp>
    </p:spTree>
    <p:extLst>
      <p:ext uri="{BB962C8B-B14F-4D97-AF65-F5344CB8AC3E}">
        <p14:creationId xmlns:p14="http://schemas.microsoft.com/office/powerpoint/2010/main" val="3230496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smtClean="0">
                <a:solidFill>
                  <a:schemeClr val="tx1"/>
                </a:solidFill>
                <a:latin typeface="+mn-lt"/>
                <a:ea typeface="+mn-ea"/>
                <a:cs typeface="+mn-cs"/>
              </a:rPr>
              <a:t>Disminuye la función de las células sensoriales,</a:t>
            </a:r>
          </a:p>
          <a:p>
            <a:r>
              <a:rPr lang="es-MX" sz="1200" b="0" i="0" u="none" strike="noStrike" kern="1200" baseline="0" dirty="0" smtClean="0">
                <a:solidFill>
                  <a:schemeClr val="tx1"/>
                </a:solidFill>
                <a:latin typeface="+mn-lt"/>
                <a:ea typeface="+mn-ea"/>
                <a:cs typeface="+mn-cs"/>
              </a:rPr>
              <a:t>apareciendo </a:t>
            </a:r>
            <a:r>
              <a:rPr lang="es-MX" sz="1200" b="0" i="0" u="none" strike="noStrike" kern="1200" baseline="0" dirty="0" err="1" smtClean="0">
                <a:solidFill>
                  <a:schemeClr val="tx1"/>
                </a:solidFill>
                <a:latin typeface="+mn-lt"/>
                <a:ea typeface="+mn-ea"/>
                <a:cs typeface="+mn-cs"/>
              </a:rPr>
              <a:t>presbiacusia</a:t>
            </a:r>
            <a:r>
              <a:rPr lang="es-MX" sz="1200" b="0" i="0" u="none" strike="noStrike" kern="1200" baseline="0" dirty="0" smtClean="0">
                <a:solidFill>
                  <a:schemeClr val="tx1"/>
                </a:solidFill>
                <a:latin typeface="+mn-lt"/>
                <a:ea typeface="+mn-ea"/>
                <a:cs typeface="+mn-cs"/>
              </a:rPr>
              <a:t> (disminución de la audición,</a:t>
            </a:r>
          </a:p>
          <a:p>
            <a:r>
              <a:rPr lang="es-MX" sz="1200" b="0" i="0" u="none" strike="noStrike" kern="1200" baseline="0" dirty="0" smtClean="0">
                <a:solidFill>
                  <a:schemeClr val="tx1"/>
                </a:solidFill>
                <a:latin typeface="+mn-lt"/>
                <a:ea typeface="+mn-ea"/>
                <a:cs typeface="+mn-cs"/>
              </a:rPr>
              <a:t>especialmente para los ruidos más agudos o de alta</a:t>
            </a:r>
          </a:p>
          <a:p>
            <a:r>
              <a:rPr lang="es-MX" sz="1200" b="0" i="0" u="none" strike="noStrike" kern="1200" baseline="0" dirty="0" smtClean="0">
                <a:solidFill>
                  <a:schemeClr val="tx1"/>
                </a:solidFill>
                <a:latin typeface="+mn-lt"/>
                <a:ea typeface="+mn-ea"/>
                <a:cs typeface="+mn-cs"/>
              </a:rPr>
              <a:t>frecuencia). Se ve favorecida la aparición de</a:t>
            </a:r>
          </a:p>
          <a:p>
            <a:r>
              <a:rPr lang="es-MX" sz="1200" b="0" i="0" u="none" strike="noStrike" kern="1200" baseline="0" dirty="0" smtClean="0">
                <a:solidFill>
                  <a:schemeClr val="tx1"/>
                </a:solidFill>
                <a:latin typeface="+mn-lt"/>
                <a:ea typeface="+mn-ea"/>
                <a:cs typeface="+mn-cs"/>
              </a:rPr>
              <a:t>alteraciones del equilibrio.</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9</a:t>
            </a:fld>
            <a:endParaRPr lang="es-MX"/>
          </a:p>
        </p:txBody>
      </p:sp>
    </p:spTree>
    <p:extLst>
      <p:ext uri="{BB962C8B-B14F-4D97-AF65-F5344CB8AC3E}">
        <p14:creationId xmlns:p14="http://schemas.microsoft.com/office/powerpoint/2010/main" val="313724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45AA0BD2-E975-48B1-BC4C-110354082D09}" type="slidenum">
              <a:rPr lang="es-MX" smtClean="0"/>
              <a:pPr/>
              <a:t>10</a:t>
            </a:fld>
            <a:endParaRPr lang="es-MX"/>
          </a:p>
        </p:txBody>
      </p:sp>
    </p:spTree>
    <p:extLst>
      <p:ext uri="{BB962C8B-B14F-4D97-AF65-F5344CB8AC3E}">
        <p14:creationId xmlns:p14="http://schemas.microsoft.com/office/powerpoint/2010/main" val="1115310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12</a:t>
            </a:fld>
            <a:endParaRPr lang="es-MX"/>
          </a:p>
        </p:txBody>
      </p:sp>
    </p:spTree>
    <p:extLst>
      <p:ext uri="{BB962C8B-B14F-4D97-AF65-F5344CB8AC3E}">
        <p14:creationId xmlns:p14="http://schemas.microsoft.com/office/powerpoint/2010/main" val="272311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1" dirty="0" smtClean="0"/>
              <a:t>Vista</a:t>
            </a:r>
            <a:r>
              <a:rPr lang="es-MX" baseline="0" dirty="0" smtClean="0"/>
              <a:t> ; </a:t>
            </a:r>
            <a:r>
              <a:rPr lang="es-MX" sz="1200" b="0" i="0" u="none" strike="noStrike" kern="1200" baseline="0" dirty="0" smtClean="0">
                <a:solidFill>
                  <a:schemeClr val="tx1"/>
                </a:solidFill>
                <a:latin typeface="+mn-lt"/>
                <a:ea typeface="+mn-ea"/>
                <a:cs typeface="+mn-cs"/>
              </a:rPr>
              <a:t>Se producen alteraciones a nivel de retina, humor vítreo y cristalino, que pueden determinar disminución de la agudeza visual, presbicia (vista cansada), alta frecuencia de cataratas y glaucoma, disminución de la capacidad de adaptación al deslumbramiento. </a:t>
            </a:r>
          </a:p>
          <a:p>
            <a:endParaRPr lang="es-MX" sz="1200" b="0" i="0" u="none" strike="noStrike" kern="1200" baseline="0" dirty="0" smtClean="0">
              <a:solidFill>
                <a:schemeClr val="tx1"/>
              </a:solidFill>
              <a:latin typeface="+mn-lt"/>
              <a:ea typeface="+mn-ea"/>
              <a:cs typeface="+mn-cs"/>
            </a:endParaRPr>
          </a:p>
          <a:p>
            <a:r>
              <a:rPr lang="es-MX" sz="1200" b="1" i="0" u="none" strike="noStrike" kern="1200" baseline="0" dirty="0" smtClean="0">
                <a:solidFill>
                  <a:schemeClr val="tx1"/>
                </a:solidFill>
                <a:latin typeface="+mn-lt"/>
                <a:ea typeface="+mn-ea"/>
                <a:cs typeface="+mn-cs"/>
              </a:rPr>
              <a:t>Gusto y olfato: </a:t>
            </a:r>
            <a:r>
              <a:rPr lang="es-MX" sz="1200" b="0" i="0" u="none" strike="noStrike" kern="1200" baseline="0" dirty="0" smtClean="0">
                <a:solidFill>
                  <a:schemeClr val="tx1"/>
                </a:solidFill>
                <a:latin typeface="+mn-lt"/>
                <a:ea typeface="+mn-ea"/>
                <a:cs typeface="+mn-cs"/>
              </a:rPr>
              <a:t>Disminuyen el número y la funcionalidad de las papilas gustativas y células sensoriales olfatorias. Estas modificaciones, junto a una producción de saliva disminuida, condicionan una menor satisfacción con la  comida.</a:t>
            </a:r>
          </a:p>
          <a:p>
            <a:endParaRPr lang="es-MX" sz="1200" b="0" i="0" u="none" strike="noStrike" kern="1200" baseline="0" dirty="0" smtClean="0">
              <a:solidFill>
                <a:schemeClr val="tx1"/>
              </a:solidFill>
              <a:latin typeface="+mn-lt"/>
              <a:ea typeface="+mn-ea"/>
              <a:cs typeface="+mn-cs"/>
            </a:endParaRPr>
          </a:p>
          <a:p>
            <a:r>
              <a:rPr lang="es-MX" b="1" dirty="0" err="1" smtClean="0"/>
              <a:t>Oido</a:t>
            </a:r>
            <a:r>
              <a:rPr lang="es-MX" b="1" dirty="0" smtClean="0"/>
              <a:t>:</a:t>
            </a:r>
            <a:r>
              <a:rPr lang="es-MX" dirty="0" smtClean="0"/>
              <a:t> </a:t>
            </a:r>
            <a:r>
              <a:rPr lang="es-MX" sz="1200" b="0" i="0" u="none" strike="noStrike" kern="1200" baseline="0" dirty="0" smtClean="0">
                <a:solidFill>
                  <a:schemeClr val="tx1"/>
                </a:solidFill>
                <a:latin typeface="+mn-lt"/>
                <a:ea typeface="+mn-ea"/>
                <a:cs typeface="+mn-cs"/>
              </a:rPr>
              <a:t>Disminuye la función de las células sensoriales, apareciendo </a:t>
            </a:r>
            <a:r>
              <a:rPr lang="es-MX" sz="1200" b="0" i="0" u="none" strike="noStrike" kern="1200" baseline="0" dirty="0" err="1" smtClean="0">
                <a:solidFill>
                  <a:schemeClr val="tx1"/>
                </a:solidFill>
                <a:latin typeface="+mn-lt"/>
                <a:ea typeface="+mn-ea"/>
                <a:cs typeface="+mn-cs"/>
              </a:rPr>
              <a:t>presbiacusia</a:t>
            </a:r>
            <a:r>
              <a:rPr lang="es-MX" sz="1200" b="0" i="0" u="none" strike="noStrike" kern="1200" baseline="0" dirty="0" smtClean="0">
                <a:solidFill>
                  <a:schemeClr val="tx1"/>
                </a:solidFill>
                <a:latin typeface="+mn-lt"/>
                <a:ea typeface="+mn-ea"/>
                <a:cs typeface="+mn-cs"/>
              </a:rPr>
              <a:t> (disminución de la audición, especialmente para los ruidos más agudos o de alta frecuencia). Se ve favorecida la aparición de alteraciones del equilibrio.</a:t>
            </a:r>
          </a:p>
          <a:p>
            <a:endParaRPr lang="es-MX" sz="1200" b="0" i="0" u="none" strike="noStrike" kern="1200" baseline="0" dirty="0" smtClean="0">
              <a:solidFill>
                <a:schemeClr val="tx1"/>
              </a:solidFill>
              <a:latin typeface="+mn-lt"/>
              <a:ea typeface="+mn-ea"/>
              <a:cs typeface="+mn-cs"/>
            </a:endParaRPr>
          </a:p>
          <a:p>
            <a:r>
              <a:rPr lang="es-MX" sz="1200" b="1" i="1" u="none" strike="noStrike" kern="1200" baseline="0" dirty="0" smtClean="0">
                <a:solidFill>
                  <a:schemeClr val="tx1"/>
                </a:solidFill>
                <a:latin typeface="+mn-lt"/>
                <a:ea typeface="+mn-ea"/>
                <a:cs typeface="+mn-cs"/>
              </a:rPr>
              <a:t>Tacto:</a:t>
            </a:r>
            <a:r>
              <a:rPr lang="es-MX" sz="1200" b="0" i="1" u="none" strike="noStrike" kern="1200" baseline="0" dirty="0" smtClean="0">
                <a:solidFill>
                  <a:schemeClr val="tx1"/>
                </a:solidFill>
                <a:latin typeface="+mn-lt"/>
                <a:ea typeface="+mn-ea"/>
                <a:cs typeface="+mn-cs"/>
              </a:rPr>
              <a:t> </a:t>
            </a:r>
            <a:r>
              <a:rPr lang="es-MX" sz="1200" b="0" i="0" u="none" strike="noStrike" kern="1200" baseline="0" dirty="0" smtClean="0">
                <a:solidFill>
                  <a:schemeClr val="tx1"/>
                </a:solidFill>
                <a:latin typeface="+mn-lt"/>
                <a:ea typeface="+mn-ea"/>
                <a:cs typeface="+mn-cs"/>
              </a:rPr>
              <a:t>Disminuye la agudeza táctil y la sensibilidad a la temperatura.</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13</a:t>
            </a:fld>
            <a:endParaRPr lang="es-MX"/>
          </a:p>
        </p:txBody>
      </p:sp>
    </p:spTree>
    <p:extLst>
      <p:ext uri="{BB962C8B-B14F-4D97-AF65-F5344CB8AC3E}">
        <p14:creationId xmlns:p14="http://schemas.microsoft.com/office/powerpoint/2010/main" val="41754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14</a:t>
            </a:fld>
            <a:endParaRPr lang="es-MX"/>
          </a:p>
        </p:txBody>
      </p:sp>
    </p:spTree>
    <p:extLst>
      <p:ext uri="{BB962C8B-B14F-4D97-AF65-F5344CB8AC3E}">
        <p14:creationId xmlns:p14="http://schemas.microsoft.com/office/powerpoint/2010/main" val="1392873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15</a:t>
            </a:fld>
            <a:endParaRPr lang="es-MX"/>
          </a:p>
        </p:txBody>
      </p:sp>
    </p:spTree>
    <p:extLst>
      <p:ext uri="{BB962C8B-B14F-4D97-AF65-F5344CB8AC3E}">
        <p14:creationId xmlns:p14="http://schemas.microsoft.com/office/powerpoint/2010/main" val="401665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sz="1200" b="0" i="0" u="none" strike="noStrike" kern="1200" baseline="0" dirty="0" smtClean="0">
                <a:solidFill>
                  <a:schemeClr val="tx1"/>
                </a:solidFill>
                <a:latin typeface="+mn-lt"/>
                <a:ea typeface="+mn-ea"/>
                <a:cs typeface="+mn-cs"/>
              </a:rPr>
              <a:t>Disminuye la distensibilidad de la pared torácica por calcificación de los cartílagos costales y atrofia de los</a:t>
            </a:r>
          </a:p>
          <a:p>
            <a:r>
              <a:rPr lang="es-MX" sz="1200" b="0" i="0" u="none" strike="noStrike" kern="1200" baseline="0" dirty="0" smtClean="0">
                <a:solidFill>
                  <a:schemeClr val="tx1"/>
                </a:solidFill>
                <a:latin typeface="+mn-lt"/>
                <a:ea typeface="+mn-ea"/>
                <a:cs typeface="+mn-cs"/>
              </a:rPr>
              <a:t>músculos respiratorios. También se produce una </a:t>
            </a:r>
            <a:r>
              <a:rPr lang="es-MX" sz="1200" b="1" i="0" u="none" strike="noStrike" kern="1200" baseline="0" dirty="0" smtClean="0">
                <a:solidFill>
                  <a:schemeClr val="tx1"/>
                </a:solidFill>
                <a:latin typeface="+mn-lt"/>
                <a:ea typeface="+mn-ea"/>
                <a:cs typeface="+mn-cs"/>
              </a:rPr>
              <a:t>disminución de la distensibilidad pulmonar</a:t>
            </a:r>
            <a:r>
              <a:rPr lang="es-MX" sz="1200" b="0" i="0" u="none" strike="noStrike" kern="1200" baseline="0" dirty="0" smtClean="0">
                <a:solidFill>
                  <a:schemeClr val="tx1"/>
                </a:solidFill>
                <a:latin typeface="+mn-lt"/>
                <a:ea typeface="+mn-ea"/>
                <a:cs typeface="+mn-cs"/>
              </a:rPr>
              <a:t>, el número de alveolos y la actividad de los cilios vibrátiles. Tendencia al cierre de pequeños bronquiolos. </a:t>
            </a:r>
            <a:r>
              <a:rPr lang="es-MX" sz="1200" b="1" i="0" u="none" strike="noStrike" kern="1200" baseline="0" dirty="0" smtClean="0">
                <a:solidFill>
                  <a:schemeClr val="tx1"/>
                </a:solidFill>
                <a:latin typeface="+mn-lt"/>
                <a:ea typeface="+mn-ea"/>
                <a:cs typeface="+mn-cs"/>
              </a:rPr>
              <a:t>Disminuye el flujo sanguíneo que llega a los pulmones. </a:t>
            </a:r>
            <a:r>
              <a:rPr lang="es-MX" sz="1200" b="0" i="0" u="none" strike="noStrike" kern="1200" baseline="0" dirty="0" smtClean="0">
                <a:solidFill>
                  <a:schemeClr val="tx1"/>
                </a:solidFill>
                <a:latin typeface="+mn-lt"/>
                <a:ea typeface="+mn-ea"/>
                <a:cs typeface="+mn-cs"/>
              </a:rPr>
              <a:t>Estas modificaciones determinan una disminución de la capacidad vital que se manifiesta, ante situaciones de estrés, </a:t>
            </a:r>
            <a:r>
              <a:rPr lang="es-MX" sz="1200" b="1" i="0" u="none" strike="noStrike" kern="1200" baseline="0" dirty="0" smtClean="0">
                <a:solidFill>
                  <a:schemeClr val="tx1"/>
                </a:solidFill>
                <a:latin typeface="+mn-lt"/>
                <a:ea typeface="+mn-ea"/>
                <a:cs typeface="+mn-cs"/>
              </a:rPr>
              <a:t>con déficit de oxigenación. Hay una mayor propensión a infecciones y el mecanismo de la tos es menos efectivo.</a:t>
            </a:r>
            <a:endParaRPr lang="es-MX" b="1" dirty="0"/>
          </a:p>
        </p:txBody>
      </p:sp>
      <p:sp>
        <p:nvSpPr>
          <p:cNvPr id="4" name="3 Marcador de número de diapositiva"/>
          <p:cNvSpPr>
            <a:spLocks noGrp="1"/>
          </p:cNvSpPr>
          <p:nvPr>
            <p:ph type="sldNum" sz="quarter" idx="10"/>
          </p:nvPr>
        </p:nvSpPr>
        <p:spPr/>
        <p:txBody>
          <a:bodyPr/>
          <a:lstStyle/>
          <a:p>
            <a:fld id="{45AA0BD2-E975-48B1-BC4C-110354082D09}" type="slidenum">
              <a:rPr lang="es-MX" smtClean="0"/>
              <a:pPr/>
              <a:t>16</a:t>
            </a:fld>
            <a:endParaRPr lang="es-MX"/>
          </a:p>
        </p:txBody>
      </p:sp>
    </p:spTree>
    <p:extLst>
      <p:ext uri="{BB962C8B-B14F-4D97-AF65-F5344CB8AC3E}">
        <p14:creationId xmlns:p14="http://schemas.microsoft.com/office/powerpoint/2010/main" val="704533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smtClean="0">
                <a:solidFill>
                  <a:schemeClr val="tx1"/>
                </a:solidFill>
                <a:latin typeface="+mn-lt"/>
                <a:ea typeface="+mn-ea"/>
                <a:cs typeface="+mn-cs"/>
              </a:rPr>
              <a:t>SISTEMA ENDOCRINO En general, hay una disminución en la producción de las diferentes hormonas y una menor respuesta a su</a:t>
            </a:r>
          </a:p>
          <a:p>
            <a:r>
              <a:rPr lang="es-MX" sz="1200" b="0" i="0" u="none" strike="noStrike" kern="1200" baseline="0" dirty="0" smtClean="0">
                <a:solidFill>
                  <a:schemeClr val="tx1"/>
                </a:solidFill>
                <a:latin typeface="+mn-lt"/>
                <a:ea typeface="+mn-ea"/>
                <a:cs typeface="+mn-cs"/>
              </a:rPr>
              <a:t>acción.</a:t>
            </a:r>
          </a:p>
          <a:p>
            <a:r>
              <a:rPr lang="es-MX" sz="1200" b="0" i="0" u="none" strike="noStrike" kern="1200" baseline="0" dirty="0" smtClean="0">
                <a:solidFill>
                  <a:schemeClr val="tx1"/>
                </a:solidFill>
                <a:latin typeface="+mn-lt"/>
                <a:ea typeface="+mn-ea"/>
                <a:cs typeface="+mn-cs"/>
              </a:rPr>
              <a:t>Habitualmente, estas modificaciones se detectan o tienen repercusión en circunstancias de sobrecarga.</a:t>
            </a:r>
          </a:p>
          <a:p>
            <a:endParaRPr lang="es-MX" sz="1200" b="0" i="0" u="none" strike="noStrike" kern="1200" baseline="0" dirty="0" smtClean="0">
              <a:solidFill>
                <a:schemeClr val="tx1"/>
              </a:solidFill>
              <a:latin typeface="+mn-lt"/>
              <a:ea typeface="+mn-ea"/>
              <a:cs typeface="+mn-cs"/>
            </a:endParaRPr>
          </a:p>
          <a:p>
            <a:r>
              <a:rPr lang="es-MX" sz="1200" b="0" i="1" u="none" strike="noStrike" kern="1200" baseline="0" dirty="0" smtClean="0">
                <a:solidFill>
                  <a:schemeClr val="tx1"/>
                </a:solidFill>
                <a:latin typeface="+mn-lt"/>
                <a:ea typeface="+mn-ea"/>
                <a:cs typeface="+mn-cs"/>
              </a:rPr>
              <a:t>Sistema inmunitario y hematológico </a:t>
            </a:r>
            <a:r>
              <a:rPr lang="es-MX" sz="1200" b="0" i="0" u="none" strike="noStrike" kern="1200" baseline="0" dirty="0" smtClean="0">
                <a:solidFill>
                  <a:schemeClr val="tx1"/>
                </a:solidFill>
                <a:latin typeface="+mn-lt"/>
                <a:ea typeface="+mn-ea"/>
                <a:cs typeface="+mn-cs"/>
              </a:rPr>
              <a:t>No existen modificaciones significativas en los valores hematológicos.</a:t>
            </a:r>
          </a:p>
          <a:p>
            <a:r>
              <a:rPr lang="es-MX" sz="1200" b="0" i="0" u="none" strike="noStrike" kern="1200" baseline="0" dirty="0" smtClean="0">
                <a:solidFill>
                  <a:schemeClr val="tx1"/>
                </a:solidFill>
                <a:latin typeface="+mn-lt"/>
                <a:ea typeface="+mn-ea"/>
                <a:cs typeface="+mn-cs"/>
              </a:rPr>
              <a:t>A nivel inmunitario, la respuesta frente a estímulos está enlentecida y disminuida en intensidad. </a:t>
            </a:r>
          </a:p>
          <a:p>
            <a:r>
              <a:rPr lang="es-MX" sz="1200" b="0" i="0" u="none" strike="noStrike" kern="1200" baseline="0" dirty="0" smtClean="0">
                <a:solidFill>
                  <a:schemeClr val="tx1"/>
                </a:solidFill>
                <a:latin typeface="+mn-lt"/>
                <a:ea typeface="+mn-ea"/>
                <a:cs typeface="+mn-cs"/>
              </a:rPr>
              <a:t>Aumenta por tanto la susceptibilidad a padecer infecciones.</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17</a:t>
            </a:fld>
            <a:endParaRPr lang="es-MX"/>
          </a:p>
        </p:txBody>
      </p:sp>
    </p:spTree>
    <p:extLst>
      <p:ext uri="{BB962C8B-B14F-4D97-AF65-F5344CB8AC3E}">
        <p14:creationId xmlns:p14="http://schemas.microsoft.com/office/powerpoint/2010/main" val="3134270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1" u="none" strike="noStrike" kern="1200" baseline="0" dirty="0" smtClean="0">
                <a:solidFill>
                  <a:schemeClr val="tx1"/>
                </a:solidFill>
                <a:latin typeface="+mn-lt"/>
                <a:ea typeface="+mn-ea"/>
                <a:cs typeface="+mn-cs"/>
              </a:rPr>
              <a:t>Aparato digestivo </a:t>
            </a:r>
            <a:r>
              <a:rPr lang="es-MX" sz="1200" b="0" i="0" u="none" strike="noStrike" kern="1200" baseline="0" dirty="0" smtClean="0">
                <a:solidFill>
                  <a:schemeClr val="tx1"/>
                </a:solidFill>
                <a:latin typeface="+mn-lt"/>
                <a:ea typeface="+mn-ea"/>
                <a:cs typeface="+mn-cs"/>
              </a:rPr>
              <a:t>A nivel bucal, se produce </a:t>
            </a:r>
            <a:r>
              <a:rPr lang="es-MX" sz="1200" b="1" i="0" u="none" strike="noStrike" kern="1200" baseline="0" dirty="0" smtClean="0">
                <a:solidFill>
                  <a:schemeClr val="tx1"/>
                </a:solidFill>
                <a:latin typeface="+mn-lt"/>
                <a:ea typeface="+mn-ea"/>
                <a:cs typeface="+mn-cs"/>
              </a:rPr>
              <a:t>disminución de la producción de saliva, </a:t>
            </a:r>
            <a:r>
              <a:rPr lang="es-MX" sz="1200" b="0" i="0" u="none" strike="noStrike" kern="1200" baseline="0" dirty="0" smtClean="0">
                <a:solidFill>
                  <a:schemeClr val="tx1"/>
                </a:solidFill>
                <a:latin typeface="+mn-lt"/>
                <a:ea typeface="+mn-ea"/>
                <a:cs typeface="+mn-cs"/>
              </a:rPr>
              <a:t>lo que junto a la frecuencia de pérdida de </a:t>
            </a:r>
            <a:r>
              <a:rPr lang="es-MX" sz="1200" b="1" i="0" u="none" strike="noStrike" kern="1200" baseline="0" dirty="0" smtClean="0">
                <a:solidFill>
                  <a:schemeClr val="tx1"/>
                </a:solidFill>
                <a:latin typeface="+mn-lt"/>
                <a:ea typeface="+mn-ea"/>
                <a:cs typeface="+mn-cs"/>
              </a:rPr>
              <a:t>piezas dentarias </a:t>
            </a:r>
            <a:r>
              <a:rPr lang="es-MX" sz="1200" b="0" i="0" u="none" strike="noStrike" kern="1200" baseline="0" dirty="0" smtClean="0">
                <a:solidFill>
                  <a:schemeClr val="tx1"/>
                </a:solidFill>
                <a:latin typeface="+mn-lt"/>
                <a:ea typeface="+mn-ea"/>
                <a:cs typeface="+mn-cs"/>
              </a:rPr>
              <a:t>contribuye a una masticación deficiente.</a:t>
            </a:r>
          </a:p>
          <a:p>
            <a:r>
              <a:rPr lang="es-MX" sz="1200" b="0" i="0" u="none" strike="noStrike" kern="1200" baseline="0" dirty="0" smtClean="0">
                <a:solidFill>
                  <a:schemeClr val="tx1"/>
                </a:solidFill>
                <a:latin typeface="+mn-lt"/>
                <a:ea typeface="+mn-ea"/>
                <a:cs typeface="+mn-cs"/>
              </a:rPr>
              <a:t>En general, hay una </a:t>
            </a:r>
            <a:r>
              <a:rPr lang="es-MX" sz="1200" b="1" i="0" u="none" strike="noStrike" kern="1200" baseline="0" dirty="0" smtClean="0">
                <a:solidFill>
                  <a:schemeClr val="tx1"/>
                </a:solidFill>
                <a:latin typeface="+mn-lt"/>
                <a:ea typeface="+mn-ea"/>
                <a:cs typeface="+mn-cs"/>
              </a:rPr>
              <a:t>disminución del peristaltismo </a:t>
            </a:r>
            <a:r>
              <a:rPr lang="es-MX" sz="1200" b="0" i="0" u="none" strike="noStrike" kern="1200" baseline="0" dirty="0" smtClean="0">
                <a:solidFill>
                  <a:schemeClr val="tx1"/>
                </a:solidFill>
                <a:latin typeface="+mn-lt"/>
                <a:ea typeface="+mn-ea"/>
                <a:cs typeface="+mn-cs"/>
              </a:rPr>
              <a:t>(movimientos de propulsión) a todo lo largo del tubo (esófago, estómago, intestino delgado y grueso). </a:t>
            </a:r>
            <a:r>
              <a:rPr lang="es-MX" sz="1200" b="1" i="0" u="none" strike="noStrike" kern="1200" baseline="0" dirty="0" smtClean="0">
                <a:solidFill>
                  <a:schemeClr val="tx1"/>
                </a:solidFill>
                <a:latin typeface="+mn-lt"/>
                <a:ea typeface="+mn-ea"/>
                <a:cs typeface="+mn-cs"/>
              </a:rPr>
              <a:t>Esto condiciona un enlentecimiento del tránsito digestivo</a:t>
            </a:r>
            <a:r>
              <a:rPr lang="es-MX" sz="1200" b="0" i="0" u="none" strike="noStrike" kern="1200" baseline="0" dirty="0" smtClean="0">
                <a:solidFill>
                  <a:schemeClr val="tx1"/>
                </a:solidFill>
                <a:latin typeface="+mn-lt"/>
                <a:ea typeface="+mn-ea"/>
                <a:cs typeface="+mn-cs"/>
              </a:rPr>
              <a:t>, facilitando la aparición de alteraciones como el estreñimiento.</a:t>
            </a:r>
          </a:p>
          <a:p>
            <a:r>
              <a:rPr lang="es-MX" sz="1200" b="0" i="0" u="none" strike="noStrike" kern="1200" baseline="0" dirty="0" smtClean="0">
                <a:solidFill>
                  <a:schemeClr val="tx1"/>
                </a:solidFill>
                <a:latin typeface="+mn-lt"/>
                <a:ea typeface="+mn-ea"/>
                <a:cs typeface="+mn-cs"/>
              </a:rPr>
              <a:t>En general, </a:t>
            </a:r>
            <a:r>
              <a:rPr lang="es-MX" sz="1200" b="1" i="0" u="none" strike="noStrike" kern="1200" baseline="0" dirty="0" smtClean="0">
                <a:solidFill>
                  <a:schemeClr val="tx1"/>
                </a:solidFill>
                <a:latin typeface="+mn-lt"/>
                <a:ea typeface="+mn-ea"/>
                <a:cs typeface="+mn-cs"/>
              </a:rPr>
              <a:t>disminuye la secreción de sustancia</a:t>
            </a:r>
            <a:r>
              <a:rPr lang="es-MX" sz="1200" b="0" i="0" u="none" strike="noStrike" kern="1200" baseline="0" dirty="0" smtClean="0">
                <a:solidFill>
                  <a:schemeClr val="tx1"/>
                </a:solidFill>
                <a:latin typeface="+mn-lt"/>
                <a:ea typeface="+mn-ea"/>
                <a:cs typeface="+mn-cs"/>
              </a:rPr>
              <a:t>s necesarias para los procesos digestivos (ácido clorhídrico, pepsina, etc.), viéndose éstos dificultados.</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18</a:t>
            </a:fld>
            <a:endParaRPr lang="es-MX"/>
          </a:p>
        </p:txBody>
      </p:sp>
    </p:spTree>
    <p:extLst>
      <p:ext uri="{BB962C8B-B14F-4D97-AF65-F5344CB8AC3E}">
        <p14:creationId xmlns:p14="http://schemas.microsoft.com/office/powerpoint/2010/main" val="1130574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19</a:t>
            </a:fld>
            <a:endParaRPr lang="es-MX"/>
          </a:p>
        </p:txBody>
      </p:sp>
    </p:spTree>
    <p:extLst>
      <p:ext uri="{BB962C8B-B14F-4D97-AF65-F5344CB8AC3E}">
        <p14:creationId xmlns:p14="http://schemas.microsoft.com/office/powerpoint/2010/main" val="3371734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20</a:t>
            </a:fld>
            <a:endParaRPr lang="es-MX"/>
          </a:p>
        </p:txBody>
      </p:sp>
    </p:spTree>
    <p:extLst>
      <p:ext uri="{BB962C8B-B14F-4D97-AF65-F5344CB8AC3E}">
        <p14:creationId xmlns:p14="http://schemas.microsoft.com/office/powerpoint/2010/main" val="3587123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smtClean="0"/>
              <a:t>Menciona las características  de la marcha senil?</a:t>
            </a:r>
            <a:r>
              <a:rPr lang="es-MX" sz="1200" b="0" i="0" u="none" strike="noStrike" kern="1200" baseline="0" dirty="0" smtClean="0">
                <a:solidFill>
                  <a:schemeClr val="tx1"/>
                </a:solidFill>
                <a:latin typeface="+mn-lt"/>
                <a:ea typeface="+mn-ea"/>
                <a:cs typeface="+mn-cs"/>
              </a:rPr>
              <a:t> La persona mayor tiende a inclinarse hacia adelante, anda a pasos cortos, aumentando la separación de los dos pies y con pobre balanceo de brazos acompañante. Tiene dificultades para girar o modificar, en general, su actitud en la marcha.</a:t>
            </a:r>
            <a:endParaRPr lang="es-MX"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21</a:t>
            </a:fld>
            <a:endParaRPr lang="es-MX"/>
          </a:p>
        </p:txBody>
      </p:sp>
    </p:spTree>
    <p:extLst>
      <p:ext uri="{BB962C8B-B14F-4D97-AF65-F5344CB8AC3E}">
        <p14:creationId xmlns:p14="http://schemas.microsoft.com/office/powerpoint/2010/main" val="1680378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MX" sz="1200" b="0" i="1" u="none" strike="noStrike" kern="1200" baseline="0" dirty="0" smtClean="0">
                <a:solidFill>
                  <a:schemeClr val="tx1"/>
                </a:solidFill>
                <a:latin typeface="+mn-lt"/>
                <a:ea typeface="+mn-ea"/>
                <a:cs typeface="+mn-cs"/>
              </a:rPr>
              <a:t>Cuales son los cambios que se presentan en el  Aparato </a:t>
            </a:r>
            <a:r>
              <a:rPr lang="es-MX" sz="1200" b="0" i="1" u="none" strike="noStrike" kern="1200" baseline="0" dirty="0" err="1" smtClean="0">
                <a:solidFill>
                  <a:schemeClr val="tx1"/>
                </a:solidFill>
                <a:latin typeface="+mn-lt"/>
                <a:ea typeface="+mn-ea"/>
                <a:cs typeface="+mn-cs"/>
              </a:rPr>
              <a:t>génito</a:t>
            </a:r>
            <a:r>
              <a:rPr lang="es-MX" sz="1200" b="0" i="1" u="none" strike="noStrike" kern="1200" baseline="0" dirty="0" smtClean="0">
                <a:solidFill>
                  <a:schemeClr val="tx1"/>
                </a:solidFill>
                <a:latin typeface="+mn-lt"/>
                <a:ea typeface="+mn-ea"/>
                <a:cs typeface="+mn-cs"/>
              </a:rPr>
              <a:t>-urinario</a:t>
            </a:r>
          </a:p>
          <a:p>
            <a:r>
              <a:rPr lang="es-MX" sz="1200" b="1" i="0" u="none" strike="noStrike" kern="1200" baseline="0" dirty="0" smtClean="0">
                <a:solidFill>
                  <a:schemeClr val="tx1"/>
                </a:solidFill>
                <a:latin typeface="+mn-lt"/>
                <a:ea typeface="+mn-ea"/>
                <a:cs typeface="+mn-cs"/>
              </a:rPr>
              <a:t>Disminuye el peso y volumen de los riñones, </a:t>
            </a:r>
            <a:r>
              <a:rPr lang="es-MX" sz="1200" b="0" i="0" u="none" strike="noStrike" kern="1200" baseline="0" dirty="0" smtClean="0">
                <a:solidFill>
                  <a:schemeClr val="tx1"/>
                </a:solidFill>
                <a:latin typeface="+mn-lt"/>
                <a:ea typeface="+mn-ea"/>
                <a:cs typeface="+mn-cs"/>
              </a:rPr>
              <a:t>reduciéndose, así mismo, el número de unidades funcionales </a:t>
            </a:r>
            <a:r>
              <a:rPr lang="es-MX" sz="1200" b="1" i="0" u="none" strike="noStrike" kern="1200" baseline="0" dirty="0" smtClean="0">
                <a:solidFill>
                  <a:schemeClr val="tx1"/>
                </a:solidFill>
                <a:latin typeface="+mn-lt"/>
                <a:ea typeface="+mn-ea"/>
                <a:cs typeface="+mn-cs"/>
              </a:rPr>
              <a:t>(nefronas). </a:t>
            </a:r>
            <a:r>
              <a:rPr lang="es-MX" sz="1200" b="0" i="0" u="none" strike="noStrike" kern="1200" baseline="0" dirty="0" smtClean="0">
                <a:solidFill>
                  <a:schemeClr val="tx1"/>
                </a:solidFill>
                <a:latin typeface="+mn-lt"/>
                <a:ea typeface="+mn-ea"/>
                <a:cs typeface="+mn-cs"/>
              </a:rPr>
              <a:t>Junto al menor aporte de sangre a los riñones y las propias alteraciones vasculares </a:t>
            </a:r>
            <a:r>
              <a:rPr lang="es-MX" sz="1200" b="0" i="0" u="none" strike="noStrike" kern="1200" baseline="0" dirty="0" err="1" smtClean="0">
                <a:solidFill>
                  <a:schemeClr val="tx1"/>
                </a:solidFill>
                <a:latin typeface="+mn-lt"/>
                <a:ea typeface="+mn-ea"/>
                <a:cs typeface="+mn-cs"/>
              </a:rPr>
              <a:t>intrarrenales</a:t>
            </a:r>
            <a:r>
              <a:rPr lang="es-MX" sz="1200" b="0" i="0" u="none" strike="noStrike" kern="1200" baseline="0" dirty="0" smtClean="0">
                <a:solidFill>
                  <a:schemeClr val="tx1"/>
                </a:solidFill>
                <a:latin typeface="+mn-lt"/>
                <a:ea typeface="+mn-ea"/>
                <a:cs typeface="+mn-cs"/>
              </a:rPr>
              <a:t>, estas modificaciones condicionan la pérdida de la capacidad de reserva funcional del riñón, hecho particularmente importante por el papel de este órgano en la n eliminación de sustancias y mantenimiento del equilibrio de numerosas sustancias claves en el medio interno. </a:t>
            </a:r>
          </a:p>
          <a:p>
            <a:r>
              <a:rPr lang="es-MX" sz="1200" b="1" i="0" u="none" strike="noStrike" kern="1200" baseline="0" dirty="0" smtClean="0">
                <a:solidFill>
                  <a:schemeClr val="tx1"/>
                </a:solidFill>
                <a:latin typeface="+mn-lt"/>
                <a:ea typeface="+mn-ea"/>
                <a:cs typeface="+mn-cs"/>
              </a:rPr>
              <a:t>La capacidad de la vejiga urinaria se encuentra disminuida, junto al tono de su musculatura y esfínteres de salida.</a:t>
            </a:r>
          </a:p>
          <a:p>
            <a:r>
              <a:rPr lang="es-MX" sz="1200" b="1" i="0" u="none" strike="noStrike" kern="1200" baseline="0" dirty="0" smtClean="0">
                <a:solidFill>
                  <a:schemeClr val="tx1"/>
                </a:solidFill>
                <a:latin typeface="+mn-lt"/>
                <a:ea typeface="+mn-ea"/>
                <a:cs typeface="+mn-cs"/>
              </a:rPr>
              <a:t>El aumento de tamaño de la próstata en los hombres y la debilidad muscular del periné (suelo de la pelvis) en las mujeres, </a:t>
            </a:r>
            <a:r>
              <a:rPr lang="es-MX" sz="1200" b="0" i="0" u="none" strike="noStrike" kern="1200" baseline="0" dirty="0" smtClean="0">
                <a:solidFill>
                  <a:schemeClr val="tx1"/>
                </a:solidFill>
                <a:latin typeface="+mn-lt"/>
                <a:ea typeface="+mn-ea"/>
                <a:cs typeface="+mn-cs"/>
              </a:rPr>
              <a:t>contribuye, junto a las modificaciones anteriores, a la aparición de </a:t>
            </a:r>
            <a:r>
              <a:rPr lang="es-MX" sz="1200" b="1" i="0" u="none" strike="noStrike" kern="1200" baseline="0" dirty="0" smtClean="0">
                <a:solidFill>
                  <a:schemeClr val="tx1"/>
                </a:solidFill>
                <a:latin typeface="+mn-lt"/>
                <a:ea typeface="+mn-ea"/>
                <a:cs typeface="+mn-cs"/>
              </a:rPr>
              <a:t>alteraciones tan frecuentes como la incontinencia, </a:t>
            </a:r>
            <a:r>
              <a:rPr lang="es-MX" sz="1200" b="0" i="0" u="none" strike="noStrike" kern="1200" baseline="0" dirty="0" smtClean="0">
                <a:solidFill>
                  <a:schemeClr val="tx1"/>
                </a:solidFill>
                <a:latin typeface="+mn-lt"/>
                <a:ea typeface="+mn-ea"/>
                <a:cs typeface="+mn-cs"/>
              </a:rPr>
              <a:t>la retención urinaria o la aparición de infecciones recidivantes.</a:t>
            </a:r>
          </a:p>
          <a:p>
            <a:r>
              <a:rPr lang="es-MX" sz="1200" b="1" i="0" u="none" strike="noStrike" kern="1200" baseline="0" dirty="0" smtClean="0">
                <a:solidFill>
                  <a:schemeClr val="tx1"/>
                </a:solidFill>
                <a:latin typeface="+mn-lt"/>
                <a:ea typeface="+mn-ea"/>
                <a:cs typeface="+mn-cs"/>
              </a:rPr>
              <a:t>La disminución en la producción de hormonas sexuales </a:t>
            </a:r>
            <a:r>
              <a:rPr lang="es-MX" sz="1200" b="0" i="0" u="none" strike="noStrike" kern="1200" baseline="0" dirty="0" smtClean="0">
                <a:solidFill>
                  <a:schemeClr val="tx1"/>
                </a:solidFill>
                <a:latin typeface="+mn-lt"/>
                <a:ea typeface="+mn-ea"/>
                <a:cs typeface="+mn-cs"/>
              </a:rPr>
              <a:t>condiciona modificaciones en los caracteres sexuales. Así, en la mujer </a:t>
            </a:r>
            <a:r>
              <a:rPr lang="es-MX" sz="1200" b="1" i="0" u="none" strike="noStrike" kern="1200" baseline="0" dirty="0" smtClean="0">
                <a:solidFill>
                  <a:schemeClr val="tx1"/>
                </a:solidFill>
                <a:latin typeface="+mn-lt"/>
                <a:ea typeface="+mn-ea"/>
                <a:cs typeface="+mn-cs"/>
              </a:rPr>
              <a:t>disminuye el vello púbico, </a:t>
            </a:r>
            <a:r>
              <a:rPr lang="es-MX" sz="1200" b="0" i="0" u="none" strike="noStrike" kern="1200" baseline="0" dirty="0" smtClean="0">
                <a:solidFill>
                  <a:schemeClr val="tx1"/>
                </a:solidFill>
                <a:latin typeface="+mn-lt"/>
                <a:ea typeface="+mn-ea"/>
                <a:cs typeface="+mn-cs"/>
              </a:rPr>
              <a:t>aumenta la </a:t>
            </a:r>
            <a:r>
              <a:rPr lang="es-MX" sz="1200" b="1" i="0" u="none" strike="noStrike" kern="1200" baseline="0" dirty="0" smtClean="0">
                <a:solidFill>
                  <a:schemeClr val="tx1"/>
                </a:solidFill>
                <a:latin typeface="+mn-lt"/>
                <a:ea typeface="+mn-ea"/>
                <a:cs typeface="+mn-cs"/>
              </a:rPr>
              <a:t>flaccidez de los senos, se estrecha y acorta la vagina, disminuyen el tamaño de la vulva y clítoris.</a:t>
            </a:r>
            <a:r>
              <a:rPr lang="es-MX" sz="1200" b="0" i="0" u="none" strike="noStrike" kern="1200" baseline="0" dirty="0" smtClean="0">
                <a:solidFill>
                  <a:schemeClr val="tx1"/>
                </a:solidFill>
                <a:latin typeface="+mn-lt"/>
                <a:ea typeface="+mn-ea"/>
                <a:cs typeface="+mn-cs"/>
              </a:rPr>
              <a:t> La mucosa vaginal se atrofia. </a:t>
            </a:r>
          </a:p>
          <a:p>
            <a:r>
              <a:rPr lang="es-MX" sz="1200" b="1" i="0" u="none" strike="noStrike" kern="1200" baseline="0" dirty="0" smtClean="0">
                <a:solidFill>
                  <a:schemeClr val="tx1"/>
                </a:solidFill>
                <a:latin typeface="+mn-lt"/>
                <a:ea typeface="+mn-ea"/>
                <a:cs typeface="+mn-cs"/>
              </a:rPr>
              <a:t>En el hombre disminuye el tamaño del pene y testículos, distendiéndose la bolsa escrotal.</a:t>
            </a:r>
            <a:endParaRPr lang="es-MX" b="1" dirty="0"/>
          </a:p>
        </p:txBody>
      </p:sp>
      <p:sp>
        <p:nvSpPr>
          <p:cNvPr id="4" name="Marcador de número de diapositiva 3"/>
          <p:cNvSpPr>
            <a:spLocks noGrp="1"/>
          </p:cNvSpPr>
          <p:nvPr>
            <p:ph type="sldNum" sz="quarter" idx="10"/>
          </p:nvPr>
        </p:nvSpPr>
        <p:spPr/>
        <p:txBody>
          <a:bodyPr/>
          <a:lstStyle/>
          <a:p>
            <a:fld id="{45AA0BD2-E975-48B1-BC4C-110354082D09}" type="slidenum">
              <a:rPr lang="es-MX" smtClean="0"/>
              <a:pPr/>
              <a:t>22</a:t>
            </a:fld>
            <a:endParaRPr lang="es-MX"/>
          </a:p>
        </p:txBody>
      </p:sp>
    </p:spTree>
    <p:extLst>
      <p:ext uri="{BB962C8B-B14F-4D97-AF65-F5344CB8AC3E}">
        <p14:creationId xmlns:p14="http://schemas.microsoft.com/office/powerpoint/2010/main" val="775140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E324DA-08C9-4E06-BAB4-C3D655FCFFBE}"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AE144-EDDC-4AF2-A02F-63DAA95DF16E}" type="datetimeFigureOut">
              <a:rPr lang="es-MX" smtClean="0"/>
              <a:pPr/>
              <a:t>07/03/2018</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324DA-08C9-4E06-BAB4-C3D655FCFFBE}"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18" Type="http://schemas.openxmlformats.org/officeDocument/2006/relationships/slide" Target="slide16.xml"/><Relationship Id="rId3" Type="http://schemas.openxmlformats.org/officeDocument/2006/relationships/slide" Target="slide3.xml"/><Relationship Id="rId21" Type="http://schemas.openxmlformats.org/officeDocument/2006/relationships/slide" Target="slide15.xml"/><Relationship Id="rId7" Type="http://schemas.openxmlformats.org/officeDocument/2006/relationships/slide" Target="slide4.xml"/><Relationship Id="rId12" Type="http://schemas.openxmlformats.org/officeDocument/2006/relationships/slide" Target="slide7.xml"/><Relationship Id="rId17" Type="http://schemas.openxmlformats.org/officeDocument/2006/relationships/slide" Target="slide12.xml"/><Relationship Id="rId2" Type="http://schemas.openxmlformats.org/officeDocument/2006/relationships/notesSlide" Target="../notesSlides/notesSlide1.xml"/><Relationship Id="rId16" Type="http://schemas.openxmlformats.org/officeDocument/2006/relationships/slide" Target="slide8.xml"/><Relationship Id="rId20"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5.xml"/><Relationship Id="rId5" Type="http://schemas.openxmlformats.org/officeDocument/2006/relationships/slide" Target="slide21.xml"/><Relationship Id="rId15" Type="http://schemas.openxmlformats.org/officeDocument/2006/relationships/slide" Target="slide9.xml"/><Relationship Id="rId10" Type="http://schemas.openxmlformats.org/officeDocument/2006/relationships/slide" Target="slide14.xml"/><Relationship Id="rId19" Type="http://schemas.openxmlformats.org/officeDocument/2006/relationships/slide" Target="slide20.xml"/><Relationship Id="rId4" Type="http://schemas.openxmlformats.org/officeDocument/2006/relationships/slide" Target="slide13.xml"/><Relationship Id="rId9" Type="http://schemas.openxmlformats.org/officeDocument/2006/relationships/slide" Target="slide17.xml"/><Relationship Id="rId14" Type="http://schemas.openxmlformats.org/officeDocument/2006/relationships/slide" Target="slide18.xml"/><Relationship Id="rId22"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847736" y="404664"/>
            <a:ext cx="5447518"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MX" sz="9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JEOPARDY</a:t>
            </a:r>
            <a:endParaRPr lang="es-MX" sz="9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CuadroTexto"/>
          <p:cNvSpPr txBox="1"/>
          <p:nvPr/>
        </p:nvSpPr>
        <p:spPr>
          <a:xfrm>
            <a:off x="3635896" y="5301208"/>
            <a:ext cx="5040560"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MX" b="1" dirty="0" smtClean="0">
                <a:solidFill>
                  <a:schemeClr val="bg1"/>
                </a:solidFill>
              </a:rPr>
              <a:t>ETIOLOGÍA E INVOLUCIONES DEL ENVEJECIMIENTO</a:t>
            </a:r>
          </a:p>
          <a:p>
            <a:pPr algn="ctr"/>
            <a:r>
              <a:rPr lang="es-MX" b="1" dirty="0" smtClean="0">
                <a:solidFill>
                  <a:schemeClr val="bg1"/>
                </a:solidFill>
              </a:rPr>
              <a:t>Por </a:t>
            </a:r>
            <a:r>
              <a:rPr lang="es-MX" b="1" dirty="0">
                <a:solidFill>
                  <a:schemeClr val="bg1"/>
                </a:solidFill>
              </a:rPr>
              <a:t> </a:t>
            </a:r>
            <a:r>
              <a:rPr lang="es-MX" b="1" dirty="0" smtClean="0">
                <a:solidFill>
                  <a:schemeClr val="bg1"/>
                </a:solidFill>
              </a:rPr>
              <a:t>Dra. Susana I. Aguirre Vásquez. </a:t>
            </a:r>
          </a:p>
          <a:p>
            <a:pPr algn="ctr"/>
            <a:endParaRPr lang="es-MX" b="1" dirty="0">
              <a:solidFill>
                <a:schemeClr val="bg1"/>
              </a:solidFill>
            </a:endParaRPr>
          </a:p>
        </p:txBody>
      </p:sp>
      <p:pic>
        <p:nvPicPr>
          <p:cNvPr id="2050" name="Picture 2" descr="C:\Users\ofifice\Pictures\einstein2.gif"/>
          <p:cNvPicPr>
            <a:picLocks noChangeAspect="1" noChangeArrowheads="1" noCrop="1"/>
          </p:cNvPicPr>
          <p:nvPr/>
        </p:nvPicPr>
        <p:blipFill>
          <a:blip r:embed="rId4" cstate="print"/>
          <a:srcRect/>
          <a:stretch>
            <a:fillRect/>
          </a:stretch>
        </p:blipFill>
        <p:spPr bwMode="auto">
          <a:xfrm>
            <a:off x="0" y="2636912"/>
            <a:ext cx="3981822" cy="3981822"/>
          </a:xfrm>
          <a:prstGeom prst="rect">
            <a:avLst/>
          </a:prstGeom>
          <a:noFill/>
        </p:spPr>
      </p:pic>
      <p:pic>
        <p:nvPicPr>
          <p:cNvPr id="5"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244408" y="486916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nodeType="clickEffect">
                                  <p:stCondLst>
                                    <p:cond delay="0"/>
                                  </p:stCondLst>
                                  <p:iterate type="lt">
                                    <p:tmPct val="10000"/>
                                  </p:iterate>
                                  <p:childTnLst>
                                    <p:animClr clrSpc="rgb" dir="cw">
                                      <p:cBhvr override="childStyle">
                                        <p:cTn id="6" dur="2000" fill="hold"/>
                                        <p:tgtEl>
                                          <p:spTgt spid="4"/>
                                        </p:tgtEl>
                                        <p:attrNameLst>
                                          <p:attrName>style.color</p:attrName>
                                        </p:attrNameLst>
                                      </p:cBhvr>
                                      <p:to>
                                        <a:srgbClr val="BFD01C"/>
                                      </p:to>
                                    </p:animClr>
                                    <p:animClr clrSpc="rgb" dir="cw">
                                      <p:cBhvr>
                                        <p:cTn id="7" dur="2000" fill="hold"/>
                                        <p:tgtEl>
                                          <p:spTgt spid="4"/>
                                        </p:tgtEl>
                                        <p:attrNameLst>
                                          <p:attrName>fillcolor</p:attrName>
                                        </p:attrNameLst>
                                      </p:cBhvr>
                                      <p:to>
                                        <a:srgbClr val="BFD01C"/>
                                      </p:to>
                                    </p:animClr>
                                    <p:set>
                                      <p:cBhvr>
                                        <p:cTn id="8" dur="2000" fill="hold"/>
                                        <p:tgtEl>
                                          <p:spTgt spid="4"/>
                                        </p:tgtEl>
                                        <p:attrNameLst>
                                          <p:attrName>fill.type</p:attrName>
                                        </p:attrNameLst>
                                      </p:cBhvr>
                                      <p:to>
                                        <p:strVal val="solid"/>
                                      </p:to>
                                    </p:set>
                                    <p:anim to="1.5" calcmode="lin" valueType="num">
                                      <p:cBhvr override="childStyle">
                                        <p:cTn id="9" dur="2000" fill="hold"/>
                                        <p:tgtEl>
                                          <p:spTgt spid="4"/>
                                        </p:tgtEl>
                                        <p:attrNameLst>
                                          <p:attrName>style.fontSize</p:attrName>
                                        </p:attrNameLst>
                                      </p:cBhvr>
                                    </p:anim>
                                  </p:childTnLst>
                                </p:cTn>
                              </p:par>
                              <p:par>
                                <p:cTn id="10" presetID="1" presetClass="mediacall" presetSubtype="0" fill="hold" nodeType="withEffect">
                                  <p:stCondLst>
                                    <p:cond delay="0"/>
                                  </p:stCondLst>
                                  <p:childTnLst>
                                    <p:cmd type="call" cmd="playFrom(0.0)">
                                      <p:cBhvr>
                                        <p:cTn id="11" dur="47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467544" y="908720"/>
          <a:ext cx="8208912" cy="4650784"/>
        </p:xfrm>
        <a:graphic>
          <a:graphicData uri="http://schemas.openxmlformats.org/drawingml/2006/table">
            <a:tbl>
              <a:tblPr firstRow="1" bandRow="1">
                <a:effectLst>
                  <a:innerShdw blurRad="63500" dist="50800" dir="8100000">
                    <a:prstClr val="black">
                      <a:alpha val="50000"/>
                    </a:prstClr>
                  </a:innerShdw>
                </a:effectLst>
                <a:tableStyleId>{5C22544A-7EE6-4342-B048-85BDC9FD1C3A}</a:tableStyleId>
              </a:tblPr>
              <a:tblGrid>
                <a:gridCol w="2052228"/>
                <a:gridCol w="2052228"/>
                <a:gridCol w="2052228"/>
                <a:gridCol w="2052228"/>
              </a:tblGrid>
              <a:tr h="792088">
                <a:tc>
                  <a:txBody>
                    <a:bodyPr/>
                    <a:lstStyle/>
                    <a:p>
                      <a:pPr algn="ctr"/>
                      <a:r>
                        <a:rPr lang="es-MX" sz="2800" dirty="0" smtClean="0"/>
                        <a:t>A</a:t>
                      </a:r>
                      <a:endParaRPr lang="es-MX" sz="2800" dirty="0"/>
                    </a:p>
                  </a:txBody>
                  <a:tcPr anchor="ctr">
                    <a:solidFill>
                      <a:schemeClr val="accent6">
                        <a:lumMod val="75000"/>
                      </a:schemeClr>
                    </a:solidFill>
                  </a:tcPr>
                </a:tc>
                <a:tc>
                  <a:txBody>
                    <a:bodyPr/>
                    <a:lstStyle/>
                    <a:p>
                      <a:pPr algn="ctr"/>
                      <a:r>
                        <a:rPr lang="es-MX" sz="2800" dirty="0" smtClean="0"/>
                        <a:t>B</a:t>
                      </a:r>
                      <a:endParaRPr lang="es-MX" sz="2800" dirty="0"/>
                    </a:p>
                  </a:txBody>
                  <a:tcPr anchor="ctr">
                    <a:solidFill>
                      <a:schemeClr val="accent6">
                        <a:lumMod val="75000"/>
                      </a:schemeClr>
                    </a:solidFill>
                  </a:tcPr>
                </a:tc>
                <a:tc>
                  <a:txBody>
                    <a:bodyPr/>
                    <a:lstStyle/>
                    <a:p>
                      <a:pPr algn="ctr"/>
                      <a:r>
                        <a:rPr lang="es-MX" sz="2800" dirty="0" smtClean="0"/>
                        <a:t>C</a:t>
                      </a:r>
                      <a:endParaRPr lang="es-MX" sz="2800" dirty="0"/>
                    </a:p>
                  </a:txBody>
                  <a:tcPr anchor="ctr">
                    <a:solidFill>
                      <a:schemeClr val="accent6">
                        <a:lumMod val="75000"/>
                      </a:schemeClr>
                    </a:solidFill>
                  </a:tcPr>
                </a:tc>
                <a:tc>
                  <a:txBody>
                    <a:bodyPr/>
                    <a:lstStyle/>
                    <a:p>
                      <a:pPr algn="ctr"/>
                      <a:r>
                        <a:rPr lang="es-MX" sz="2800" dirty="0" smtClean="0"/>
                        <a:t>D</a:t>
                      </a:r>
                      <a:endParaRPr lang="es-MX" sz="2800" dirty="0"/>
                    </a:p>
                  </a:txBody>
                  <a:tcPr anchor="ctr">
                    <a:solidFill>
                      <a:schemeClr val="accent6">
                        <a:lumMod val="75000"/>
                      </a:schemeClr>
                    </a:solidFill>
                  </a:tcPr>
                </a:tc>
              </a:tr>
              <a:tr h="749815">
                <a:tc>
                  <a:txBody>
                    <a:bodyPr/>
                    <a:lstStyle/>
                    <a:p>
                      <a:pPr algn="ctr"/>
                      <a:r>
                        <a:rPr lang="es-MX" sz="2400" b="1" dirty="0" smtClean="0">
                          <a:solidFill>
                            <a:schemeClr val="bg1"/>
                          </a:solidFill>
                          <a:hlinkClick r:id="rId3" action="ppaction://hlinksldjump"/>
                        </a:rPr>
                        <a:t>100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4" action="ppaction://hlinksldjump"/>
                        </a:rPr>
                        <a:t>100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5" action="ppaction://hlinksldjump"/>
                        </a:rPr>
                        <a:t>100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6" action="ppaction://hlinksldjump"/>
                        </a:rPr>
                        <a:t>100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r>
              <a:tr h="749815">
                <a:tc>
                  <a:txBody>
                    <a:bodyPr/>
                    <a:lstStyle/>
                    <a:p>
                      <a:pPr algn="ctr"/>
                      <a:r>
                        <a:rPr lang="es-MX" sz="2400" b="1" dirty="0" smtClean="0">
                          <a:solidFill>
                            <a:schemeClr val="bg1"/>
                          </a:solidFill>
                          <a:hlinkClick r:id="rId7" action="ppaction://hlinksldjump"/>
                        </a:rPr>
                        <a:t>200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8" action="ppaction://hlinksldjump"/>
                        </a:rPr>
                        <a:t>200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9" action="ppaction://hlinksldjump"/>
                        </a:rPr>
                        <a:t>200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0" action="ppaction://hlinksldjump"/>
                        </a:rPr>
                        <a:t>200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r>
              <a:tr h="749815">
                <a:tc>
                  <a:txBody>
                    <a:bodyPr/>
                    <a:lstStyle/>
                    <a:p>
                      <a:pPr algn="ctr"/>
                      <a:r>
                        <a:rPr lang="es-MX" sz="2400" b="1" dirty="0" smtClean="0">
                          <a:solidFill>
                            <a:schemeClr val="bg1"/>
                          </a:solidFill>
                          <a:hlinkClick r:id="rId11" action="ppaction://hlinksldjump"/>
                        </a:rPr>
                        <a:t>300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2" action="ppaction://hlinksldjump"/>
                        </a:rPr>
                        <a:t>300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3" action="ppaction://hlinksldjump"/>
                        </a:rPr>
                        <a:t>300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4" action="ppaction://hlinksldjump"/>
                        </a:rPr>
                        <a:t>300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r>
              <a:tr h="859436">
                <a:tc>
                  <a:txBody>
                    <a:bodyPr/>
                    <a:lstStyle/>
                    <a:p>
                      <a:pPr algn="ctr"/>
                      <a:r>
                        <a:rPr lang="es-MX" sz="2400" b="1" dirty="0" smtClean="0">
                          <a:solidFill>
                            <a:schemeClr val="bg1"/>
                          </a:solidFill>
                          <a:hlinkClick r:id="rId15" action="ppaction://hlinksldjump"/>
                        </a:rPr>
                        <a:t>400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6" action="ppaction://hlinksldjump"/>
                        </a:rPr>
                        <a:t>400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7" action="ppaction://hlinksldjump"/>
                        </a:rPr>
                        <a:t>400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18" action="ppaction://hlinksldjump"/>
                        </a:rPr>
                        <a:t>400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r>
              <a:tr h="749815">
                <a:tc>
                  <a:txBody>
                    <a:bodyPr/>
                    <a:lstStyle/>
                    <a:p>
                      <a:pPr algn="ctr"/>
                      <a:r>
                        <a:rPr lang="es-MX" sz="2400" b="1" dirty="0" smtClean="0">
                          <a:solidFill>
                            <a:schemeClr val="bg1"/>
                          </a:solidFill>
                          <a:hlinkClick r:id="rId19" action="ppaction://hlinksldjump"/>
                        </a:rPr>
                        <a:t>500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20" action="ppaction://hlinksldjump"/>
                        </a:rPr>
                        <a:t>500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21" action="ppaction://hlinksldjump"/>
                        </a:rPr>
                        <a:t>500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c>
                  <a:txBody>
                    <a:bodyPr/>
                    <a:lstStyle/>
                    <a:p>
                      <a:pPr algn="ctr"/>
                      <a:r>
                        <a:rPr lang="es-MX" sz="2400" b="1" dirty="0" smtClean="0">
                          <a:solidFill>
                            <a:schemeClr val="bg1"/>
                          </a:solidFill>
                          <a:hlinkClick r:id="rId22" action="ppaction://hlinksldjump"/>
                        </a:rPr>
                        <a:t>500</a:t>
                      </a:r>
                      <a:endParaRPr lang="es-MX" sz="2400" b="1" dirty="0">
                        <a:solidFill>
                          <a:schemeClr val="bg1"/>
                        </a:solidFill>
                      </a:endParaRPr>
                    </a:p>
                  </a:txBody>
                  <a:tcPr anchor="ctr">
                    <a:cell3D prstMaterial="dkEdge">
                      <a:bevel w="25400" h="25400" prst="angle"/>
                      <a:lightRig rig="flood" dir="t"/>
                    </a:cell3D>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b="100000"/>
                      </a:path>
                      <a:tileRect t="-100000" r="-100000"/>
                    </a:grad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548680"/>
            <a:ext cx="8748464" cy="1384995"/>
          </a:xfrm>
          <a:prstGeom prst="rect">
            <a:avLst/>
          </a:prstGeom>
          <a:noFill/>
        </p:spPr>
        <p:txBody>
          <a:bodyPr wrap="square" rtlCol="0">
            <a:spAutoFit/>
          </a:bodyPr>
          <a:lstStyle/>
          <a:p>
            <a:pPr algn="ctr"/>
            <a:r>
              <a:rPr lang="es-MX" sz="2800" b="1" dirty="0">
                <a:ln w="1905"/>
                <a:solidFill>
                  <a:schemeClr val="accent6">
                    <a:lumMod val="75000"/>
                  </a:schemeClr>
                </a:solidFill>
                <a:effectLst>
                  <a:innerShdw blurRad="69850" dist="43180" dir="5400000">
                    <a:srgbClr val="000000">
                      <a:alpha val="65000"/>
                    </a:srgbClr>
                  </a:innerShdw>
                </a:effectLst>
              </a:rPr>
              <a:t>1.-Es uno de los sentidos más afectados por </a:t>
            </a:r>
            <a:r>
              <a:rPr lang="es-MX" sz="2800" b="1" dirty="0" smtClean="0">
                <a:ln w="1905"/>
                <a:solidFill>
                  <a:schemeClr val="accent6">
                    <a:lumMod val="75000"/>
                  </a:schemeClr>
                </a:solidFill>
                <a:effectLst>
                  <a:innerShdw blurRad="69850" dist="43180" dir="5400000">
                    <a:srgbClr val="000000">
                      <a:alpha val="65000"/>
                    </a:srgbClr>
                  </a:innerShdw>
                </a:effectLst>
              </a:rPr>
              <a:t>el envejecimiento </a:t>
            </a:r>
            <a:r>
              <a:rPr lang="es-MX" sz="2800" b="1" dirty="0">
                <a:ln w="1905"/>
                <a:solidFill>
                  <a:schemeClr val="accent6">
                    <a:lumMod val="75000"/>
                  </a:schemeClr>
                </a:solidFill>
                <a:effectLst>
                  <a:innerShdw blurRad="69850" dist="43180" dir="5400000">
                    <a:srgbClr val="000000">
                      <a:alpha val="65000"/>
                    </a:srgbClr>
                  </a:innerShdw>
                </a:effectLst>
              </a:rPr>
              <a:t>y que más puede influir en la autonomía</a:t>
            </a:r>
          </a:p>
          <a:p>
            <a:pPr algn="ctr"/>
            <a:r>
              <a:rPr lang="es-MX" sz="2800" b="1" dirty="0">
                <a:ln w="1905"/>
                <a:solidFill>
                  <a:schemeClr val="accent6">
                    <a:lumMod val="75000"/>
                  </a:schemeClr>
                </a:solidFill>
                <a:effectLst>
                  <a:innerShdw blurRad="69850" dist="43180" dir="5400000">
                    <a:srgbClr val="000000">
                      <a:alpha val="65000"/>
                    </a:srgbClr>
                  </a:innerShdw>
                </a:effectLst>
              </a:rPr>
              <a:t>del </a:t>
            </a:r>
            <a:r>
              <a:rPr lang="es-MX" sz="2800" b="1" dirty="0" smtClean="0">
                <a:ln w="1905"/>
                <a:solidFill>
                  <a:schemeClr val="accent6">
                    <a:lumMod val="75000"/>
                  </a:schemeClr>
                </a:solidFill>
                <a:effectLst>
                  <a:innerShdw blurRad="69850" dist="43180" dir="5400000">
                    <a:srgbClr val="000000">
                      <a:alpha val="65000"/>
                    </a:srgbClr>
                  </a:innerShdw>
                </a:effectLst>
              </a:rPr>
              <a:t>mayor; apareciendo el llamado arco senil</a:t>
            </a:r>
            <a:endParaRPr lang="es-MX" sz="2800" b="1" dirty="0">
              <a:ln w="1905"/>
              <a:solidFill>
                <a:schemeClr val="accent6">
                  <a:lumMod val="75000"/>
                </a:schemeClr>
              </a:solidFill>
              <a:effectLst>
                <a:innerShdw blurRad="69850" dist="43180" dir="5400000">
                  <a:srgbClr val="000000">
                    <a:alpha val="65000"/>
                  </a:srgbClr>
                </a:innerShdw>
              </a:effectLst>
            </a:endParaRPr>
          </a:p>
        </p:txBody>
      </p:sp>
      <p:sp>
        <p:nvSpPr>
          <p:cNvPr id="5" name="4 Rectángulo redondeado"/>
          <p:cNvSpPr/>
          <p:nvPr/>
        </p:nvSpPr>
        <p:spPr>
          <a:xfrm>
            <a:off x="5076056" y="234888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Vista </a:t>
            </a:r>
            <a:endParaRPr lang="es-MX" dirty="0"/>
          </a:p>
        </p:txBody>
      </p:sp>
      <p:grpSp>
        <p:nvGrpSpPr>
          <p:cNvPr id="8" name="7 Grupo"/>
          <p:cNvGrpSpPr/>
          <p:nvPr/>
        </p:nvGrpSpPr>
        <p:grpSpPr>
          <a:xfrm>
            <a:off x="1115616" y="2276872"/>
            <a:ext cx="6408712" cy="2592288"/>
            <a:chOff x="1115616" y="2636912"/>
            <a:chExt cx="6408712" cy="2592288"/>
          </a:xfrm>
        </p:grpSpPr>
        <p:sp>
          <p:nvSpPr>
            <p:cNvPr id="4" name="3 Rectángulo redondeado"/>
            <p:cNvSpPr/>
            <p:nvPr/>
          </p:nvSpPr>
          <p:spPr>
            <a:xfrm>
              <a:off x="1115616" y="2636912"/>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Gusto</a:t>
              </a:r>
              <a:endParaRPr lang="es-MX" dirty="0"/>
            </a:p>
          </p:txBody>
        </p:sp>
        <p:sp>
          <p:nvSpPr>
            <p:cNvPr id="6" name="5 Rectángulo redondeado"/>
            <p:cNvSpPr/>
            <p:nvPr/>
          </p:nvSpPr>
          <p:spPr>
            <a:xfrm>
              <a:off x="5076056" y="436510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Tacto</a:t>
              </a:r>
              <a:endParaRPr lang="es-MX" dirty="0"/>
            </a:p>
          </p:txBody>
        </p:sp>
        <p:sp>
          <p:nvSpPr>
            <p:cNvPr id="7" name="6 Rectángulo redondeado"/>
            <p:cNvSpPr/>
            <p:nvPr/>
          </p:nvSpPr>
          <p:spPr>
            <a:xfrm>
              <a:off x="1115616" y="436510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Oído</a:t>
              </a:r>
              <a:endParaRPr lang="es-MX" dirty="0"/>
            </a:p>
          </p:txBody>
        </p:sp>
      </p:grpSp>
      <p:pic>
        <p:nvPicPr>
          <p:cNvPr id="1026"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092280" y="4941168"/>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8"/>
                                        </p:tgtEl>
                                      </p:cBhvr>
                                    </p:animEffect>
                                    <p:anim calcmode="lin" valueType="num">
                                      <p:cBhvr>
                                        <p:cTn id="7" dur="1000"/>
                                        <p:tgtEl>
                                          <p:spTgt spid="8"/>
                                        </p:tgtEl>
                                        <p:attrNameLst>
                                          <p:attrName>ppt_x</p:attrName>
                                        </p:attrNameLst>
                                      </p:cBhvr>
                                      <p:tavLst>
                                        <p:tav tm="0">
                                          <p:val>
                                            <p:strVal val="ppt_x"/>
                                          </p:val>
                                        </p:tav>
                                        <p:tav tm="100000">
                                          <p:val>
                                            <p:strVal val="ppt_x"/>
                                          </p:val>
                                        </p:tav>
                                      </p:tavLst>
                                    </p:anim>
                                    <p:anim calcmode="lin" valueType="num">
                                      <p:cBhvr>
                                        <p:cTn id="8" dur="1000"/>
                                        <p:tgtEl>
                                          <p:spTgt spid="8"/>
                                        </p:tgtEl>
                                        <p:attrNameLst>
                                          <p:attrName>ppt_y</p:attrName>
                                        </p:attrNameLst>
                                      </p:cBhvr>
                                      <p:tavLst>
                                        <p:tav tm="0">
                                          <p:val>
                                            <p:strVal val="ppt_y"/>
                                          </p:val>
                                        </p:tav>
                                        <p:tav tm="100000">
                                          <p:val>
                                            <p:strVal val="ppt_y+.1"/>
                                          </p:val>
                                        </p:tav>
                                      </p:tavLst>
                                    </p:anim>
                                    <p:set>
                                      <p:cBhvr>
                                        <p:cTn id="9" dur="1" fill="hold">
                                          <p:stCondLst>
                                            <p:cond delay="999"/>
                                          </p:stCondLst>
                                        </p:cTn>
                                        <p:tgtEl>
                                          <p:spTgt spid="8"/>
                                        </p:tgtEl>
                                        <p:attrNameLst>
                                          <p:attrName>style.visibility</p:attrName>
                                        </p:attrNameLst>
                                      </p:cBhvr>
                                      <p:to>
                                        <p:strVal val="hidden"/>
                                      </p:to>
                                    </p:set>
                                  </p:childTnLst>
                                </p:cTn>
                              </p:par>
                              <p:par>
                                <p:cTn id="10" presetID="6" presetClass="emph" presetSubtype="0" fill="hold" grpId="0" nodeType="withEffect">
                                  <p:stCondLst>
                                    <p:cond delay="0"/>
                                  </p:stCondLst>
                                  <p:childTnLst>
                                    <p:animScale>
                                      <p:cBhvr>
                                        <p:cTn id="11"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260648"/>
            <a:ext cx="8748464" cy="2246769"/>
          </a:xfrm>
          <a:prstGeom prst="rect">
            <a:avLst/>
          </a:prstGeom>
          <a:noFill/>
        </p:spPr>
        <p:txBody>
          <a:bodyPr wrap="square" rtlCol="0">
            <a:spAutoFit/>
          </a:bodyPr>
          <a:lstStyle/>
          <a:p>
            <a:pPr algn="ctr"/>
            <a:r>
              <a:rPr lang="es-MX" sz="2800" b="1" dirty="0" smtClean="0">
                <a:ln w="1905"/>
                <a:solidFill>
                  <a:schemeClr val="accent6">
                    <a:lumMod val="75000"/>
                  </a:schemeClr>
                </a:solidFill>
                <a:effectLst>
                  <a:innerShdw blurRad="69850" dist="43180" dir="5400000">
                    <a:srgbClr val="000000">
                      <a:alpha val="65000"/>
                    </a:srgbClr>
                  </a:innerShdw>
                </a:effectLst>
              </a:rPr>
              <a:t>2. Disminución de la masa muscular y del agua corporal, disminución del número de </a:t>
            </a:r>
            <a:r>
              <a:rPr lang="es-MX" sz="2800" b="1" dirty="0" err="1" smtClean="0">
                <a:ln w="1905"/>
                <a:solidFill>
                  <a:schemeClr val="accent6">
                    <a:lumMod val="75000"/>
                  </a:schemeClr>
                </a:solidFill>
                <a:effectLst>
                  <a:innerShdw blurRad="69850" dist="43180" dir="5400000">
                    <a:srgbClr val="000000">
                      <a:alpha val="65000"/>
                    </a:srgbClr>
                  </a:innerShdw>
                </a:effectLst>
              </a:rPr>
              <a:t>melanocitos</a:t>
            </a:r>
            <a:r>
              <a:rPr lang="es-MX" sz="2800" b="1" dirty="0" smtClean="0">
                <a:ln w="1905"/>
                <a:solidFill>
                  <a:schemeClr val="accent6">
                    <a:lumMod val="75000"/>
                  </a:schemeClr>
                </a:solidFill>
                <a:effectLst>
                  <a:innerShdw blurRad="69850" dist="43180" dir="5400000">
                    <a:srgbClr val="000000">
                      <a:alpha val="65000"/>
                    </a:srgbClr>
                  </a:innerShdw>
                </a:effectLst>
              </a:rPr>
              <a:t> , disminución de los capilares dérmicos y escaras por presión.; </a:t>
            </a:r>
            <a:r>
              <a:rPr lang="es-MX" sz="2800" b="1" dirty="0">
                <a:ln w="1905"/>
                <a:solidFill>
                  <a:schemeClr val="accent6">
                    <a:lumMod val="75000"/>
                  </a:schemeClr>
                </a:solidFill>
                <a:effectLst>
                  <a:innerShdw blurRad="69850" dist="43180" dir="5400000">
                    <a:srgbClr val="000000">
                      <a:alpha val="65000"/>
                    </a:srgbClr>
                  </a:innerShdw>
                </a:effectLst>
              </a:rPr>
              <a:t>t</a:t>
            </a:r>
            <a:r>
              <a:rPr lang="es-MX" sz="2800" b="1" dirty="0" smtClean="0">
                <a:ln w="1905"/>
                <a:solidFill>
                  <a:schemeClr val="accent6">
                    <a:lumMod val="75000"/>
                  </a:schemeClr>
                </a:solidFill>
                <a:effectLst>
                  <a:innerShdw blurRad="69850" dist="43180" dir="5400000">
                    <a:srgbClr val="000000">
                      <a:alpha val="65000"/>
                    </a:srgbClr>
                  </a:innerShdw>
                </a:effectLst>
              </a:rPr>
              <a:t>ales  características se refieren a cambios en:</a:t>
            </a:r>
            <a:endParaRPr lang="es-MX" sz="2800" b="1" u="sng" dirty="0" smtClean="0">
              <a:latin typeface="Arial" panose="020B0604020202020204" pitchFamily="34" charset="0"/>
            </a:endParaRPr>
          </a:p>
          <a:p>
            <a:pPr algn="ctr"/>
            <a:r>
              <a:rPr lang="es-MX" sz="2800" b="1" dirty="0" smtClean="0">
                <a:ln w="1905"/>
                <a:solidFill>
                  <a:schemeClr val="accent6">
                    <a:lumMod val="75000"/>
                  </a:schemeClr>
                </a:solidFill>
                <a:effectLst>
                  <a:innerShdw blurRad="69850" dist="43180" dir="5400000">
                    <a:srgbClr val="000000">
                      <a:alpha val="65000"/>
                    </a:srgbClr>
                  </a:innerShdw>
                </a:effectLst>
              </a:rPr>
              <a:t> </a:t>
            </a:r>
            <a:endParaRPr lang="es-MX" sz="2800" b="1" dirty="0">
              <a:ln w="1905"/>
              <a:solidFill>
                <a:schemeClr val="accent6">
                  <a:lumMod val="75000"/>
                </a:schemeClr>
              </a:solidFill>
              <a:effectLst>
                <a:innerShdw blurRad="69850" dist="43180" dir="5400000">
                  <a:srgbClr val="000000">
                    <a:alpha val="65000"/>
                  </a:srgbClr>
                </a:innerShdw>
              </a:effectLst>
            </a:endParaRPr>
          </a:p>
        </p:txBody>
      </p:sp>
      <p:grpSp>
        <p:nvGrpSpPr>
          <p:cNvPr id="9" name="8 Grupo"/>
          <p:cNvGrpSpPr/>
          <p:nvPr/>
        </p:nvGrpSpPr>
        <p:grpSpPr>
          <a:xfrm>
            <a:off x="1115616" y="2708920"/>
            <a:ext cx="6408712" cy="2592288"/>
            <a:chOff x="1115616" y="2276872"/>
            <a:chExt cx="6408712" cy="2592288"/>
          </a:xfrm>
        </p:grpSpPr>
        <p:sp>
          <p:nvSpPr>
            <p:cNvPr id="5" name="4 Rectángulo redondeado"/>
            <p:cNvSpPr/>
            <p:nvPr/>
          </p:nvSpPr>
          <p:spPr>
            <a:xfrm>
              <a:off x="5076056" y="234888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a:t>
              </a:r>
              <a:r>
                <a:rPr lang="es-MX" i="1" dirty="0"/>
                <a:t>Sistema inmunitario y hematológico</a:t>
              </a:r>
              <a:endParaRPr lang="es-MX" dirty="0"/>
            </a:p>
          </p:txBody>
        </p:sp>
        <p:sp>
          <p:nvSpPr>
            <p:cNvPr id="4" name="3 Rectángulo redondeado"/>
            <p:cNvSpPr/>
            <p:nvPr/>
          </p:nvSpPr>
          <p:spPr>
            <a:xfrm>
              <a:off x="1115616" y="2276872"/>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a:t>
              </a:r>
              <a:r>
                <a:rPr lang="es-MX" dirty="0" err="1" smtClean="0"/>
                <a:t>Organos</a:t>
              </a:r>
              <a:r>
                <a:rPr lang="es-MX" dirty="0" smtClean="0"/>
                <a:t> de los sentidos: Tacto</a:t>
              </a:r>
              <a:endParaRPr lang="es-MX" dirty="0"/>
            </a:p>
          </p:txBody>
        </p:sp>
        <p:sp>
          <p:nvSpPr>
            <p:cNvPr id="6" name="5 Rectángulo redondeado"/>
            <p:cNvSpPr/>
            <p:nvPr/>
          </p:nvSpPr>
          <p:spPr>
            <a:xfrm>
              <a:off x="5076056" y="400506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a:t>
              </a:r>
              <a:r>
                <a:rPr lang="es-MX" i="1" dirty="0" smtClean="0"/>
                <a:t>) Envejecimiento y disfuncionalidad</a:t>
              </a:r>
              <a:endParaRPr lang="es-MX" i="1" dirty="0"/>
            </a:p>
          </p:txBody>
        </p:sp>
      </p:grpSp>
      <p:sp>
        <p:nvSpPr>
          <p:cNvPr id="7" name="6 Rectángulo redondeado"/>
          <p:cNvSpPr/>
          <p:nvPr/>
        </p:nvSpPr>
        <p:spPr>
          <a:xfrm>
            <a:off x="1089348"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a:t>
            </a:r>
            <a:r>
              <a:rPr lang="es-MX" i="1" dirty="0"/>
              <a:t>Apariencia física, postura y marcha</a:t>
            </a:r>
            <a:endParaRPr lang="es-MX" dirty="0"/>
          </a:p>
        </p:txBody>
      </p:sp>
      <p:pic>
        <p:nvPicPr>
          <p:cNvPr id="1026"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092280" y="4941168"/>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260648"/>
            <a:ext cx="8424936" cy="2246769"/>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3.-Proceso  normal  y gradual asociado con una alteración  progresiva del  organismo, que provocan cambios en  la estructura y función de los  diferentes sistemas y además  aumenta la vulnerabilidad del individuo al estrés ambiental y a la  enfermedad.</a:t>
            </a:r>
          </a:p>
        </p:txBody>
      </p:sp>
      <p:sp>
        <p:nvSpPr>
          <p:cNvPr id="4" name="3 Rectángulo redondeado"/>
          <p:cNvSpPr/>
          <p:nvPr/>
        </p:nvSpPr>
        <p:spPr>
          <a:xfrm>
            <a:off x="5076056"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b)ENVEJECIMIENTO</a:t>
            </a:r>
            <a:endParaRPr lang="es-MX" dirty="0"/>
          </a:p>
        </p:txBody>
      </p:sp>
      <p:grpSp>
        <p:nvGrpSpPr>
          <p:cNvPr id="9" name="8 Grupo"/>
          <p:cNvGrpSpPr/>
          <p:nvPr/>
        </p:nvGrpSpPr>
        <p:grpSpPr>
          <a:xfrm>
            <a:off x="1043608" y="2708920"/>
            <a:ext cx="6480720" cy="2592288"/>
            <a:chOff x="1043608" y="2780928"/>
            <a:chExt cx="6480720" cy="2592288"/>
          </a:xfrm>
        </p:grpSpPr>
        <p:grpSp>
          <p:nvGrpSpPr>
            <p:cNvPr id="8" name="7 Grupo"/>
            <p:cNvGrpSpPr/>
            <p:nvPr/>
          </p:nvGrpSpPr>
          <p:grpSpPr>
            <a:xfrm>
              <a:off x="1043608" y="2780928"/>
              <a:ext cx="2448272" cy="2592288"/>
              <a:chOff x="1043608" y="2780928"/>
              <a:chExt cx="2448272" cy="2592288"/>
            </a:xfrm>
          </p:grpSpPr>
          <p:sp>
            <p:nvSpPr>
              <p:cNvPr id="5" name="4 Rectángulo redondeado"/>
              <p:cNvSpPr/>
              <p:nvPr/>
            </p:nvSpPr>
            <p:spPr>
              <a:xfrm>
                <a:off x="1043608"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VEJEZ</a:t>
                </a:r>
                <a:endParaRPr lang="es-MX" dirty="0"/>
              </a:p>
            </p:txBody>
          </p:sp>
          <p:sp>
            <p:nvSpPr>
              <p:cNvPr id="6" name="5 Rectángulo redondeado"/>
              <p:cNvSpPr/>
              <p:nvPr/>
            </p:nvSpPr>
            <p:spPr>
              <a:xfrm>
                <a:off x="1043608"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ENFERMEDAD</a:t>
                </a:r>
                <a:endParaRPr lang="es-MX" dirty="0"/>
              </a:p>
            </p:txBody>
          </p:sp>
        </p:grpSp>
        <p:sp>
          <p:nvSpPr>
            <p:cNvPr id="7" name="6 Rectángulo redondeado"/>
            <p:cNvSpPr/>
            <p:nvPr/>
          </p:nvSpPr>
          <p:spPr>
            <a:xfrm>
              <a:off x="5076056"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FRAGILIDAD</a:t>
              </a:r>
              <a:endParaRPr lang="es-MX" dirty="0"/>
            </a:p>
          </p:txBody>
        </p:sp>
      </p:grpSp>
      <p:pic>
        <p:nvPicPr>
          <p:cNvPr id="10"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4941168"/>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260648"/>
            <a:ext cx="8496944" cy="1815882"/>
          </a:xfrm>
          <a:prstGeom prst="rect">
            <a:avLst/>
          </a:prstGeom>
        </p:spPr>
        <p:txBody>
          <a:bodyPr wrap="square">
            <a:spAutoFit/>
          </a:bodyPr>
          <a:lstStyle/>
          <a:p>
            <a:pPr algn="ctr"/>
            <a:r>
              <a:rPr lang="es-MX" sz="2800" b="1" dirty="0" smtClean="0">
                <a:ln w="1905"/>
                <a:solidFill>
                  <a:schemeClr val="accent6">
                    <a:lumMod val="75000"/>
                  </a:schemeClr>
                </a:solidFill>
                <a:effectLst>
                  <a:innerShdw blurRad="69850" dist="43180" dir="5400000">
                    <a:srgbClr val="000000">
                      <a:alpha val="65000"/>
                    </a:srgbClr>
                  </a:innerShdw>
                </a:effectLst>
              </a:rPr>
              <a:t>4.-Cuáles son los cambios experimentados a nivel intelectual o cognitivo  y en cuanto a personalidad que se presentan en el envejecimiento ?        </a:t>
            </a:r>
          </a:p>
          <a:p>
            <a:pPr algn="ctr"/>
            <a:r>
              <a:rPr lang="es-MX" sz="2800" b="1" dirty="0" smtClean="0">
                <a:ln w="1905"/>
                <a:solidFill>
                  <a:schemeClr val="accent6">
                    <a:lumMod val="75000"/>
                  </a:schemeClr>
                </a:solidFill>
                <a:effectLst>
                  <a:innerShdw blurRad="69850" dist="43180" dir="5400000">
                    <a:srgbClr val="000000">
                      <a:alpha val="65000"/>
                    </a:srgbClr>
                  </a:innerShdw>
                </a:effectLst>
              </a:rPr>
              <a:t> (Si no lo sé, uso mis opciones)</a:t>
            </a:r>
          </a:p>
        </p:txBody>
      </p:sp>
      <p:sp>
        <p:nvSpPr>
          <p:cNvPr id="4" name="3 Rectángulo redondeado"/>
          <p:cNvSpPr/>
          <p:nvPr/>
        </p:nvSpPr>
        <p:spPr>
          <a:xfrm>
            <a:off x="1447478" y="277850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Vendo mi turno por  100 puntos repuesta incorrecta -150 </a:t>
            </a:r>
            <a:r>
              <a:rPr lang="es-MX" dirty="0" err="1" smtClean="0"/>
              <a:t>ptos</a:t>
            </a:r>
            <a:endParaRPr lang="es-MX" dirty="0"/>
          </a:p>
        </p:txBody>
      </p:sp>
      <p:grpSp>
        <p:nvGrpSpPr>
          <p:cNvPr id="8" name="7 Grupo"/>
          <p:cNvGrpSpPr/>
          <p:nvPr/>
        </p:nvGrpSpPr>
        <p:grpSpPr>
          <a:xfrm>
            <a:off x="1475656" y="2636912"/>
            <a:ext cx="6408712" cy="2664296"/>
            <a:chOff x="1187624" y="2708920"/>
            <a:chExt cx="6408712" cy="2664296"/>
          </a:xfrm>
        </p:grpSpPr>
        <p:sp>
          <p:nvSpPr>
            <p:cNvPr id="5" name="4 Rectángulo redondeado"/>
            <p:cNvSpPr/>
            <p:nvPr/>
          </p:nvSpPr>
          <p:spPr>
            <a:xfrm>
              <a:off x="514806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d)Solo  paso  turno </a:t>
              </a:r>
              <a:endParaRPr lang="es-MX" dirty="0"/>
            </a:p>
          </p:txBody>
        </p:sp>
        <p:sp>
          <p:nvSpPr>
            <p:cNvPr id="6" name="5 Rectángulo redondeado"/>
            <p:cNvSpPr/>
            <p:nvPr/>
          </p:nvSpPr>
          <p:spPr>
            <a:xfrm>
              <a:off x="118762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Paso la pregunta a.. Y disminución de puntaje a…</a:t>
              </a:r>
              <a:endParaRPr lang="es-MX" dirty="0"/>
            </a:p>
          </p:txBody>
        </p:sp>
        <p:sp>
          <p:nvSpPr>
            <p:cNvPr id="7" name="6 Rectángulo redondeado"/>
            <p:cNvSpPr/>
            <p:nvPr/>
          </p:nvSpPr>
          <p:spPr>
            <a:xfrm>
              <a:off x="5076056" y="27089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Pierdo turno </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404664"/>
            <a:ext cx="8424936" cy="2000548"/>
          </a:xfrm>
          <a:prstGeom prst="rect">
            <a:avLst/>
          </a:prstGeom>
        </p:spPr>
        <p:txBody>
          <a:bodyPr wrap="square">
            <a:spAutoFit/>
          </a:bodyPr>
          <a:lstStyle/>
          <a:p>
            <a:pPr algn="just"/>
            <a:r>
              <a:rPr lang="es-MX" sz="4000" b="1" dirty="0">
                <a:ln w="1905"/>
                <a:solidFill>
                  <a:schemeClr val="accent6">
                    <a:lumMod val="75000"/>
                  </a:schemeClr>
                </a:solidFill>
                <a:effectLst>
                  <a:innerShdw blurRad="69850" dist="43180" dir="5400000">
                    <a:srgbClr val="000000">
                      <a:alpha val="65000"/>
                    </a:srgbClr>
                  </a:innerShdw>
                </a:effectLst>
              </a:rPr>
              <a:t>5</a:t>
            </a:r>
            <a:r>
              <a:rPr lang="es-MX" sz="2800" b="1" dirty="0" smtClean="0">
                <a:ln w="1905"/>
                <a:solidFill>
                  <a:schemeClr val="accent6">
                    <a:lumMod val="75000"/>
                  </a:schemeClr>
                </a:solidFill>
                <a:effectLst>
                  <a:innerShdw blurRad="69850" dist="43180" dir="5400000">
                    <a:srgbClr val="000000">
                      <a:alpha val="65000"/>
                    </a:srgbClr>
                  </a:innerShdw>
                </a:effectLst>
              </a:rPr>
              <a:t>.-</a:t>
            </a:r>
            <a:r>
              <a:rPr lang="es-ES" sz="2800" b="1" dirty="0" smtClean="0">
                <a:ln w="1905"/>
                <a:solidFill>
                  <a:schemeClr val="accent6">
                    <a:lumMod val="75000"/>
                  </a:schemeClr>
                </a:solidFill>
                <a:effectLst>
                  <a:innerShdw blurRad="69850" dist="43180" dir="5400000">
                    <a:srgbClr val="000000">
                      <a:alpha val="65000"/>
                    </a:srgbClr>
                  </a:innerShdw>
                </a:effectLst>
              </a:rPr>
              <a:t>Por la diminución de la talla</a:t>
            </a:r>
            <a:r>
              <a:rPr lang="es-MX" sz="2800" b="1" dirty="0" smtClean="0">
                <a:solidFill>
                  <a:schemeClr val="accent6">
                    <a:lumMod val="75000"/>
                  </a:schemeClr>
                </a:solidFill>
              </a:rPr>
              <a:t>, debido fundamentalmente</a:t>
            </a:r>
            <a:r>
              <a:rPr lang="es-MX" sz="2800" b="1" dirty="0">
                <a:solidFill>
                  <a:schemeClr val="accent6">
                    <a:lumMod val="75000"/>
                  </a:schemeClr>
                </a:solidFill>
              </a:rPr>
              <a:t>, </a:t>
            </a:r>
            <a:r>
              <a:rPr lang="es-MX" sz="2800" b="1" dirty="0" smtClean="0">
                <a:solidFill>
                  <a:schemeClr val="accent6">
                    <a:lumMod val="75000"/>
                  </a:schemeClr>
                </a:solidFill>
              </a:rPr>
              <a:t>a cambios </a:t>
            </a:r>
            <a:r>
              <a:rPr lang="es-MX" sz="2800" b="1" dirty="0">
                <a:solidFill>
                  <a:schemeClr val="accent6">
                    <a:lumMod val="75000"/>
                  </a:schemeClr>
                </a:solidFill>
              </a:rPr>
              <a:t>que acontecen en la columna </a:t>
            </a:r>
            <a:r>
              <a:rPr lang="es-MX" sz="2800" b="1" dirty="0" smtClean="0">
                <a:solidFill>
                  <a:schemeClr val="accent6">
                    <a:lumMod val="75000"/>
                  </a:schemeClr>
                </a:solidFill>
              </a:rPr>
              <a:t>vertebral </a:t>
            </a:r>
            <a:r>
              <a:rPr lang="es-ES" sz="2800" b="1" dirty="0" smtClean="0">
                <a:ln w="1905"/>
                <a:solidFill>
                  <a:schemeClr val="accent6">
                    <a:lumMod val="75000"/>
                  </a:schemeClr>
                </a:solidFill>
                <a:effectLst>
                  <a:innerShdw blurRad="69850" dist="43180" dir="5400000">
                    <a:srgbClr val="000000">
                      <a:alpha val="65000"/>
                    </a:srgbClr>
                  </a:innerShdw>
                </a:effectLst>
              </a:rPr>
              <a:t>la perdida de estatura se cuantifica  en ------ para las mujeres ?</a:t>
            </a:r>
            <a:endParaRPr lang="es-ES" sz="2800" b="1" dirty="0">
              <a:ln w="1905"/>
              <a:solidFill>
                <a:schemeClr val="accent6">
                  <a:lumMod val="75000"/>
                </a:schemeClr>
              </a:solidFill>
              <a:effectLst>
                <a:innerShdw blurRad="69850" dist="43180" dir="5400000">
                  <a:srgbClr val="000000">
                    <a:alpha val="65000"/>
                  </a:srgbClr>
                </a:innerShdw>
              </a:effectLst>
            </a:endParaRPr>
          </a:p>
        </p:txBody>
      </p:sp>
      <p:sp>
        <p:nvSpPr>
          <p:cNvPr id="5" name="4 Rectángulo redondeado"/>
          <p:cNvSpPr/>
          <p:nvPr/>
        </p:nvSpPr>
        <p:spPr>
          <a:xfrm>
            <a:off x="1440160" y="477661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5 a 6 cm</a:t>
            </a:r>
            <a:endParaRPr lang="es-MX" dirty="0"/>
          </a:p>
        </p:txBody>
      </p:sp>
      <p:grpSp>
        <p:nvGrpSpPr>
          <p:cNvPr id="8" name="7 Grupo"/>
          <p:cNvGrpSpPr/>
          <p:nvPr/>
        </p:nvGrpSpPr>
        <p:grpSpPr>
          <a:xfrm>
            <a:off x="1440160" y="2636912"/>
            <a:ext cx="6300192" cy="2808312"/>
            <a:chOff x="1368152" y="2348880"/>
            <a:chExt cx="6300192" cy="2808312"/>
          </a:xfrm>
        </p:grpSpPr>
        <p:sp>
          <p:nvSpPr>
            <p:cNvPr id="4" name="3 Rectángulo redondeado"/>
            <p:cNvSpPr/>
            <p:nvPr/>
          </p:nvSpPr>
          <p:spPr>
            <a:xfrm>
              <a:off x="5220072" y="429309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2 a 4 cm</a:t>
              </a:r>
              <a:endParaRPr lang="es-MX" dirty="0"/>
            </a:p>
          </p:txBody>
        </p:sp>
        <p:sp>
          <p:nvSpPr>
            <p:cNvPr id="6" name="5 Rectángulo redondeado"/>
            <p:cNvSpPr/>
            <p:nvPr/>
          </p:nvSpPr>
          <p:spPr>
            <a:xfrm>
              <a:off x="5148064" y="234888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Esto es falso</a:t>
              </a:r>
              <a:endParaRPr lang="es-MX" dirty="0"/>
            </a:p>
          </p:txBody>
        </p:sp>
        <p:sp>
          <p:nvSpPr>
            <p:cNvPr id="7" name="6 Rectángulo redondeado"/>
            <p:cNvSpPr/>
            <p:nvPr/>
          </p:nvSpPr>
          <p:spPr>
            <a:xfrm>
              <a:off x="1368152" y="2438785"/>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3 a 5 cm</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5616" y="404664"/>
            <a:ext cx="7200800" cy="954107"/>
          </a:xfrm>
          <a:prstGeom prst="rect">
            <a:avLst/>
          </a:prstGeom>
        </p:spPr>
        <p:txBody>
          <a:bodyPr wrap="square">
            <a:spAutoFit/>
          </a:bodyPr>
          <a:lstStyle/>
          <a:p>
            <a:pPr algn="ctr"/>
            <a:r>
              <a:rPr lang="es-MX" sz="2800" b="1" dirty="0" smtClean="0">
                <a:ln w="1905"/>
                <a:solidFill>
                  <a:schemeClr val="accent6">
                    <a:lumMod val="75000"/>
                  </a:schemeClr>
                </a:solidFill>
                <a:effectLst>
                  <a:innerShdw blurRad="69850" dist="43180" dir="5400000">
                    <a:srgbClr val="000000">
                      <a:alpha val="65000"/>
                    </a:srgbClr>
                  </a:innerShdw>
                </a:effectLst>
              </a:rPr>
              <a:t>6.-¿ Por qué las mujeres viven más que los hombres? (opciones)</a:t>
            </a:r>
          </a:p>
        </p:txBody>
      </p:sp>
      <p:sp>
        <p:nvSpPr>
          <p:cNvPr id="4" name="3 Rectángulo redondeado"/>
          <p:cNvSpPr/>
          <p:nvPr/>
        </p:nvSpPr>
        <p:spPr>
          <a:xfrm>
            <a:off x="4644008" y="4221088"/>
            <a:ext cx="273630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Estatura</a:t>
            </a:r>
            <a:endParaRPr lang="es-MX" dirty="0"/>
          </a:p>
        </p:txBody>
      </p:sp>
      <p:grpSp>
        <p:nvGrpSpPr>
          <p:cNvPr id="8" name="7 Grupo"/>
          <p:cNvGrpSpPr/>
          <p:nvPr/>
        </p:nvGrpSpPr>
        <p:grpSpPr>
          <a:xfrm>
            <a:off x="899592" y="2348880"/>
            <a:ext cx="6408712" cy="2736304"/>
            <a:chOff x="1187624" y="2348880"/>
            <a:chExt cx="6408712" cy="2736304"/>
          </a:xfrm>
        </p:grpSpPr>
        <p:sp>
          <p:nvSpPr>
            <p:cNvPr id="5" name="4 Rectángulo redondeado"/>
            <p:cNvSpPr/>
            <p:nvPr/>
          </p:nvSpPr>
          <p:spPr>
            <a:xfrm>
              <a:off x="4932040" y="2348880"/>
              <a:ext cx="2664296"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Cuestión de estrógenos</a:t>
              </a:r>
              <a:endParaRPr lang="es-MX" dirty="0"/>
            </a:p>
          </p:txBody>
        </p:sp>
        <p:sp>
          <p:nvSpPr>
            <p:cNvPr id="6" name="5 Rectángulo redondeado"/>
            <p:cNvSpPr/>
            <p:nvPr/>
          </p:nvSpPr>
          <p:spPr>
            <a:xfrm>
              <a:off x="1187624" y="242088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a)Ciclo menstrual o estatura </a:t>
              </a:r>
              <a:endParaRPr lang="es-MX" dirty="0"/>
            </a:p>
          </p:txBody>
        </p:sp>
        <p:sp>
          <p:nvSpPr>
            <p:cNvPr id="7" name="6 Rectángulo redondeado"/>
            <p:cNvSpPr/>
            <p:nvPr/>
          </p:nvSpPr>
          <p:spPr>
            <a:xfrm>
              <a:off x="1259632" y="422108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c)Estilo de vida y cromosomas</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472164"/>
            <a:ext cx="7992888" cy="1569660"/>
          </a:xfrm>
          <a:prstGeom prst="rect">
            <a:avLst/>
          </a:prstGeom>
        </p:spPr>
        <p:txBody>
          <a:bodyPr wrap="square">
            <a:spAutoFit/>
          </a:bodyPr>
          <a:lstStyle/>
          <a:p>
            <a:pPr algn="ctr"/>
            <a:r>
              <a:rPr lang="es-MX" sz="2800" b="1" dirty="0">
                <a:ln w="1905"/>
                <a:solidFill>
                  <a:schemeClr val="accent6">
                    <a:lumMod val="75000"/>
                  </a:schemeClr>
                </a:solidFill>
                <a:effectLst>
                  <a:innerShdw blurRad="69850" dist="43180" dir="5400000">
                    <a:srgbClr val="000000">
                      <a:alpha val="65000"/>
                    </a:srgbClr>
                  </a:innerShdw>
                </a:effectLst>
              </a:rPr>
              <a:t>7.-Al disminuir la función de las células sensoriales, </a:t>
            </a:r>
            <a:r>
              <a:rPr lang="es-MX" sz="2800" b="1" dirty="0" smtClean="0">
                <a:ln w="1905"/>
                <a:solidFill>
                  <a:schemeClr val="accent6">
                    <a:lumMod val="75000"/>
                  </a:schemeClr>
                </a:solidFill>
                <a:effectLst>
                  <a:innerShdw blurRad="69850" dist="43180" dir="5400000">
                    <a:srgbClr val="000000">
                      <a:alpha val="65000"/>
                    </a:srgbClr>
                  </a:innerShdw>
                </a:effectLst>
              </a:rPr>
              <a:t>se </a:t>
            </a:r>
            <a:r>
              <a:rPr lang="es-MX" sz="2800" b="1" dirty="0">
                <a:ln w="1905"/>
                <a:solidFill>
                  <a:schemeClr val="accent6">
                    <a:lumMod val="75000"/>
                  </a:schemeClr>
                </a:solidFill>
                <a:effectLst>
                  <a:innerShdw blurRad="69850" dist="43180" dir="5400000">
                    <a:srgbClr val="000000">
                      <a:alpha val="65000"/>
                    </a:srgbClr>
                  </a:innerShdw>
                </a:effectLst>
              </a:rPr>
              <a:t>ve favorecida la aparición </a:t>
            </a:r>
            <a:r>
              <a:rPr lang="es-MX" sz="2800" b="1" dirty="0" smtClean="0">
                <a:ln w="1905"/>
                <a:solidFill>
                  <a:schemeClr val="accent6">
                    <a:lumMod val="75000"/>
                  </a:schemeClr>
                </a:solidFill>
                <a:effectLst>
                  <a:innerShdw blurRad="69850" dist="43180" dir="5400000">
                    <a:srgbClr val="000000">
                      <a:alpha val="65000"/>
                    </a:srgbClr>
                  </a:innerShdw>
                </a:effectLst>
              </a:rPr>
              <a:t>de alteraciones </a:t>
            </a:r>
            <a:r>
              <a:rPr lang="es-MX" sz="2800" b="1" dirty="0">
                <a:ln w="1905"/>
                <a:solidFill>
                  <a:schemeClr val="accent6">
                    <a:lumMod val="75000"/>
                  </a:schemeClr>
                </a:solidFill>
                <a:effectLst>
                  <a:innerShdw blurRad="69850" dist="43180" dir="5400000">
                    <a:srgbClr val="000000">
                      <a:alpha val="65000"/>
                    </a:srgbClr>
                  </a:innerShdw>
                </a:effectLst>
              </a:rPr>
              <a:t>del </a:t>
            </a:r>
            <a:r>
              <a:rPr lang="es-MX" sz="2800" b="1" dirty="0" smtClean="0">
                <a:ln w="1905"/>
                <a:solidFill>
                  <a:schemeClr val="accent6">
                    <a:lumMod val="75000"/>
                  </a:schemeClr>
                </a:solidFill>
                <a:effectLst>
                  <a:innerShdw blurRad="69850" dist="43180" dir="5400000">
                    <a:srgbClr val="000000">
                      <a:alpha val="65000"/>
                    </a:srgbClr>
                  </a:innerShdw>
                </a:effectLst>
              </a:rPr>
              <a:t>equilibrio. Debido a la degeneración de:</a:t>
            </a:r>
            <a:endParaRPr lang="es-MX" sz="2800" b="1" dirty="0">
              <a:ln w="1905"/>
              <a:solidFill>
                <a:schemeClr val="accent6">
                  <a:lumMod val="75000"/>
                </a:schemeClr>
              </a:solidFill>
              <a:effectLst>
                <a:innerShdw blurRad="69850" dist="43180" dir="5400000">
                  <a:srgbClr val="000000">
                    <a:alpha val="65000"/>
                  </a:srgbClr>
                </a:innerShdw>
              </a:effectLst>
            </a:endParaRPr>
          </a:p>
          <a:p>
            <a:endParaRPr lang="es-ES_tradnl" sz="1200" dirty="0" smtClean="0"/>
          </a:p>
        </p:txBody>
      </p:sp>
      <p:sp>
        <p:nvSpPr>
          <p:cNvPr id="5" name="4 Rectángulo redondeado"/>
          <p:cNvSpPr/>
          <p:nvPr/>
        </p:nvSpPr>
        <p:spPr>
          <a:xfrm>
            <a:off x="1043608"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Oído </a:t>
            </a:r>
            <a:endParaRPr lang="es-MX" dirty="0"/>
          </a:p>
        </p:txBody>
      </p:sp>
      <p:grpSp>
        <p:nvGrpSpPr>
          <p:cNvPr id="8" name="7 Grupo"/>
          <p:cNvGrpSpPr/>
          <p:nvPr/>
        </p:nvGrpSpPr>
        <p:grpSpPr>
          <a:xfrm>
            <a:off x="1043608" y="2708920"/>
            <a:ext cx="6336704" cy="2664296"/>
            <a:chOff x="1187624" y="2852936"/>
            <a:chExt cx="6336704" cy="2664296"/>
          </a:xfrm>
        </p:grpSpPr>
        <p:sp>
          <p:nvSpPr>
            <p:cNvPr id="4" name="3 Rectángulo redondeado"/>
            <p:cNvSpPr/>
            <p:nvPr/>
          </p:nvSpPr>
          <p:spPr>
            <a:xfrm>
              <a:off x="5004048" y="465313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Vista</a:t>
              </a:r>
              <a:endParaRPr lang="es-MX" dirty="0"/>
            </a:p>
          </p:txBody>
        </p:sp>
        <p:sp>
          <p:nvSpPr>
            <p:cNvPr id="6" name="5 Rectángulo redondeado"/>
            <p:cNvSpPr/>
            <p:nvPr/>
          </p:nvSpPr>
          <p:spPr>
            <a:xfrm>
              <a:off x="5076056" y="285293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Sistema nervioso</a:t>
              </a:r>
              <a:endParaRPr lang="es-MX" dirty="0"/>
            </a:p>
          </p:txBody>
        </p:sp>
        <p:sp>
          <p:nvSpPr>
            <p:cNvPr id="7" name="6 Rectángulo redondeado"/>
            <p:cNvSpPr/>
            <p:nvPr/>
          </p:nvSpPr>
          <p:spPr>
            <a:xfrm>
              <a:off x="1187624" y="2978845"/>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Marcha</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308304"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332656"/>
            <a:ext cx="8784976" cy="1384995"/>
          </a:xfrm>
          <a:prstGeom prst="rect">
            <a:avLst/>
          </a:prstGeom>
        </p:spPr>
        <p:txBody>
          <a:bodyPr wrap="square">
            <a:spAutoFit/>
          </a:bodyPr>
          <a:lstStyle/>
          <a:p>
            <a:r>
              <a:rPr lang="es-MX" sz="2800" b="1" dirty="0" smtClean="0">
                <a:ln w="1905"/>
                <a:solidFill>
                  <a:schemeClr val="accent6"/>
                </a:solidFill>
                <a:effectLst>
                  <a:innerShdw blurRad="69850" dist="43180" dir="5400000">
                    <a:srgbClr val="000000">
                      <a:alpha val="65000"/>
                    </a:srgbClr>
                  </a:innerShdw>
                </a:effectLst>
              </a:rPr>
              <a:t>8.- </a:t>
            </a:r>
            <a:r>
              <a:rPr lang="es-MX" sz="2800" b="1" dirty="0" smtClean="0">
                <a:ln w="1905"/>
                <a:solidFill>
                  <a:schemeClr val="accent6">
                    <a:lumMod val="75000"/>
                  </a:schemeClr>
                </a:solidFill>
                <a:effectLst>
                  <a:innerShdw blurRad="69850" dist="43180" dir="5400000">
                    <a:srgbClr val="000000">
                      <a:alpha val="65000"/>
                    </a:srgbClr>
                  </a:innerShdw>
                </a:effectLst>
              </a:rPr>
              <a:t>A nivel ….. se  produce </a:t>
            </a:r>
            <a:r>
              <a:rPr lang="es-MX" sz="2800" dirty="0" smtClean="0">
                <a:solidFill>
                  <a:schemeClr val="accent6">
                    <a:lumMod val="75000"/>
                  </a:schemeClr>
                </a:solidFill>
              </a:rPr>
              <a:t>un </a:t>
            </a:r>
            <a:r>
              <a:rPr lang="es-MX" sz="2800" dirty="0">
                <a:solidFill>
                  <a:schemeClr val="accent6">
                    <a:lumMod val="75000"/>
                  </a:schemeClr>
                </a:solidFill>
              </a:rPr>
              <a:t>fenómeno </a:t>
            </a:r>
            <a:r>
              <a:rPr lang="es-MX" sz="2800" dirty="0" smtClean="0">
                <a:solidFill>
                  <a:schemeClr val="accent6">
                    <a:lumMod val="75000"/>
                  </a:schemeClr>
                </a:solidFill>
              </a:rPr>
              <a:t>de engrosamiento </a:t>
            </a:r>
            <a:r>
              <a:rPr lang="es-MX" sz="2800" dirty="0">
                <a:solidFill>
                  <a:schemeClr val="accent6">
                    <a:lumMod val="75000"/>
                  </a:schemeClr>
                </a:solidFill>
              </a:rPr>
              <a:t>y pérdida de elasticidad de la </a:t>
            </a:r>
            <a:r>
              <a:rPr lang="es-MX" sz="2800" dirty="0" smtClean="0">
                <a:solidFill>
                  <a:schemeClr val="accent6">
                    <a:lumMod val="75000"/>
                  </a:schemeClr>
                </a:solidFill>
              </a:rPr>
              <a:t>pared arterial</a:t>
            </a:r>
            <a:r>
              <a:rPr lang="es-MX" sz="2800" dirty="0">
                <a:solidFill>
                  <a:schemeClr val="accent6">
                    <a:lumMod val="75000"/>
                  </a:schemeClr>
                </a:solidFill>
              </a:rPr>
              <a:t>, en la que se depositan con frecuencia calcio </a:t>
            </a:r>
            <a:r>
              <a:rPr lang="es-MX" sz="2800" dirty="0" smtClean="0">
                <a:solidFill>
                  <a:schemeClr val="accent6">
                    <a:lumMod val="75000"/>
                  </a:schemeClr>
                </a:solidFill>
              </a:rPr>
              <a:t>y grasa</a:t>
            </a:r>
            <a:r>
              <a:rPr lang="es-MX" sz="2800" dirty="0">
                <a:solidFill>
                  <a:schemeClr val="accent6">
                    <a:lumMod val="75000"/>
                  </a:schemeClr>
                </a:solidFill>
              </a:rPr>
              <a:t>.</a:t>
            </a:r>
            <a:r>
              <a:rPr lang="es-MX" sz="2800" b="1" dirty="0" smtClean="0">
                <a:ln w="1905"/>
                <a:solidFill>
                  <a:schemeClr val="accent6">
                    <a:lumMod val="75000"/>
                  </a:schemeClr>
                </a:solidFill>
                <a:effectLst>
                  <a:innerShdw blurRad="69850" dist="43180" dir="5400000">
                    <a:srgbClr val="000000">
                      <a:alpha val="65000"/>
                    </a:srgbClr>
                  </a:innerShdw>
                </a:effectLst>
              </a:rPr>
              <a:t>.</a:t>
            </a:r>
          </a:p>
        </p:txBody>
      </p:sp>
      <p:sp>
        <p:nvSpPr>
          <p:cNvPr id="5" name="4 Rectángulo redondeado"/>
          <p:cNvSpPr/>
          <p:nvPr/>
        </p:nvSpPr>
        <p:spPr>
          <a:xfrm>
            <a:off x="5436096" y="213285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a:t>
            </a:r>
            <a:r>
              <a:rPr lang="es-MX" dirty="0" err="1" smtClean="0"/>
              <a:t>Cardio</a:t>
            </a:r>
            <a:r>
              <a:rPr lang="es-MX" dirty="0" smtClean="0"/>
              <a:t>- vascular</a:t>
            </a:r>
            <a:endParaRPr lang="es-MX" dirty="0"/>
          </a:p>
        </p:txBody>
      </p:sp>
      <p:grpSp>
        <p:nvGrpSpPr>
          <p:cNvPr id="8" name="7 Grupo"/>
          <p:cNvGrpSpPr/>
          <p:nvPr/>
        </p:nvGrpSpPr>
        <p:grpSpPr>
          <a:xfrm>
            <a:off x="1403648" y="2204864"/>
            <a:ext cx="6552728" cy="2664296"/>
            <a:chOff x="1403648" y="2204864"/>
            <a:chExt cx="6552728" cy="2664296"/>
          </a:xfrm>
        </p:grpSpPr>
        <p:sp>
          <p:nvSpPr>
            <p:cNvPr id="4" name="3 Rectángulo redondeado"/>
            <p:cNvSpPr/>
            <p:nvPr/>
          </p:nvSpPr>
          <p:spPr>
            <a:xfrm>
              <a:off x="5508104" y="400506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a:t>
              </a:r>
              <a:r>
                <a:rPr lang="es-MX" i="1" dirty="0"/>
                <a:t> </a:t>
              </a:r>
              <a:r>
                <a:rPr lang="es-MX" i="1" dirty="0" smtClean="0"/>
                <a:t> </a:t>
              </a:r>
              <a:r>
                <a:rPr lang="es-MX" i="1" dirty="0"/>
                <a:t>H</a:t>
              </a:r>
              <a:r>
                <a:rPr lang="es-MX" i="1" dirty="0" smtClean="0"/>
                <a:t>ematológico</a:t>
              </a:r>
              <a:endParaRPr lang="es-MX" dirty="0"/>
            </a:p>
          </p:txBody>
        </p:sp>
        <p:sp>
          <p:nvSpPr>
            <p:cNvPr id="6" name="5 Rectángulo redondeado"/>
            <p:cNvSpPr/>
            <p:nvPr/>
          </p:nvSpPr>
          <p:spPr>
            <a:xfrm>
              <a:off x="1403648" y="220486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Respiratorio</a:t>
              </a:r>
              <a:endParaRPr lang="es-MX" dirty="0"/>
            </a:p>
          </p:txBody>
        </p:sp>
        <p:sp>
          <p:nvSpPr>
            <p:cNvPr id="7" name="6 Rectángulo redondeado"/>
            <p:cNvSpPr/>
            <p:nvPr/>
          </p:nvSpPr>
          <p:spPr>
            <a:xfrm>
              <a:off x="1475656" y="400506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Endocrino</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260648"/>
            <a:ext cx="8100392" cy="2246769"/>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9.-Es la capacidad de una persona de llevar por sí misma la orientación de sus actos, hacer  lo que ella o él desee de su entorno, realizando las actividades de la vida diaria desde el punto de vista psíquico, físico y social</a:t>
            </a:r>
          </a:p>
        </p:txBody>
      </p:sp>
      <p:sp>
        <p:nvSpPr>
          <p:cNvPr id="6" name="5 Rectángulo redondeado"/>
          <p:cNvSpPr/>
          <p:nvPr/>
        </p:nvSpPr>
        <p:spPr>
          <a:xfrm>
            <a:off x="1187624" y="422108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FUNCIONALIDAD</a:t>
            </a:r>
            <a:endParaRPr lang="es-MX" dirty="0"/>
          </a:p>
        </p:txBody>
      </p:sp>
      <p:grpSp>
        <p:nvGrpSpPr>
          <p:cNvPr id="12" name="11 Grupo"/>
          <p:cNvGrpSpPr/>
          <p:nvPr/>
        </p:nvGrpSpPr>
        <p:grpSpPr>
          <a:xfrm>
            <a:off x="1187624" y="2492896"/>
            <a:ext cx="6624736" cy="2664296"/>
            <a:chOff x="1331640" y="2708920"/>
            <a:chExt cx="6624736" cy="2664296"/>
          </a:xfrm>
        </p:grpSpPr>
        <p:sp>
          <p:nvSpPr>
            <p:cNvPr id="4" name="3 Rectángulo redondeado"/>
            <p:cNvSpPr/>
            <p:nvPr/>
          </p:nvSpPr>
          <p:spPr>
            <a:xfrm>
              <a:off x="550810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EDAD FISICA Y CRONOLOGICA</a:t>
              </a:r>
              <a:endParaRPr lang="es-MX" dirty="0"/>
            </a:p>
          </p:txBody>
        </p:sp>
        <p:sp>
          <p:nvSpPr>
            <p:cNvPr id="5" name="4 Rectángulo redondeado"/>
            <p:cNvSpPr/>
            <p:nvPr/>
          </p:nvSpPr>
          <p:spPr>
            <a:xfrm>
              <a:off x="1331640"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EDAD PSICOLOGICA</a:t>
              </a:r>
              <a:endParaRPr lang="es-MX" dirty="0"/>
            </a:p>
          </p:txBody>
        </p:sp>
        <p:sp>
          <p:nvSpPr>
            <p:cNvPr id="11" name="10 Rectángulo redondeado"/>
            <p:cNvSpPr/>
            <p:nvPr/>
          </p:nvSpPr>
          <p:spPr>
            <a:xfrm>
              <a:off x="5436096" y="27089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EDAD SOCIAL</a:t>
              </a:r>
              <a:endParaRPr lang="es-MX" dirty="0"/>
            </a:p>
          </p:txBody>
        </p:sp>
      </p:grpSp>
      <p:pic>
        <p:nvPicPr>
          <p:cNvPr id="13" name="Picture 2" descr="C:\Users\ofifice\Pictures\abuelo_libro_queja.gif">
            <a:hlinkClick r:id="rId2" action="ppaction://hlinksldjump"/>
          </p:cNvPr>
          <p:cNvPicPr>
            <a:picLocks noChangeAspect="1" noChangeArrowheads="1" noCrop="1"/>
          </p:cNvPicPr>
          <p:nvPr/>
        </p:nvPicPr>
        <p:blipFill>
          <a:blip r:embed="rId3"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88640"/>
            <a:ext cx="7920880" cy="2246769"/>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10.-La………… considera que un anciano funcional es un  anciano sano, enfatizando que la salud en los adultos mayores  debe medirse en términos de conservación de la funcionalidad, no en razón de los déficits</a:t>
            </a:r>
          </a:p>
        </p:txBody>
      </p:sp>
      <p:sp>
        <p:nvSpPr>
          <p:cNvPr id="6" name="5 Rectángulo redondeado"/>
          <p:cNvSpPr/>
          <p:nvPr/>
        </p:nvSpPr>
        <p:spPr>
          <a:xfrm>
            <a:off x="1187624" y="2636912"/>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GERIATRÍA</a:t>
            </a:r>
            <a:endParaRPr lang="es-MX" dirty="0"/>
          </a:p>
        </p:txBody>
      </p:sp>
      <p:grpSp>
        <p:nvGrpSpPr>
          <p:cNvPr id="8" name="7 Grupo"/>
          <p:cNvGrpSpPr/>
          <p:nvPr/>
        </p:nvGrpSpPr>
        <p:grpSpPr>
          <a:xfrm>
            <a:off x="1187624" y="2708920"/>
            <a:ext cx="6408712" cy="2736304"/>
            <a:chOff x="1187624" y="2852936"/>
            <a:chExt cx="6408712" cy="2736304"/>
          </a:xfrm>
        </p:grpSpPr>
        <p:sp>
          <p:nvSpPr>
            <p:cNvPr id="4" name="3 Rectángulo redondeado"/>
            <p:cNvSpPr/>
            <p:nvPr/>
          </p:nvSpPr>
          <p:spPr>
            <a:xfrm>
              <a:off x="5148064" y="465313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GERONTOLOGÍA</a:t>
              </a:r>
              <a:endParaRPr lang="es-MX" dirty="0"/>
            </a:p>
          </p:txBody>
        </p:sp>
        <p:sp>
          <p:nvSpPr>
            <p:cNvPr id="5" name="4 Rectángulo redondeado"/>
            <p:cNvSpPr/>
            <p:nvPr/>
          </p:nvSpPr>
          <p:spPr>
            <a:xfrm>
              <a:off x="5076056" y="285293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MEDICINA INTERNA</a:t>
              </a:r>
              <a:endParaRPr lang="es-MX" dirty="0"/>
            </a:p>
          </p:txBody>
        </p:sp>
        <p:sp>
          <p:nvSpPr>
            <p:cNvPr id="7" name="6 Rectángulo redondeado"/>
            <p:cNvSpPr/>
            <p:nvPr/>
          </p:nvSpPr>
          <p:spPr>
            <a:xfrm>
              <a:off x="1187624" y="472514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VALORACION GERIATRICA INTEGRAL</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Estrella de 24 puntas"/>
          <p:cNvSpPr/>
          <p:nvPr/>
        </p:nvSpPr>
        <p:spPr>
          <a:xfrm>
            <a:off x="251520" y="188640"/>
            <a:ext cx="3744416"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800" b="1" dirty="0" smtClean="0">
                <a:solidFill>
                  <a:schemeClr val="accent6">
                    <a:lumMod val="75000"/>
                  </a:schemeClr>
                </a:solidFill>
              </a:rPr>
              <a:t>RETO</a:t>
            </a:r>
          </a:p>
          <a:p>
            <a:pPr algn="ctr"/>
            <a:r>
              <a:rPr lang="es-MX" sz="4800" b="1" dirty="0" smtClean="0">
                <a:solidFill>
                  <a:schemeClr val="accent6">
                    <a:lumMod val="75000"/>
                  </a:schemeClr>
                </a:solidFill>
              </a:rPr>
              <a:t>DOBLE</a:t>
            </a:r>
          </a:p>
        </p:txBody>
      </p:sp>
      <p:sp>
        <p:nvSpPr>
          <p:cNvPr id="6" name="5 Rectángulo"/>
          <p:cNvSpPr/>
          <p:nvPr/>
        </p:nvSpPr>
        <p:spPr>
          <a:xfrm>
            <a:off x="683568" y="3933428"/>
            <a:ext cx="7848872" cy="1815882"/>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smtClean="0"/>
              <a:t>Menciona las </a:t>
            </a:r>
            <a:r>
              <a:rPr lang="es-MX" sz="2800" dirty="0"/>
              <a:t>modificaciones en los órganos de los </a:t>
            </a:r>
            <a:r>
              <a:rPr lang="es-MX" sz="2800" dirty="0" smtClean="0"/>
              <a:t>sentidos que favorecen </a:t>
            </a:r>
            <a:r>
              <a:rPr lang="es-MX" sz="2800" dirty="0"/>
              <a:t>la </a:t>
            </a:r>
            <a:r>
              <a:rPr lang="es-MX" sz="2800" dirty="0" err="1"/>
              <a:t>deprivación</a:t>
            </a:r>
            <a:r>
              <a:rPr lang="es-MX" sz="2800" dirty="0"/>
              <a:t> sensorial y suponen un </a:t>
            </a:r>
            <a:r>
              <a:rPr lang="es-MX" sz="2800" dirty="0" smtClean="0"/>
              <a:t>riesgo importante </a:t>
            </a:r>
            <a:r>
              <a:rPr lang="es-MX" sz="2800" dirty="0"/>
              <a:t>de sufrir situaciones de alto </a:t>
            </a:r>
            <a:r>
              <a:rPr lang="es-MX" sz="2800" dirty="0" smtClean="0"/>
              <a:t>poder invalidante</a:t>
            </a:r>
            <a:endParaRPr lang="es-MX" sz="2800" b="1" dirty="0" smtClean="0">
              <a:ln w="1905"/>
              <a:solidFill>
                <a:schemeClr val="bg1"/>
              </a:solidFill>
              <a:effectLst>
                <a:innerShdw blurRad="69850" dist="43180" dir="5400000">
                  <a:srgbClr val="000000">
                    <a:alpha val="65000"/>
                  </a:srgbClr>
                </a:innerShdw>
              </a:effectLst>
            </a:endParaRPr>
          </a:p>
        </p:txBody>
      </p:sp>
      <p:pic>
        <p:nvPicPr>
          <p:cNvPr id="7"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style.rotation</p:attrName>
                                        </p:attrNameLst>
                                      </p:cBhvr>
                                      <p:tavLst>
                                        <p:tav tm="0">
                                          <p:val>
                                            <p:fltVal val="720"/>
                                          </p:val>
                                        </p:tav>
                                        <p:tav tm="100000">
                                          <p:val>
                                            <p:fltVal val="0"/>
                                          </p:val>
                                        </p:tav>
                                      </p:tavLst>
                                    </p:anim>
                                    <p:anim calcmode="lin" valueType="num">
                                      <p:cBhvr>
                                        <p:cTn id="17" dur="2000" fill="hold"/>
                                        <p:tgtEl>
                                          <p:spTgt spid="6"/>
                                        </p:tgtEl>
                                        <p:attrNameLst>
                                          <p:attrName>ppt_h</p:attrName>
                                        </p:attrNameLst>
                                      </p:cBhvr>
                                      <p:tavLst>
                                        <p:tav tm="0">
                                          <p:val>
                                            <p:fltVal val="0"/>
                                          </p:val>
                                        </p:tav>
                                        <p:tav tm="100000">
                                          <p:val>
                                            <p:strVal val="#ppt_h"/>
                                          </p:val>
                                        </p:tav>
                                      </p:tavLst>
                                    </p:anim>
                                    <p:anim calcmode="lin" valueType="num">
                                      <p:cBhvr>
                                        <p:cTn id="18"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404664"/>
            <a:ext cx="8496944" cy="1384995"/>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12</a:t>
            </a:r>
            <a:r>
              <a:rPr lang="es-MX" b="1" dirty="0" smtClean="0">
                <a:ln w="1905"/>
                <a:solidFill>
                  <a:schemeClr val="accent6">
                    <a:lumMod val="75000"/>
                  </a:schemeClr>
                </a:solidFill>
                <a:effectLst>
                  <a:innerShdw blurRad="69850" dist="43180" dir="5400000">
                    <a:srgbClr val="000000">
                      <a:alpha val="65000"/>
                    </a:srgbClr>
                  </a:innerShdw>
                </a:effectLst>
              </a:rPr>
              <a:t>.-</a:t>
            </a:r>
            <a:r>
              <a:rPr lang="es-MX" sz="2800" dirty="0">
                <a:solidFill>
                  <a:schemeClr val="accent6">
                    <a:lumMod val="75000"/>
                  </a:schemeClr>
                </a:solidFill>
              </a:rPr>
              <a:t>Las deficiencias en …….. </a:t>
            </a:r>
            <a:r>
              <a:rPr lang="es-MX" sz="2800" dirty="0" smtClean="0">
                <a:solidFill>
                  <a:schemeClr val="accent6">
                    <a:lumMod val="75000"/>
                  </a:schemeClr>
                </a:solidFill>
              </a:rPr>
              <a:t>generan </a:t>
            </a:r>
            <a:r>
              <a:rPr lang="es-MX" sz="2800" dirty="0">
                <a:solidFill>
                  <a:schemeClr val="accent6">
                    <a:lumMod val="75000"/>
                  </a:schemeClr>
                </a:solidFill>
              </a:rPr>
              <a:t>que los </a:t>
            </a:r>
            <a:r>
              <a:rPr lang="es-MX" sz="2800" dirty="0" smtClean="0">
                <a:solidFill>
                  <a:schemeClr val="accent6">
                    <a:lumMod val="75000"/>
                  </a:schemeClr>
                </a:solidFill>
              </a:rPr>
              <a:t>mecanismos </a:t>
            </a:r>
            <a:r>
              <a:rPr lang="es-MX" sz="2800" dirty="0">
                <a:solidFill>
                  <a:schemeClr val="accent6">
                    <a:lumMod val="75000"/>
                  </a:schemeClr>
                </a:solidFill>
              </a:rPr>
              <a:t>de control como el de la sed, la temperatura o la regulación autonómica, </a:t>
            </a:r>
            <a:r>
              <a:rPr lang="es-MX" sz="2800" dirty="0" smtClean="0">
                <a:solidFill>
                  <a:schemeClr val="accent6">
                    <a:lumMod val="75000"/>
                  </a:schemeClr>
                </a:solidFill>
              </a:rPr>
              <a:t>están menoscabados</a:t>
            </a:r>
            <a:r>
              <a:rPr lang="es-MX" sz="2800" dirty="0">
                <a:solidFill>
                  <a:schemeClr val="accent6">
                    <a:lumMod val="75000"/>
                  </a:schemeClr>
                </a:solidFill>
              </a:rPr>
              <a:t>.</a:t>
            </a:r>
          </a:p>
        </p:txBody>
      </p:sp>
      <p:sp>
        <p:nvSpPr>
          <p:cNvPr id="5" name="4 Rectángulo redondeado"/>
          <p:cNvSpPr/>
          <p:nvPr/>
        </p:nvSpPr>
        <p:spPr>
          <a:xfrm>
            <a:off x="5076056" y="234888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Sistema Nervioso</a:t>
            </a:r>
            <a:endParaRPr lang="es-MX" dirty="0"/>
          </a:p>
        </p:txBody>
      </p:sp>
      <p:grpSp>
        <p:nvGrpSpPr>
          <p:cNvPr id="8" name="7 Grupo"/>
          <p:cNvGrpSpPr/>
          <p:nvPr/>
        </p:nvGrpSpPr>
        <p:grpSpPr>
          <a:xfrm>
            <a:off x="1331640" y="2400350"/>
            <a:ext cx="6408712" cy="2808312"/>
            <a:chOff x="1187624" y="2780928"/>
            <a:chExt cx="6408712" cy="2808312"/>
          </a:xfrm>
        </p:grpSpPr>
        <p:sp>
          <p:nvSpPr>
            <p:cNvPr id="4" name="3 Rectángulo redondeado"/>
            <p:cNvSpPr/>
            <p:nvPr/>
          </p:nvSpPr>
          <p:spPr>
            <a:xfrm>
              <a:off x="5148064" y="4653136"/>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d)Funcionalidad</a:t>
              </a:r>
              <a:endParaRPr lang="es-MX" dirty="0"/>
            </a:p>
          </p:txBody>
        </p:sp>
        <p:sp>
          <p:nvSpPr>
            <p:cNvPr id="6" name="5 Rectángulo redondeado"/>
            <p:cNvSpPr/>
            <p:nvPr/>
          </p:nvSpPr>
          <p:spPr>
            <a:xfrm>
              <a:off x="1187624" y="4725144"/>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Cognición </a:t>
              </a:r>
              <a:endParaRPr lang="es-MX" dirty="0"/>
            </a:p>
          </p:txBody>
        </p:sp>
        <p:sp>
          <p:nvSpPr>
            <p:cNvPr id="7" name="6 Rectángulo redondeado"/>
            <p:cNvSpPr/>
            <p:nvPr/>
          </p:nvSpPr>
          <p:spPr>
            <a:xfrm>
              <a:off x="1187624"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a)Sistema endocrino</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346680"/>
            <a:ext cx="8640960" cy="2246769"/>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13.-Las  modificaciones en… </a:t>
            </a:r>
            <a:r>
              <a:rPr lang="es-MX" sz="2800" b="1" dirty="0">
                <a:ln w="1905"/>
                <a:solidFill>
                  <a:schemeClr val="accent6">
                    <a:lumMod val="75000"/>
                  </a:schemeClr>
                </a:solidFill>
                <a:effectLst>
                  <a:innerShdw blurRad="69850" dist="43180" dir="5400000">
                    <a:srgbClr val="000000">
                      <a:alpha val="65000"/>
                    </a:srgbClr>
                  </a:innerShdw>
                </a:effectLst>
              </a:rPr>
              <a:t>hacen a la persona mayor</a:t>
            </a:r>
          </a:p>
          <a:p>
            <a:r>
              <a:rPr lang="es-MX" sz="2800" b="1" dirty="0" smtClean="0">
                <a:ln w="1905"/>
                <a:solidFill>
                  <a:schemeClr val="accent6">
                    <a:lumMod val="75000"/>
                  </a:schemeClr>
                </a:solidFill>
                <a:effectLst>
                  <a:innerShdw blurRad="69850" dist="43180" dir="5400000">
                    <a:srgbClr val="000000">
                      <a:alpha val="65000"/>
                    </a:srgbClr>
                  </a:innerShdw>
                </a:effectLst>
              </a:rPr>
              <a:t>susceptible, </a:t>
            </a:r>
            <a:r>
              <a:rPr lang="es-MX" sz="2800" b="1" dirty="0">
                <a:ln w="1905"/>
                <a:solidFill>
                  <a:schemeClr val="accent6">
                    <a:lumMod val="75000"/>
                  </a:schemeClr>
                </a:solidFill>
                <a:effectLst>
                  <a:innerShdw blurRad="69850" dist="43180" dir="5400000">
                    <a:srgbClr val="000000">
                      <a:alpha val="65000"/>
                    </a:srgbClr>
                  </a:innerShdw>
                </a:effectLst>
              </a:rPr>
              <a:t>a </a:t>
            </a:r>
            <a:r>
              <a:rPr lang="es-MX" sz="2800" b="1" dirty="0" smtClean="0">
                <a:ln w="1905"/>
                <a:solidFill>
                  <a:schemeClr val="accent6">
                    <a:lumMod val="75000"/>
                  </a:schemeClr>
                </a:solidFill>
                <a:effectLst>
                  <a:innerShdw blurRad="69850" dist="43180" dir="5400000">
                    <a:srgbClr val="000000">
                      <a:alpha val="65000"/>
                    </a:srgbClr>
                  </a:innerShdw>
                </a:effectLst>
              </a:rPr>
              <a:t>la aparición </a:t>
            </a:r>
            <a:r>
              <a:rPr lang="es-MX" sz="2800" b="1" dirty="0">
                <a:ln w="1905"/>
                <a:solidFill>
                  <a:schemeClr val="accent6">
                    <a:lumMod val="75000"/>
                  </a:schemeClr>
                </a:solidFill>
                <a:effectLst>
                  <a:innerShdw blurRad="69850" dist="43180" dir="5400000">
                    <a:srgbClr val="000000">
                      <a:alpha val="65000"/>
                    </a:srgbClr>
                  </a:innerShdw>
                </a:effectLst>
              </a:rPr>
              <a:t>de cuadros de confusión mental, lentitud </a:t>
            </a:r>
            <a:r>
              <a:rPr lang="es-MX" sz="2800" b="1" dirty="0" smtClean="0">
                <a:ln w="1905"/>
                <a:solidFill>
                  <a:schemeClr val="accent6">
                    <a:lumMod val="75000"/>
                  </a:schemeClr>
                </a:solidFill>
                <a:effectLst>
                  <a:innerShdw blurRad="69850" dist="43180" dir="5400000">
                    <a:srgbClr val="000000">
                      <a:alpha val="65000"/>
                    </a:srgbClr>
                  </a:innerShdw>
                </a:effectLst>
              </a:rPr>
              <a:t>en los </a:t>
            </a:r>
            <a:r>
              <a:rPr lang="es-MX" sz="2800" b="1" dirty="0">
                <a:ln w="1905"/>
                <a:solidFill>
                  <a:schemeClr val="accent6">
                    <a:lumMod val="75000"/>
                  </a:schemeClr>
                </a:solidFill>
                <a:effectLst>
                  <a:innerShdw blurRad="69850" dist="43180" dir="5400000">
                    <a:srgbClr val="000000">
                      <a:alpha val="65000"/>
                    </a:srgbClr>
                  </a:innerShdw>
                </a:effectLst>
              </a:rPr>
              <a:t>movimientos y respuestas, incoordinación en </a:t>
            </a:r>
            <a:r>
              <a:rPr lang="es-MX" sz="2800" b="1" dirty="0" smtClean="0">
                <a:ln w="1905"/>
                <a:solidFill>
                  <a:schemeClr val="accent6">
                    <a:lumMod val="75000"/>
                  </a:schemeClr>
                </a:solidFill>
                <a:effectLst>
                  <a:innerShdw blurRad="69850" dist="43180" dir="5400000">
                    <a:srgbClr val="000000">
                      <a:alpha val="65000"/>
                    </a:srgbClr>
                  </a:innerShdw>
                </a:effectLst>
              </a:rPr>
              <a:t>la marcha</a:t>
            </a:r>
            <a:r>
              <a:rPr lang="es-MX" sz="2800" b="1" dirty="0">
                <a:ln w="1905"/>
                <a:solidFill>
                  <a:schemeClr val="accent6">
                    <a:lumMod val="75000"/>
                  </a:schemeClr>
                </a:solidFill>
                <a:effectLst>
                  <a:innerShdw blurRad="69850" dist="43180" dir="5400000">
                    <a:srgbClr val="000000">
                      <a:alpha val="65000"/>
                    </a:srgbClr>
                  </a:innerShdw>
                </a:effectLst>
              </a:rPr>
              <a:t>, propensión a la aparición de </a:t>
            </a:r>
            <a:r>
              <a:rPr lang="es-MX" sz="2800" b="1" dirty="0" smtClean="0">
                <a:ln w="1905"/>
                <a:solidFill>
                  <a:schemeClr val="accent6">
                    <a:lumMod val="75000"/>
                  </a:schemeClr>
                </a:solidFill>
                <a:effectLst>
                  <a:innerShdw blurRad="69850" dist="43180" dir="5400000">
                    <a:srgbClr val="000000">
                      <a:alpha val="65000"/>
                    </a:srgbClr>
                  </a:innerShdw>
                </a:effectLst>
              </a:rPr>
              <a:t>hipotensión postural</a:t>
            </a:r>
            <a:r>
              <a:rPr lang="es-MX" sz="2800" b="1" dirty="0">
                <a:ln w="1905"/>
                <a:solidFill>
                  <a:schemeClr val="accent6">
                    <a:lumMod val="75000"/>
                  </a:schemeClr>
                </a:solidFill>
                <a:effectLst>
                  <a:innerShdw blurRad="69850" dist="43180" dir="5400000">
                    <a:srgbClr val="000000">
                      <a:alpha val="65000"/>
                    </a:srgbClr>
                  </a:innerShdw>
                </a:effectLst>
              </a:rPr>
              <a:t>, aparición de tics o temblor </a:t>
            </a:r>
            <a:r>
              <a:rPr lang="es-MX" sz="2800" b="1" dirty="0" smtClean="0">
                <a:ln w="1905"/>
                <a:solidFill>
                  <a:schemeClr val="accent6">
                    <a:lumMod val="75000"/>
                  </a:schemeClr>
                </a:solidFill>
                <a:effectLst>
                  <a:innerShdw blurRad="69850" dist="43180" dir="5400000">
                    <a:srgbClr val="000000">
                      <a:alpha val="65000"/>
                    </a:srgbClr>
                  </a:innerShdw>
                </a:effectLst>
              </a:rPr>
              <a:t>senil</a:t>
            </a:r>
            <a:endParaRPr lang="es-MX" sz="2800" b="1" dirty="0">
              <a:ln w="1905"/>
              <a:solidFill>
                <a:schemeClr val="accent6">
                  <a:lumMod val="75000"/>
                </a:schemeClr>
              </a:solidFill>
              <a:effectLst>
                <a:innerShdw blurRad="69850" dist="43180" dir="5400000">
                  <a:srgbClr val="000000">
                    <a:alpha val="65000"/>
                  </a:srgbClr>
                </a:innerShdw>
              </a:effectLst>
            </a:endParaRPr>
          </a:p>
        </p:txBody>
      </p:sp>
      <p:sp>
        <p:nvSpPr>
          <p:cNvPr id="4" name="3 Rectángulo redondeado"/>
          <p:cNvSpPr/>
          <p:nvPr/>
        </p:nvSpPr>
        <p:spPr>
          <a:xfrm>
            <a:off x="5292080"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d)Sistema nervioso</a:t>
            </a:r>
            <a:endParaRPr lang="es-MX" dirty="0"/>
          </a:p>
        </p:txBody>
      </p:sp>
      <p:grpSp>
        <p:nvGrpSpPr>
          <p:cNvPr id="8" name="7 Grupo"/>
          <p:cNvGrpSpPr/>
          <p:nvPr/>
        </p:nvGrpSpPr>
        <p:grpSpPr>
          <a:xfrm>
            <a:off x="1087438" y="2710830"/>
            <a:ext cx="6624736" cy="2664296"/>
            <a:chOff x="1187624" y="2780928"/>
            <a:chExt cx="6624736" cy="2664296"/>
          </a:xfrm>
        </p:grpSpPr>
        <p:sp>
          <p:nvSpPr>
            <p:cNvPr id="5" name="4 Rectángulo redondeado"/>
            <p:cNvSpPr/>
            <p:nvPr/>
          </p:nvSpPr>
          <p:spPr>
            <a:xfrm>
              <a:off x="1187624" y="45811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Sistema endocrino</a:t>
              </a:r>
              <a:endParaRPr lang="es-MX" dirty="0"/>
            </a:p>
          </p:txBody>
        </p:sp>
        <p:sp>
          <p:nvSpPr>
            <p:cNvPr id="6" name="5 Rectángulo redondeado"/>
            <p:cNvSpPr/>
            <p:nvPr/>
          </p:nvSpPr>
          <p:spPr>
            <a:xfrm>
              <a:off x="1187624"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a)Sistema respiratorio</a:t>
              </a:r>
              <a:endParaRPr lang="es-MX" dirty="0"/>
            </a:p>
          </p:txBody>
        </p:sp>
        <p:sp>
          <p:nvSpPr>
            <p:cNvPr id="7" name="6 Rectángulo redondeado"/>
            <p:cNvSpPr/>
            <p:nvPr/>
          </p:nvSpPr>
          <p:spPr>
            <a:xfrm>
              <a:off x="5364088" y="2780928"/>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Órganos de los sentidos</a:t>
              </a:r>
              <a:endParaRPr lang="es-MX" dirty="0"/>
            </a:p>
          </p:txBody>
        </p:sp>
      </p:gr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par>
                                <p:cTn id="8" presetID="6" presetClass="emph" presetSubtype="0" fill="hold" grpId="0" nodeType="withEffect">
                                  <p:stCondLst>
                                    <p:cond delay="0"/>
                                  </p:stCondLst>
                                  <p:childTnLst>
                                    <p:animScale>
                                      <p:cBhvr>
                                        <p:cTn id="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6692" y="672867"/>
            <a:ext cx="7632848" cy="1384995"/>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14.- Menciona tres deficiencias que se presentan en el aparato respiratorio como producto del envejecimiento</a:t>
            </a:r>
          </a:p>
        </p:txBody>
      </p:sp>
      <p:pic>
        <p:nvPicPr>
          <p:cNvPr id="9"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grpSp>
        <p:nvGrpSpPr>
          <p:cNvPr id="3" name="Grupo 2"/>
          <p:cNvGrpSpPr/>
          <p:nvPr/>
        </p:nvGrpSpPr>
        <p:grpSpPr>
          <a:xfrm>
            <a:off x="1439652" y="2525914"/>
            <a:ext cx="6408712" cy="2664296"/>
            <a:chOff x="1439652" y="2525914"/>
            <a:chExt cx="6408712" cy="2664296"/>
          </a:xfrm>
        </p:grpSpPr>
        <p:sp>
          <p:nvSpPr>
            <p:cNvPr id="10" name="3 Rectángulo redondeado"/>
            <p:cNvSpPr/>
            <p:nvPr/>
          </p:nvSpPr>
          <p:spPr>
            <a:xfrm>
              <a:off x="1439652" y="2609771"/>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Vendo mi turno por  100 puntos repuesta incorrecta -150 </a:t>
              </a:r>
              <a:r>
                <a:rPr lang="es-MX" dirty="0" err="1" smtClean="0"/>
                <a:t>ptos</a:t>
              </a:r>
              <a:endParaRPr lang="es-MX" dirty="0"/>
            </a:p>
          </p:txBody>
        </p:sp>
        <p:grpSp>
          <p:nvGrpSpPr>
            <p:cNvPr id="11" name="7 Grupo"/>
            <p:cNvGrpSpPr/>
            <p:nvPr/>
          </p:nvGrpSpPr>
          <p:grpSpPr>
            <a:xfrm>
              <a:off x="1439652" y="2525914"/>
              <a:ext cx="6408712" cy="2664296"/>
              <a:chOff x="1187624" y="2708920"/>
              <a:chExt cx="6408712" cy="2664296"/>
            </a:xfrm>
          </p:grpSpPr>
          <p:sp>
            <p:nvSpPr>
              <p:cNvPr id="12" name="4 Rectángulo redondeado"/>
              <p:cNvSpPr/>
              <p:nvPr/>
            </p:nvSpPr>
            <p:spPr>
              <a:xfrm>
                <a:off x="514806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d)Solo  paso  turno </a:t>
                </a:r>
                <a:endParaRPr lang="es-MX" dirty="0"/>
              </a:p>
            </p:txBody>
          </p:sp>
          <p:sp>
            <p:nvSpPr>
              <p:cNvPr id="13" name="5 Rectángulo redondeado"/>
              <p:cNvSpPr/>
              <p:nvPr/>
            </p:nvSpPr>
            <p:spPr>
              <a:xfrm>
                <a:off x="118762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Paso la pregunta a.. Y disminución de puntaje a…</a:t>
                </a:r>
                <a:endParaRPr lang="es-MX" dirty="0"/>
              </a:p>
            </p:txBody>
          </p:sp>
          <p:sp>
            <p:nvSpPr>
              <p:cNvPr id="14" name="6 Rectángulo redondeado"/>
              <p:cNvSpPr/>
              <p:nvPr/>
            </p:nvSpPr>
            <p:spPr>
              <a:xfrm>
                <a:off x="5076056" y="27089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Pierdo turno </a:t>
                </a:r>
                <a:endParaRPr lang="es-MX"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3861048"/>
            <a:ext cx="792088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b="1" dirty="0" smtClean="0">
                <a:ln w="1905"/>
                <a:solidFill>
                  <a:schemeClr val="bg1"/>
                </a:solidFill>
                <a:effectLst>
                  <a:innerShdw blurRad="69850" dist="43180" dir="5400000">
                    <a:srgbClr val="000000">
                      <a:alpha val="65000"/>
                    </a:srgbClr>
                  </a:innerShdw>
                </a:effectLst>
              </a:rPr>
              <a:t>RETA A UN EQUIPO Y  TOMA LA MITAD DE SUS PUNTOS SI FALLAN EN LA RESPUESTA </a:t>
            </a:r>
          </a:p>
        </p:txBody>
      </p:sp>
      <p:sp>
        <p:nvSpPr>
          <p:cNvPr id="3" name="2 Estrella de 24 puntas"/>
          <p:cNvSpPr/>
          <p:nvPr/>
        </p:nvSpPr>
        <p:spPr>
          <a:xfrm>
            <a:off x="0" y="0"/>
            <a:ext cx="4572000"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0" b="1" dirty="0" smtClean="0">
                <a:solidFill>
                  <a:schemeClr val="accent6">
                    <a:lumMod val="75000"/>
                  </a:schemeClr>
                </a:solidFill>
              </a:rPr>
              <a:t>RETO</a:t>
            </a:r>
          </a:p>
          <a:p>
            <a:pPr algn="ctr"/>
            <a:r>
              <a:rPr lang="es-MX" sz="6000" b="1" dirty="0" smtClean="0">
                <a:solidFill>
                  <a:schemeClr val="accent6">
                    <a:lumMod val="75000"/>
                  </a:schemeClr>
                </a:solidFill>
              </a:rPr>
              <a:t>DOBLE</a:t>
            </a:r>
            <a:endParaRPr lang="es-MX" sz="6000" b="1" dirty="0">
              <a:solidFill>
                <a:schemeClr val="accent6">
                  <a:lumMod val="75000"/>
                </a:schemeClr>
              </a:solidFill>
            </a:endParaRPr>
          </a:p>
        </p:txBody>
      </p:sp>
      <p:pic>
        <p:nvPicPr>
          <p:cNvPr id="4"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403032"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anim calcmode="lin" valueType="num">
                                      <p:cBhvr>
                                        <p:cTn id="16" dur="2000" fill="hold"/>
                                        <p:tgtEl>
                                          <p:spTgt spid="2"/>
                                        </p:tgtEl>
                                        <p:attrNameLst>
                                          <p:attrName>style.rotation</p:attrName>
                                        </p:attrNameLst>
                                      </p:cBhvr>
                                      <p:tavLst>
                                        <p:tav tm="0">
                                          <p:val>
                                            <p:fltVal val="720"/>
                                          </p:val>
                                        </p:tav>
                                        <p:tav tm="100000">
                                          <p:val>
                                            <p:fltVal val="0"/>
                                          </p:val>
                                        </p:tav>
                                      </p:tavLst>
                                    </p:anim>
                                    <p:anim calcmode="lin" valueType="num">
                                      <p:cBhvr>
                                        <p:cTn id="17" dur="2000" fill="hold"/>
                                        <p:tgtEl>
                                          <p:spTgt spid="2"/>
                                        </p:tgtEl>
                                        <p:attrNameLst>
                                          <p:attrName>ppt_h</p:attrName>
                                        </p:attrNameLst>
                                      </p:cBhvr>
                                      <p:tavLst>
                                        <p:tav tm="0">
                                          <p:val>
                                            <p:fltVal val="0"/>
                                          </p:val>
                                        </p:tav>
                                        <p:tav tm="100000">
                                          <p:val>
                                            <p:strVal val="#ppt_h"/>
                                          </p:val>
                                        </p:tav>
                                      </p:tavLst>
                                    </p:anim>
                                    <p:anim calcmode="lin" valueType="num">
                                      <p:cBhvr>
                                        <p:cTn id="18"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164288" y="5208662"/>
            <a:ext cx="1740968" cy="1649338"/>
          </a:xfrm>
          <a:prstGeom prst="rect">
            <a:avLst/>
          </a:prstGeom>
          <a:noFill/>
        </p:spPr>
      </p:pic>
      <p:sp>
        <p:nvSpPr>
          <p:cNvPr id="11" name="1 Rectángulo"/>
          <p:cNvSpPr/>
          <p:nvPr/>
        </p:nvSpPr>
        <p:spPr>
          <a:xfrm>
            <a:off x="683568" y="404664"/>
            <a:ext cx="7632848" cy="1384995"/>
          </a:xfrm>
          <a:prstGeom prst="rect">
            <a:avLst/>
          </a:prstGeom>
        </p:spPr>
        <p:txBody>
          <a:bodyPr wrap="square">
            <a:spAutoFit/>
          </a:bodyPr>
          <a:lstStyle/>
          <a:p>
            <a:r>
              <a:rPr lang="es-MX" sz="2800" b="1" dirty="0" smtClean="0">
                <a:ln w="1905"/>
                <a:solidFill>
                  <a:schemeClr val="accent6">
                    <a:lumMod val="75000"/>
                  </a:schemeClr>
                </a:solidFill>
                <a:effectLst>
                  <a:innerShdw blurRad="69850" dist="43180" dir="5400000">
                    <a:srgbClr val="000000">
                      <a:alpha val="65000"/>
                    </a:srgbClr>
                  </a:innerShdw>
                </a:effectLst>
              </a:rPr>
              <a:t>16.- Menciona tres deficiencias que se presentan en el aparato digestivo como producto del envejecimiento (opciones)</a:t>
            </a:r>
          </a:p>
        </p:txBody>
      </p:sp>
      <p:grpSp>
        <p:nvGrpSpPr>
          <p:cNvPr id="3" name="Grupo 2"/>
          <p:cNvGrpSpPr/>
          <p:nvPr/>
        </p:nvGrpSpPr>
        <p:grpSpPr>
          <a:xfrm>
            <a:off x="1259632" y="2348880"/>
            <a:ext cx="6336704" cy="2664296"/>
            <a:chOff x="1259632" y="2348880"/>
            <a:chExt cx="6336704" cy="2664296"/>
          </a:xfrm>
        </p:grpSpPr>
        <p:sp>
          <p:nvSpPr>
            <p:cNvPr id="12" name="3 Rectángulo redondeado"/>
            <p:cNvSpPr/>
            <p:nvPr/>
          </p:nvSpPr>
          <p:spPr>
            <a:xfrm>
              <a:off x="1259632" y="2432737"/>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  Vendo mi turno por  150 puntos repuesta incorrecta -200 </a:t>
              </a:r>
              <a:r>
                <a:rPr lang="es-MX" dirty="0" err="1" smtClean="0"/>
                <a:t>ptos</a:t>
              </a:r>
              <a:endParaRPr lang="es-MX" dirty="0"/>
            </a:p>
          </p:txBody>
        </p:sp>
        <p:grpSp>
          <p:nvGrpSpPr>
            <p:cNvPr id="13" name="7 Grupo"/>
            <p:cNvGrpSpPr/>
            <p:nvPr/>
          </p:nvGrpSpPr>
          <p:grpSpPr>
            <a:xfrm>
              <a:off x="1259632" y="2348880"/>
              <a:ext cx="6336704" cy="2664296"/>
              <a:chOff x="1187624" y="2708920"/>
              <a:chExt cx="6336704" cy="2664296"/>
            </a:xfrm>
          </p:grpSpPr>
          <p:sp>
            <p:nvSpPr>
              <p:cNvPr id="14" name="4 Rectángulo redondeado"/>
              <p:cNvSpPr/>
              <p:nvPr/>
            </p:nvSpPr>
            <p:spPr>
              <a:xfrm>
                <a:off x="5076056"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d) Subo mi apuesta </a:t>
                </a:r>
                <a:endParaRPr lang="es-MX" dirty="0"/>
              </a:p>
            </p:txBody>
          </p:sp>
          <p:sp>
            <p:nvSpPr>
              <p:cNvPr id="15" name="5 Rectángulo redondeado"/>
              <p:cNvSpPr/>
              <p:nvPr/>
            </p:nvSpPr>
            <p:spPr>
              <a:xfrm>
                <a:off x="1187624" y="45091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  Paso la pregunta a.. Y disminución de puntaje a…</a:t>
                </a:r>
                <a:endParaRPr lang="es-MX" dirty="0"/>
              </a:p>
            </p:txBody>
          </p:sp>
          <p:sp>
            <p:nvSpPr>
              <p:cNvPr id="16" name="6 Rectángulo redondeado"/>
              <p:cNvSpPr/>
              <p:nvPr/>
            </p:nvSpPr>
            <p:spPr>
              <a:xfrm>
                <a:off x="5076056" y="2708920"/>
                <a:ext cx="244827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  Pierdo turno y pierdo 50 </a:t>
                </a:r>
                <a:r>
                  <a:rPr lang="es-MX" dirty="0" err="1" smtClean="0"/>
                  <a:t>ptos</a:t>
                </a:r>
                <a:r>
                  <a:rPr lang="es-MX" dirty="0" smtClean="0"/>
                  <a:t> </a:t>
                </a:r>
                <a:endParaRPr lang="es-MX"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strella de 24 puntas"/>
          <p:cNvSpPr/>
          <p:nvPr/>
        </p:nvSpPr>
        <p:spPr>
          <a:xfrm>
            <a:off x="323528" y="332656"/>
            <a:ext cx="4392488"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0" b="1" dirty="0" smtClean="0">
                <a:solidFill>
                  <a:schemeClr val="accent6">
                    <a:lumMod val="75000"/>
                  </a:schemeClr>
                </a:solidFill>
              </a:rPr>
              <a:t>RETO</a:t>
            </a:r>
          </a:p>
          <a:p>
            <a:pPr algn="ctr"/>
            <a:r>
              <a:rPr lang="es-MX" sz="6000" b="1" dirty="0" smtClean="0">
                <a:solidFill>
                  <a:schemeClr val="accent6">
                    <a:lumMod val="75000"/>
                  </a:schemeClr>
                </a:solidFill>
              </a:rPr>
              <a:t>DOBLE</a:t>
            </a:r>
            <a:endParaRPr lang="es-MX" sz="6000" b="1" dirty="0">
              <a:solidFill>
                <a:schemeClr val="accent6">
                  <a:lumMod val="75000"/>
                </a:schemeClr>
              </a:solidFill>
            </a:endParaRPr>
          </a:p>
        </p:txBody>
      </p:sp>
      <p:sp>
        <p:nvSpPr>
          <p:cNvPr id="5" name="4 Rectángulo"/>
          <p:cNvSpPr/>
          <p:nvPr/>
        </p:nvSpPr>
        <p:spPr>
          <a:xfrm>
            <a:off x="329916" y="4077072"/>
            <a:ext cx="7632848" cy="1785104"/>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smtClean="0"/>
              <a:t>Adivinas o pierdes 100 puntos</a:t>
            </a:r>
          </a:p>
          <a:p>
            <a:pPr algn="ctr"/>
            <a:r>
              <a:rPr lang="es-MX" sz="2800" b="1" dirty="0" smtClean="0">
                <a:ln w="1905"/>
                <a:solidFill>
                  <a:schemeClr val="bg1"/>
                </a:solidFill>
                <a:effectLst>
                  <a:innerShdw blurRad="69850" dist="43180" dir="5400000">
                    <a:srgbClr val="000000">
                      <a:alpha val="65000"/>
                    </a:srgbClr>
                  </a:innerShdw>
                </a:effectLst>
              </a:rPr>
              <a:t> </a:t>
            </a:r>
            <a:r>
              <a:rPr lang="es-MX" b="1" dirty="0">
                <a:ln w="1905"/>
                <a:solidFill>
                  <a:schemeClr val="tx1"/>
                </a:solidFill>
                <a:effectLst>
                  <a:innerShdw blurRad="69850" dist="43180" dir="5400000">
                    <a:srgbClr val="000000">
                      <a:alpha val="65000"/>
                    </a:srgbClr>
                  </a:innerShdw>
                </a:effectLst>
              </a:rPr>
              <a:t>Rama de la medicina  que se ocupa de los aspectos clínicos, terapéuticos,  preventivos y sociales en la salud y la enfermedad de los adultos mayores, de su recuperación funcional y de su reinserción en la comunidad.”</a:t>
            </a:r>
          </a:p>
          <a:p>
            <a:pPr algn="ctr"/>
            <a:endParaRPr lang="es-MX" dirty="0">
              <a:solidFill>
                <a:schemeClr val="bg1"/>
              </a:solidFill>
            </a:endParaRPr>
          </a:p>
        </p:txBody>
      </p:sp>
      <p:pic>
        <p:nvPicPr>
          <p:cNvPr id="6"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092280"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8" presetClass="entr" presetSubtype="0" accel="500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Estrella de 24 puntas"/>
          <p:cNvSpPr/>
          <p:nvPr/>
        </p:nvSpPr>
        <p:spPr>
          <a:xfrm>
            <a:off x="0" y="0"/>
            <a:ext cx="4572000"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0" b="1" dirty="0" smtClean="0">
                <a:solidFill>
                  <a:schemeClr val="accent6">
                    <a:lumMod val="75000"/>
                  </a:schemeClr>
                </a:solidFill>
              </a:rPr>
              <a:t>RETO</a:t>
            </a:r>
          </a:p>
          <a:p>
            <a:pPr algn="ctr"/>
            <a:r>
              <a:rPr lang="es-MX" sz="6000" b="1" dirty="0" smtClean="0">
                <a:solidFill>
                  <a:schemeClr val="accent6">
                    <a:lumMod val="75000"/>
                  </a:schemeClr>
                </a:solidFill>
              </a:rPr>
              <a:t>DOBLE</a:t>
            </a:r>
            <a:endParaRPr lang="es-MX" sz="6000" b="1" dirty="0">
              <a:solidFill>
                <a:schemeClr val="accent6">
                  <a:lumMod val="75000"/>
                </a:schemeClr>
              </a:solidFill>
            </a:endParaRPr>
          </a:p>
        </p:txBody>
      </p:sp>
      <p:sp>
        <p:nvSpPr>
          <p:cNvPr id="4" name="3 Rectángulo"/>
          <p:cNvSpPr/>
          <p:nvPr/>
        </p:nvSpPr>
        <p:spPr>
          <a:xfrm>
            <a:off x="791580" y="3429000"/>
            <a:ext cx="7560840" cy="3108543"/>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smtClean="0"/>
              <a:t>+200 puntos </a:t>
            </a:r>
            <a:endParaRPr lang="es-MX" sz="2800" dirty="0"/>
          </a:p>
          <a:p>
            <a:pPr algn="ctr"/>
            <a:r>
              <a:rPr lang="es-MX" sz="2800" b="1" dirty="0">
                <a:ln w="1905"/>
                <a:solidFill>
                  <a:schemeClr val="tx1"/>
                </a:solidFill>
                <a:effectLst>
                  <a:innerShdw blurRad="69850" dist="43180" dir="5400000">
                    <a:srgbClr val="000000">
                      <a:alpha val="65000"/>
                    </a:srgbClr>
                  </a:innerShdw>
                </a:effectLst>
              </a:rPr>
              <a:t>Proceso diagnóstico dinámico multidimensional e interdisciplinario, diseñado para identificar y cuantificar los problemas y las necesidades de los adultos mayores y poner en marcha un plan de tratamiento integrado.</a:t>
            </a:r>
            <a:endParaRPr lang="es-MX" sz="3000" dirty="0">
              <a:solidFill>
                <a:schemeClr val="tx1"/>
              </a:solidFill>
            </a:endParaRPr>
          </a:p>
          <a:p>
            <a:pPr algn="ctr"/>
            <a:endParaRPr lang="es-MX" sz="2800" b="1" dirty="0" smtClean="0">
              <a:ln w="1905"/>
              <a:solidFill>
                <a:schemeClr val="bg1"/>
              </a:solidFill>
              <a:effectLst>
                <a:innerShdw blurRad="69850" dist="43180" dir="5400000">
                  <a:srgbClr val="000000">
                    <a:alpha val="65000"/>
                  </a:srgbClr>
                </a:innerShdw>
              </a:effectLst>
            </a:endParaRPr>
          </a:p>
        </p:txBody>
      </p:sp>
      <p:pic>
        <p:nvPicPr>
          <p:cNvPr id="5"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164288"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4"/>
                                        </p:tgtEl>
                                        <p:attrNameLst>
                                          <p:attrName>ppt_y</p:attrName>
                                        </p:attrNameLst>
                                      </p:cBhvr>
                                      <p:tavLst>
                                        <p:tav tm="0">
                                          <p:val>
                                            <p:strVal val="#ppt_y"/>
                                          </p:val>
                                        </p:tav>
                                        <p:tav tm="100000">
                                          <p:val>
                                            <p:strVal val="#ppt_y"/>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Estrella de 24 puntas"/>
          <p:cNvSpPr/>
          <p:nvPr/>
        </p:nvSpPr>
        <p:spPr>
          <a:xfrm>
            <a:off x="0" y="0"/>
            <a:ext cx="4572000"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0" b="1" dirty="0" smtClean="0">
                <a:solidFill>
                  <a:schemeClr val="accent6">
                    <a:lumMod val="75000"/>
                  </a:schemeClr>
                </a:solidFill>
              </a:rPr>
              <a:t>RETO</a:t>
            </a:r>
          </a:p>
          <a:p>
            <a:pPr algn="ctr"/>
            <a:r>
              <a:rPr lang="es-MX" sz="6000" b="1" dirty="0" smtClean="0">
                <a:solidFill>
                  <a:schemeClr val="accent6">
                    <a:lumMod val="75000"/>
                  </a:schemeClr>
                </a:solidFill>
              </a:rPr>
              <a:t>DOBLE</a:t>
            </a:r>
            <a:endParaRPr lang="es-MX" sz="6000" b="1" dirty="0">
              <a:solidFill>
                <a:schemeClr val="accent6">
                  <a:lumMod val="75000"/>
                </a:schemeClr>
              </a:solidFill>
            </a:endParaRPr>
          </a:p>
        </p:txBody>
      </p:sp>
      <p:sp>
        <p:nvSpPr>
          <p:cNvPr id="3" name="2 Rectángulo"/>
          <p:cNvSpPr/>
          <p:nvPr/>
        </p:nvSpPr>
        <p:spPr>
          <a:xfrm>
            <a:off x="1475656" y="3861048"/>
            <a:ext cx="5976664" cy="115212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3200" dirty="0" smtClean="0"/>
              <a:t>TÚ ELIGES !!!! Todo o nada por la siguiente pregunta </a:t>
            </a:r>
            <a:endParaRPr lang="es-MX" sz="3200" dirty="0"/>
          </a:p>
        </p:txBody>
      </p:sp>
      <p:pic>
        <p:nvPicPr>
          <p:cNvPr id="4"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164288"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from="(-#ppt_w/2)" to="(#ppt_x)" calcmode="lin" valueType="num">
                                      <p:cBhvr>
                                        <p:cTn id="15" dur="600" fill="hold">
                                          <p:stCondLst>
                                            <p:cond delay="0"/>
                                          </p:stCondLst>
                                        </p:cTn>
                                        <p:tgtEl>
                                          <p:spTgt spid="3"/>
                                        </p:tgtEl>
                                        <p:attrNameLst>
                                          <p:attrName>ppt_x</p:attrName>
                                        </p:attrNameLst>
                                      </p:cBhvr>
                                    </p:anim>
                                    <p:anim from="0" to="-1.0" calcmode="lin" valueType="num">
                                      <p:cBhvr>
                                        <p:cTn id="16" dur="200" decel="50000" autoRev="1" fill="hold">
                                          <p:stCondLst>
                                            <p:cond delay="600"/>
                                          </p:stCondLst>
                                        </p:cTn>
                                        <p:tgtEl>
                                          <p:spTgt spid="3"/>
                                        </p:tgtEl>
                                        <p:attrNameLst>
                                          <p:attrName>xshear</p:attrName>
                                        </p:attrNameLst>
                                      </p:cBhvr>
                                    </p:anim>
                                    <p:animScale>
                                      <p:cBhvr>
                                        <p:cTn id="17" dur="200" decel="100000" autoRev="1" fill="hold">
                                          <p:stCondLst>
                                            <p:cond delay="600"/>
                                          </p:stCondLst>
                                        </p:cTn>
                                        <p:tgtEl>
                                          <p:spTgt spid="3"/>
                                        </p:tgtEl>
                                      </p:cBhvr>
                                      <p:from x="100000" y="100000"/>
                                      <p:to x="80000" y="100000"/>
                                    </p:animScale>
                                    <p:anim by="(#ppt_h/3+#ppt_w*0.1)" calcmode="lin" valueType="num">
                                      <p:cBhvr additive="sum">
                                        <p:cTn id="18" dur="200" decel="100000" autoRev="1" fill="hold">
                                          <p:stCondLst>
                                            <p:cond delay="600"/>
                                          </p:stCondLst>
                                        </p:cTn>
                                        <p:tgtEl>
                                          <p:spTgt spid="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Estrella de 24 puntas"/>
          <p:cNvSpPr/>
          <p:nvPr/>
        </p:nvSpPr>
        <p:spPr>
          <a:xfrm>
            <a:off x="0" y="0"/>
            <a:ext cx="4572000" cy="3744416"/>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0" b="1" dirty="0" smtClean="0">
                <a:solidFill>
                  <a:schemeClr val="accent6">
                    <a:lumMod val="75000"/>
                  </a:schemeClr>
                </a:solidFill>
              </a:rPr>
              <a:t>RETO</a:t>
            </a:r>
          </a:p>
          <a:p>
            <a:pPr algn="ctr"/>
            <a:r>
              <a:rPr lang="es-MX" sz="6000" b="1" dirty="0" smtClean="0">
                <a:solidFill>
                  <a:schemeClr val="accent6">
                    <a:lumMod val="75000"/>
                  </a:schemeClr>
                </a:solidFill>
              </a:rPr>
              <a:t>DOBLE</a:t>
            </a:r>
            <a:endParaRPr lang="es-MX" sz="6000" b="1" dirty="0">
              <a:solidFill>
                <a:schemeClr val="accent6">
                  <a:lumMod val="75000"/>
                </a:schemeClr>
              </a:solidFill>
            </a:endParaRPr>
          </a:p>
        </p:txBody>
      </p:sp>
      <p:sp>
        <p:nvSpPr>
          <p:cNvPr id="3" name="2 Rectángulo"/>
          <p:cNvSpPr/>
          <p:nvPr/>
        </p:nvSpPr>
        <p:spPr>
          <a:xfrm>
            <a:off x="1763688" y="4005064"/>
            <a:ext cx="5976664" cy="115212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3200" dirty="0" smtClean="0"/>
              <a:t>Pasas o apuestas 300 puntos, para doblar tu puntaje?</a:t>
            </a:r>
            <a:endParaRPr lang="es-MX" sz="3200" dirty="0"/>
          </a:p>
        </p:txBody>
      </p:sp>
      <p:pic>
        <p:nvPicPr>
          <p:cNvPr id="4"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7164288" y="5208662"/>
            <a:ext cx="1740968" cy="16493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from="(-#ppt_w/2)" to="(#ppt_x)" calcmode="lin" valueType="num">
                                      <p:cBhvr>
                                        <p:cTn id="15" dur="600" fill="hold">
                                          <p:stCondLst>
                                            <p:cond delay="0"/>
                                          </p:stCondLst>
                                        </p:cTn>
                                        <p:tgtEl>
                                          <p:spTgt spid="3"/>
                                        </p:tgtEl>
                                        <p:attrNameLst>
                                          <p:attrName>ppt_x</p:attrName>
                                        </p:attrNameLst>
                                      </p:cBhvr>
                                    </p:anim>
                                    <p:anim from="0" to="-1.0" calcmode="lin" valueType="num">
                                      <p:cBhvr>
                                        <p:cTn id="16" dur="200" decel="50000" autoRev="1" fill="hold">
                                          <p:stCondLst>
                                            <p:cond delay="600"/>
                                          </p:stCondLst>
                                        </p:cTn>
                                        <p:tgtEl>
                                          <p:spTgt spid="3"/>
                                        </p:tgtEl>
                                        <p:attrNameLst>
                                          <p:attrName>xshear</p:attrName>
                                        </p:attrNameLst>
                                      </p:cBhvr>
                                    </p:anim>
                                    <p:animScale>
                                      <p:cBhvr>
                                        <p:cTn id="17" dur="200" decel="100000" autoRev="1" fill="hold">
                                          <p:stCondLst>
                                            <p:cond delay="600"/>
                                          </p:stCondLst>
                                        </p:cTn>
                                        <p:tgtEl>
                                          <p:spTgt spid="3"/>
                                        </p:tgtEl>
                                      </p:cBhvr>
                                      <p:from x="100000" y="100000"/>
                                      <p:to x="80000" y="100000"/>
                                    </p:animScale>
                                    <p:anim by="(#ppt_h/3+#ppt_w*0.1)" calcmode="lin" valueType="num">
                                      <p:cBhvr additive="sum">
                                        <p:cTn id="18" dur="200" decel="100000" autoRev="1" fill="hold">
                                          <p:stCondLst>
                                            <p:cond delay="600"/>
                                          </p:stCondLst>
                                        </p:cTn>
                                        <p:tgtEl>
                                          <p:spTgt spid="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9552" y="1484784"/>
            <a:ext cx="8352928" cy="3416320"/>
          </a:xfrm>
          <a:prstGeom prst="rect">
            <a:avLst/>
          </a:prstGeom>
        </p:spPr>
        <p:txBody>
          <a:bodyPr wrap="square">
            <a:spAutoFit/>
          </a:bodyPr>
          <a:lstStyle/>
          <a:p>
            <a:pPr marL="228600">
              <a:spcAft>
                <a:spcPts val="0"/>
              </a:spcAft>
            </a:pPr>
            <a:endParaRPr lang="es-MX" dirty="0" smtClean="0">
              <a:highlight>
                <a:srgbClr val="FFFF00"/>
              </a:highlight>
              <a:latin typeface="Arial" panose="020B0604020202020204" pitchFamily="34" charset="0"/>
              <a:ea typeface="Times New Roman" panose="02020603050405020304" pitchFamily="18" charset="0"/>
            </a:endParaRPr>
          </a:p>
          <a:p>
            <a:pPr marL="228600" algn="ctr">
              <a:spcAft>
                <a:spcPts val="0"/>
              </a:spcAft>
            </a:pPr>
            <a:r>
              <a:rPr lang="es-MX" dirty="0" smtClean="0">
                <a:highlight>
                  <a:srgbClr val="FFFF00"/>
                </a:highlight>
                <a:latin typeface="Arial" panose="020B0604020202020204" pitchFamily="34" charset="0"/>
                <a:ea typeface="Times New Roman" panose="02020603050405020304" pitchFamily="18" charset="0"/>
              </a:rPr>
              <a:t>ACTIVIDAD PARA REVISION DE LECTURAS </a:t>
            </a:r>
          </a:p>
          <a:p>
            <a:pPr marL="228600" algn="ctr">
              <a:spcAft>
                <a:spcPts val="0"/>
              </a:spcAft>
            </a:pPr>
            <a:endParaRPr lang="es-MX" dirty="0" smtClean="0">
              <a:highlight>
                <a:srgbClr val="FFFF00"/>
              </a:highlight>
              <a:latin typeface="Arial" panose="020B0604020202020204" pitchFamily="34" charset="0"/>
              <a:ea typeface="Times New Roman" panose="02020603050405020304" pitchFamily="18" charset="0"/>
            </a:endParaRPr>
          </a:p>
          <a:p>
            <a:pPr marL="514350" indent="-285750">
              <a:spcAft>
                <a:spcPts val="0"/>
              </a:spcAft>
              <a:buClr>
                <a:srgbClr val="FFC000"/>
              </a:buClr>
              <a:buFont typeface="Wingdings" panose="05000000000000000000" pitchFamily="2" charset="2"/>
              <a:buChar char="v"/>
            </a:pPr>
            <a:r>
              <a:rPr lang="es-MX" dirty="0" smtClean="0">
                <a:highlight>
                  <a:srgbClr val="FFFF00"/>
                </a:highlight>
                <a:latin typeface="Arial" panose="020B0604020202020204" pitchFamily="34" charset="0"/>
                <a:ea typeface="Times New Roman" panose="02020603050405020304" pitchFamily="18" charset="0"/>
              </a:rPr>
              <a:t>Marín</a:t>
            </a:r>
            <a:r>
              <a:rPr lang="es-MX" dirty="0">
                <a:highlight>
                  <a:srgbClr val="FFFF00"/>
                </a:highlight>
                <a:latin typeface="Arial" panose="020B0604020202020204" pitchFamily="34" charset="0"/>
                <a:ea typeface="Times New Roman" panose="02020603050405020304" pitchFamily="18" charset="0"/>
              </a:rPr>
              <a:t>, J. M. (2003) Envejecimiento.  Salud Pública </a:t>
            </a:r>
            <a:r>
              <a:rPr lang="es-MX" dirty="0" err="1">
                <a:highlight>
                  <a:srgbClr val="FFFF00"/>
                </a:highlight>
                <a:latin typeface="Arial" panose="020B0604020202020204" pitchFamily="34" charset="0"/>
                <a:ea typeface="Times New Roman" panose="02020603050405020304" pitchFamily="18" charset="0"/>
              </a:rPr>
              <a:t>Educ</a:t>
            </a:r>
            <a:r>
              <a:rPr lang="es-MX" dirty="0">
                <a:highlight>
                  <a:srgbClr val="FFFF00"/>
                </a:highlight>
                <a:latin typeface="Arial" panose="020B0604020202020204" pitchFamily="34" charset="0"/>
                <a:ea typeface="Times New Roman" panose="02020603050405020304" pitchFamily="18" charset="0"/>
              </a:rPr>
              <a:t>. Salud, 3(1), 28-33</a:t>
            </a:r>
            <a:r>
              <a:rPr lang="es-MX" dirty="0" smtClean="0">
                <a:highlight>
                  <a:srgbClr val="FFFF00"/>
                </a:highlight>
                <a:latin typeface="Arial" panose="020B0604020202020204" pitchFamily="34" charset="0"/>
                <a:ea typeface="Times New Roman" panose="02020603050405020304" pitchFamily="18" charset="0"/>
              </a:rPr>
              <a:t>.</a:t>
            </a:r>
          </a:p>
          <a:p>
            <a:pPr marL="228600">
              <a:spcAft>
                <a:spcPts val="0"/>
              </a:spcAft>
              <a:buClr>
                <a:srgbClr val="FFC000"/>
              </a:buClr>
            </a:pPr>
            <a:endParaRPr lang="es-MX" dirty="0" smtClean="0">
              <a:highlight>
                <a:srgbClr val="FFFF00"/>
              </a:highlight>
              <a:latin typeface="Arial" panose="020B0604020202020204" pitchFamily="34" charset="0"/>
              <a:ea typeface="Times New Roman" panose="02020603050405020304" pitchFamily="18" charset="0"/>
            </a:endParaRPr>
          </a:p>
          <a:p>
            <a:pPr marL="514350" indent="-285750">
              <a:spcAft>
                <a:spcPts val="0"/>
              </a:spcAft>
              <a:buClr>
                <a:srgbClr val="FFC000"/>
              </a:buClr>
              <a:buFont typeface="Wingdings" panose="05000000000000000000" pitchFamily="2" charset="2"/>
              <a:buChar char="v"/>
            </a:pPr>
            <a:r>
              <a:rPr lang="es-MX" dirty="0" err="1" smtClean="0">
                <a:highlight>
                  <a:srgbClr val="FFFF00"/>
                </a:highlight>
                <a:latin typeface="Arial" panose="020B0604020202020204" pitchFamily="34" charset="0"/>
                <a:ea typeface="Times New Roman" panose="02020603050405020304" pitchFamily="18" charset="0"/>
              </a:rPr>
              <a:t>Alvarado,A</a:t>
            </a:r>
            <a:r>
              <a:rPr lang="es-MX" dirty="0" smtClean="0">
                <a:highlight>
                  <a:srgbClr val="FFFF00"/>
                </a:highlight>
                <a:latin typeface="Arial" panose="020B0604020202020204" pitchFamily="34" charset="0"/>
                <a:ea typeface="Times New Roman" panose="02020603050405020304" pitchFamily="18" charset="0"/>
              </a:rPr>
              <a:t>. M, &amp; Salazar, M.A (2014) Análisis  del concepto de envejecimiento. Gerpkomos,25(2), 57-62.</a:t>
            </a:r>
          </a:p>
          <a:p>
            <a:pPr marL="514350" indent="-285750">
              <a:spcAft>
                <a:spcPts val="0"/>
              </a:spcAft>
              <a:buClr>
                <a:srgbClr val="FFC000"/>
              </a:buClr>
              <a:buFont typeface="Wingdings" panose="05000000000000000000" pitchFamily="2" charset="2"/>
              <a:buChar char="v"/>
            </a:pPr>
            <a:endParaRPr lang="es-MX" dirty="0" smtClean="0">
              <a:highlight>
                <a:srgbClr val="FFFF00"/>
              </a:highlight>
              <a:latin typeface="Arial" panose="020B0604020202020204" pitchFamily="34" charset="0"/>
              <a:ea typeface="Times New Roman" panose="02020603050405020304" pitchFamily="18" charset="0"/>
            </a:endParaRPr>
          </a:p>
          <a:p>
            <a:pPr marL="514350" indent="-285750">
              <a:spcAft>
                <a:spcPts val="0"/>
              </a:spcAft>
              <a:buClr>
                <a:srgbClr val="FFC000"/>
              </a:buClr>
              <a:buFont typeface="Wingdings" panose="05000000000000000000" pitchFamily="2" charset="2"/>
              <a:buChar char="v"/>
            </a:pPr>
            <a:r>
              <a:rPr lang="es-MX" i="1" dirty="0" smtClean="0">
                <a:highlight>
                  <a:srgbClr val="FFFF00"/>
                </a:highlight>
                <a:latin typeface="Arial" panose="020B0604020202020204" pitchFamily="34" charset="0"/>
                <a:ea typeface="Times New Roman" panose="02020603050405020304" pitchFamily="18" charset="0"/>
              </a:rPr>
              <a:t> </a:t>
            </a:r>
            <a:r>
              <a:rPr lang="es-MX" i="1" dirty="0" err="1" smtClean="0">
                <a:highlight>
                  <a:srgbClr val="FFFF00"/>
                </a:highlight>
                <a:latin typeface="Arial" panose="020B0604020202020204" pitchFamily="34" charset="0"/>
                <a:ea typeface="Times New Roman" panose="02020603050405020304" pitchFamily="18" charset="0"/>
              </a:rPr>
              <a:t>Ramos,J</a:t>
            </a:r>
            <a:r>
              <a:rPr lang="es-MX" i="1" dirty="0" smtClean="0">
                <a:highlight>
                  <a:srgbClr val="FFFF00"/>
                </a:highlight>
                <a:latin typeface="Arial" panose="020B0604020202020204" pitchFamily="34" charset="0"/>
                <a:ea typeface="Times New Roman" panose="02020603050405020304" pitchFamily="18" charset="0"/>
              </a:rPr>
              <a:t>., Meza, A. M., Maldonado, I., Ortega, M.P.,&amp; Hernández, M.T. (2009) Aportes para una conceptualización de la vejez. Revista de Educación y Desarrollo, 11 47-56.</a:t>
            </a:r>
            <a:endParaRPr lang="es-MX"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83691847"/>
      </p:ext>
    </p:extLst>
  </p:cSld>
  <p:clrMapOvr>
    <a:masterClrMapping/>
  </p:clrMapOvr>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E36C09"/>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1879</Words>
  <Application>Microsoft Office PowerPoint</Application>
  <PresentationFormat>Presentación en pantalla (4:3)</PresentationFormat>
  <Paragraphs>210</Paragraphs>
  <Slides>23</Slides>
  <Notes>20</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Susy</dc:creator>
  <cp:lastModifiedBy>Suzanna A.</cp:lastModifiedBy>
  <cp:revision>54</cp:revision>
  <dcterms:created xsi:type="dcterms:W3CDTF">2014-02-06T01:41:28Z</dcterms:created>
  <dcterms:modified xsi:type="dcterms:W3CDTF">2018-03-07T23:02:14Z</dcterms:modified>
</cp:coreProperties>
</file>